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580" r:id="rId2"/>
    <p:sldId id="583" r:id="rId3"/>
    <p:sldId id="603" r:id="rId4"/>
    <p:sldId id="611" r:id="rId5"/>
    <p:sldId id="612" r:id="rId6"/>
    <p:sldId id="619" r:id="rId7"/>
    <p:sldId id="598" r:id="rId8"/>
    <p:sldId id="620" r:id="rId9"/>
    <p:sldId id="613" r:id="rId10"/>
    <p:sldId id="622" r:id="rId11"/>
    <p:sldId id="607" r:id="rId12"/>
    <p:sldId id="615" r:id="rId13"/>
    <p:sldId id="616" r:id="rId14"/>
    <p:sldId id="617" r:id="rId15"/>
    <p:sldId id="623" r:id="rId16"/>
    <p:sldId id="618" r:id="rId17"/>
    <p:sldId id="578" r:id="rId18"/>
    <p:sldId id="581" r:id="rId19"/>
  </p:sldIdLst>
  <p:sldSz cx="9144000" cy="6858000" type="screen4x3"/>
  <p:notesSz cx="6662738" cy="97742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6CCFF"/>
    <a:srgbClr val="0066FF"/>
    <a:srgbClr val="0058AF"/>
    <a:srgbClr val="FFCC00"/>
    <a:srgbClr val="CC0000"/>
    <a:srgbClr val="003399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5" autoAdjust="0"/>
    <p:restoredTop sz="94664" autoAdjust="0"/>
  </p:normalViewPr>
  <p:slideViewPr>
    <p:cSldViewPr snapToGrid="0">
      <p:cViewPr>
        <p:scale>
          <a:sx n="95" d="100"/>
          <a:sy n="95" d="100"/>
        </p:scale>
        <p:origin x="1368" y="152"/>
      </p:cViewPr>
      <p:guideLst>
        <p:guide orient="horz" pos="24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41" d="100"/>
          <a:sy n="41" d="100"/>
        </p:scale>
        <p:origin x="-1806" y="-114"/>
      </p:cViewPr>
      <p:guideLst>
        <p:guide orient="horz" pos="3079"/>
        <p:guide pos="209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7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827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70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  <p:sp>
        <p:nvSpPr>
          <p:cNvPr id="827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28370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3E9A292-A826-6E41-9896-065715103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65509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0" y="733425"/>
            <a:ext cx="4887913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43438"/>
            <a:ext cx="5329238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70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28370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FB1D7E-001A-624F-9E16-48A812E3E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38519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Arial" pitchFamily="-109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00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813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942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71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43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61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423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187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97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486525"/>
            <a:ext cx="9144000" cy="3714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5" descr="bar-on-si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23275" y="1298575"/>
            <a:ext cx="722313" cy="517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NRO_3D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8113" y="255588"/>
            <a:ext cx="160655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00013" y="6570663"/>
            <a:ext cx="21336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 sz="1200" dirty="0" smtClean="0">
                <a:latin typeface="Tahoma" charset="0"/>
                <a:cs typeface="Tahoma" charset="0"/>
              </a:rPr>
              <a:t>Dec 2016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789238" y="6559550"/>
            <a:ext cx="37766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200">
                <a:latin typeface="Tahoma" charset="0"/>
              </a:rPr>
              <a:t>Internet Number Resource Report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115175" y="6562725"/>
            <a:ext cx="20288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endParaRPr lang="pt-BR" sz="1200">
              <a:latin typeface="Arial Black" charset="0"/>
            </a:endParaRPr>
          </a:p>
        </p:txBody>
      </p:sp>
      <p:sp>
        <p:nvSpPr>
          <p:cNvPr id="10014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014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4796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latin typeface="Tahoma" charset="0"/>
                <a:cs typeface="Tahoma" charset="0"/>
              </a:rPr>
              <a:t>Dec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59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latin typeface="Tahoma" charset="0"/>
                <a:cs typeface="Tahoma" charset="0"/>
              </a:rPr>
              <a:t>Dec 2016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92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463" y="0"/>
            <a:ext cx="7348537" cy="12239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4775"/>
            <a:ext cx="3975100" cy="4979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56100" y="1374775"/>
            <a:ext cx="3975100" cy="241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56100" y="3940175"/>
            <a:ext cx="3975100" cy="241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itchFamily="29" charset="0"/>
                <a:ea typeface="ＭＳ Ｐゴシック" pitchFamily="29" charset="-128"/>
                <a:cs typeface="ＭＳ Ｐゴシック" pitchFamily="29" charset="-128"/>
              </a:defRPr>
            </a:lvl1pPr>
          </a:lstStyle>
          <a:p>
            <a:pPr>
              <a:defRPr/>
            </a:pPr>
            <a:r>
              <a:rPr lang="en-US" dirty="0" smtClean="0">
                <a:latin typeface="Tahoma" charset="0"/>
                <a:cs typeface="Tahoma" charset="0"/>
              </a:rPr>
              <a:t>Dec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15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004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95463" y="0"/>
            <a:ext cx="7348537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4775"/>
            <a:ext cx="8102600" cy="49799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004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40500"/>
            <a:ext cx="21336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r>
              <a:rPr lang="en-US" dirty="0" smtClean="0">
                <a:latin typeface="Tahoma" charset="0"/>
                <a:cs typeface="Tahoma" charset="0"/>
              </a:rPr>
              <a:t>Dec 2016</a:t>
            </a:r>
            <a:endParaRPr lang="en-US" dirty="0"/>
          </a:p>
        </p:txBody>
      </p:sp>
      <p:sp>
        <p:nvSpPr>
          <p:cNvPr id="10004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89238" y="6550025"/>
            <a:ext cx="37766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ahoma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115175" y="6553200"/>
            <a:ext cx="20288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endParaRPr lang="pt-BR" sz="1200">
              <a:latin typeface="Arial Black" charset="0"/>
            </a:endParaRPr>
          </a:p>
        </p:txBody>
      </p:sp>
      <p:pic>
        <p:nvPicPr>
          <p:cNvPr id="1032" name="Picture 8" descr="bar-on-sid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23275" y="1298575"/>
            <a:ext cx="722313" cy="517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NRO_3D_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8113" y="255588"/>
            <a:ext cx="160655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89" r:id="rId1"/>
    <p:sldLayoutId id="2147484690" r:id="rId2"/>
    <p:sldLayoutId id="2147484695" r:id="rId3"/>
    <p:sldLayoutId id="2147484700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9025" y="1654175"/>
            <a:ext cx="6511925" cy="301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3863" y="254000"/>
            <a:ext cx="7348537" cy="1109663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effectLst/>
                <a:latin typeface="Century Gothic" charset="0"/>
                <a:ea typeface="Arial" charset="0"/>
              </a:rPr>
              <a:t>4-BYTE ASN ASSIGNMENTS</a:t>
            </a:r>
            <a:r>
              <a:rPr lang="en-US" sz="15400" dirty="0" smtClean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15400" dirty="0" smtClean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total 4-byte ASNs has each RIR assigned?</a:t>
            </a:r>
            <a:b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2007 – Dec 2016)</a:t>
            </a:r>
            <a:endParaRPr lang="en-US" sz="18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latin typeface="Tahoma" charset="0"/>
                <a:cs typeface="Tahoma" charset="0"/>
              </a:rPr>
              <a:t>Dec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0648" y="1749317"/>
            <a:ext cx="7742362" cy="3816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68463" y="215900"/>
            <a:ext cx="7107237" cy="1092200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IPv6 ADDRESS SPACE</a:t>
            </a:r>
            <a:r>
              <a:rPr lang="en-AU" sz="4000" dirty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AU" sz="40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b="0" dirty="0">
                <a:latin typeface="Century Gothic" charset="0"/>
                <a:ea typeface="ＭＳ Ｐゴシック" charset="0"/>
                <a:cs typeface="ＭＳ Ｐゴシック" charset="0"/>
              </a:rPr>
              <a:t>How much has been allocated to the RIRs?</a:t>
            </a:r>
            <a:endParaRPr lang="en-US" sz="2000" b="0" dirty="0">
              <a:effectLst/>
              <a:latin typeface="Century Gothic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latin typeface="Tahoma" charset="0"/>
                <a:cs typeface="Tahoma" charset="0"/>
              </a:rPr>
              <a:t>Dec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smtClean="0">
                <a:latin typeface="Tahoma" charset="0"/>
              </a:rPr>
              <a:t>Internet Number Resource Report</a:t>
            </a:r>
            <a:endParaRPr lang="en-US" sz="1200">
              <a:latin typeface="Tahoma" charset="0"/>
            </a:endParaRPr>
          </a:p>
        </p:txBody>
      </p:sp>
      <p:pic>
        <p:nvPicPr>
          <p:cNvPr id="3379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96863" y="1550269"/>
            <a:ext cx="7931150" cy="430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8901" y="152400"/>
            <a:ext cx="7785100" cy="1135063"/>
          </a:xfrm>
        </p:spPr>
        <p:txBody>
          <a:bodyPr/>
          <a:lstStyle/>
          <a:p>
            <a:r>
              <a:rPr lang="en-US" dirty="0" smtClean="0">
                <a:effectLst/>
                <a:latin typeface="Century Gothic" charset="0"/>
              </a:rPr>
              <a:t>IPv6 ALLOCATIONS </a:t>
            </a:r>
            <a:br>
              <a:rPr lang="en-US" dirty="0" smtClean="0">
                <a:effectLst/>
                <a:latin typeface="Century Gothic" charset="0"/>
              </a:rPr>
            </a:br>
            <a:r>
              <a:rPr lang="en-US" sz="2400" dirty="0">
                <a:effectLst/>
                <a:latin typeface="Century Gothic" charset="0"/>
              </a:rPr>
              <a:t>(</a:t>
            </a:r>
            <a:r>
              <a:rPr lang="en-US" sz="2400" dirty="0" smtClean="0">
                <a:effectLst/>
                <a:latin typeface="Century Gothic" charset="0"/>
              </a:rPr>
              <a:t>RIRs TO LIRs/ISPs)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charset="0"/>
              </a:rPr>
              <a:t/>
            </a:r>
            <a:b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charset="0"/>
              </a:rPr>
            </a:br>
            <a:r>
              <a:rPr lang="en-US" sz="1800" b="0" dirty="0" smtClean="0">
                <a:effectLst/>
                <a:latin typeface="Century Gothic" charset="0"/>
              </a:rPr>
              <a:t>How many allocations have been made by each RIR by year?</a:t>
            </a:r>
            <a:endParaRPr lang="en-US" sz="18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latin typeface="Tahoma" charset="0"/>
                <a:cs typeface="Tahoma" charset="0"/>
              </a:rPr>
              <a:t>Dec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435" y="1574656"/>
            <a:ext cx="7719466" cy="4635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0162" y="127000"/>
            <a:ext cx="7213600" cy="17399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IPv6 ALLOCATIONS </a:t>
            </a:r>
            <a:b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RIRs TO LIRs/ISPs) </a:t>
            </a:r>
            <a: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o</a:t>
            </a:r>
            <a:r>
              <a:rPr lang="en-US" sz="1800" b="0" dirty="0" smtClean="0">
                <a:effectLst/>
                <a:latin typeface="Century Gothic" charset="0"/>
              </a:rPr>
              <a:t>w many total allocations have been made by each RIR?</a:t>
            </a:r>
            <a:r>
              <a:rPr lang="en-US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1999 – Dec 2016)</a:t>
            </a:r>
            <a:endParaRPr lang="en-US" sz="1800" b="0" dirty="0">
              <a:effectLst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latin typeface="Tahoma" charset="0"/>
                <a:cs typeface="Tahoma" charset="0"/>
              </a:rPr>
              <a:t>Dec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127" y="2003612"/>
            <a:ext cx="6940733" cy="40741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463" y="127000"/>
            <a:ext cx="7348537" cy="1096963"/>
          </a:xfrm>
        </p:spPr>
        <p:txBody>
          <a:bodyPr/>
          <a:lstStyle/>
          <a:p>
            <a:r>
              <a:rPr lang="en-US" sz="2800" dirty="0" smtClean="0">
                <a:effectLst/>
                <a:latin typeface="Century Gothic" charset="0"/>
                <a:ea typeface="ＭＳ Ｐゴシック" charset="0"/>
                <a:cs typeface="Century Gothic" charset="0"/>
              </a:rPr>
              <a:t>IPv6 ASSIGNMENTS RIRS TO END-USERS</a:t>
            </a:r>
            <a:br>
              <a:rPr lang="en-US" sz="2800" dirty="0" smtClean="0">
                <a:effectLst/>
                <a:latin typeface="Century Gothic" charset="0"/>
                <a:ea typeface="ＭＳ Ｐゴシック" charset="0"/>
                <a:cs typeface="Century Gothic" charset="0"/>
              </a:rPr>
            </a:br>
            <a:r>
              <a:rPr lang="en-US" sz="1800" b="0" dirty="0" smtClean="0">
                <a:effectLst/>
                <a:latin typeface="Century Gothic" charset="0"/>
              </a:rPr>
              <a:t>How many assignments have been made by each RIR by year?</a:t>
            </a:r>
            <a:endParaRPr lang="en-US" sz="1800" dirty="0">
              <a:effectLst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latin typeface="Tahoma" charset="0"/>
                <a:cs typeface="Tahoma" charset="0"/>
              </a:rPr>
              <a:t>Dec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1671" y="1232109"/>
            <a:ext cx="7246589" cy="4942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0765" y="127000"/>
            <a:ext cx="7213600" cy="17399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IPv6 ASSIGNMENTS </a:t>
            </a:r>
            <a:b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RIRs TO END-USERS) </a:t>
            </a:r>
            <a: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o</a:t>
            </a:r>
            <a:r>
              <a:rPr lang="en-US" sz="1800" b="0" dirty="0" smtClean="0">
                <a:effectLst/>
                <a:latin typeface="Century Gothic" charset="0"/>
              </a:rPr>
              <a:t>w many total assignments have been made by each RIR?</a:t>
            </a:r>
            <a:r>
              <a:rPr lang="en-US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2002 – Dec 2016)</a:t>
            </a:r>
            <a:endParaRPr lang="en-US" sz="1800" b="0" dirty="0">
              <a:effectLst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latin typeface="Tahoma" charset="0"/>
                <a:cs typeface="Tahoma" charset="0"/>
              </a:rPr>
              <a:t>Dec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4528" y="1915943"/>
            <a:ext cx="6778833" cy="4204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28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entury Gothic"/>
                <a:cs typeface="Century Gothic"/>
              </a:rPr>
              <a:t>PERCENTAGE OF MEMBERS WITH BOTH IPv4 AND IPv6 IN EACH RIR</a:t>
            </a:r>
            <a:endParaRPr lang="en-US" sz="2800" dirty="0">
              <a:latin typeface="Century Gothic"/>
              <a:cs typeface="Century Gothic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latin typeface="Tahoma" charset="0"/>
                <a:cs typeface="Tahoma" charset="0"/>
              </a:rPr>
              <a:t>Dec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2410" y="1223963"/>
            <a:ext cx="7455223" cy="49823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93863" y="0"/>
            <a:ext cx="7348537" cy="1223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LINKS TO RIR STATISTICS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33500"/>
            <a:ext cx="8407400" cy="4745038"/>
          </a:xfrm>
        </p:spPr>
        <p:txBody>
          <a:bodyPr/>
          <a:lstStyle/>
          <a:p>
            <a:pPr eaLnBrk="1" hangingPunct="1"/>
            <a:r>
              <a:rPr lang="en-US" sz="3000" b="1" dirty="0">
                <a:latin typeface="Century Gothic" charset="0"/>
                <a:ea typeface="ＭＳ Ｐゴシック" charset="0"/>
                <a:cs typeface="ＭＳ Ｐゴシック" charset="0"/>
              </a:rPr>
              <a:t>RIR Stats:</a:t>
            </a:r>
            <a:r>
              <a:rPr lang="en-US" sz="4000" dirty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40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600" u="sng" dirty="0">
                <a:solidFill>
                  <a:schemeClr val="accent2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www.nro.net/statistics</a:t>
            </a:r>
            <a:endParaRPr lang="en-US" sz="2600" u="sng" dirty="0">
              <a:solidFill>
                <a:srgbClr val="003399"/>
              </a:solidFill>
              <a:latin typeface="Century Gothic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800" dirty="0">
              <a:solidFill>
                <a:srgbClr val="003399"/>
              </a:solidFill>
              <a:latin typeface="Century Gothic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000" b="1" dirty="0">
                <a:latin typeface="Century Gothic" charset="0"/>
                <a:ea typeface="ＭＳ Ｐゴシック" charset="0"/>
                <a:cs typeface="ＭＳ Ｐゴシック" charset="0"/>
              </a:rPr>
              <a:t>Raw Data/Historical RIR </a:t>
            </a:r>
            <a:r>
              <a:rPr lang="en-US" sz="3000" b="1" dirty="0" smtClean="0">
                <a:latin typeface="Century Gothic" charset="0"/>
                <a:ea typeface="ＭＳ Ｐゴシック" charset="0"/>
                <a:cs typeface="ＭＳ Ｐゴシック" charset="0"/>
              </a:rPr>
              <a:t>Allocations:</a:t>
            </a:r>
            <a:r>
              <a:rPr lang="en-US" sz="4000" dirty="0" smtClean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4000" dirty="0" smtClean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600" u="sng" dirty="0" err="1" smtClean="0">
                <a:solidFill>
                  <a:schemeClr val="accent2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www.iana.org</a:t>
            </a:r>
            <a:r>
              <a:rPr lang="en-US" sz="2600" u="sng" dirty="0" smtClean="0">
                <a:solidFill>
                  <a:schemeClr val="accent2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/assignments/ipv4-address-space</a:t>
            </a:r>
          </a:p>
          <a:p>
            <a:pPr eaLnBrk="1" hangingPunct="1">
              <a:buFontTx/>
              <a:buNone/>
            </a:pPr>
            <a:r>
              <a:rPr lang="en-US" sz="2600" dirty="0" smtClean="0">
                <a:solidFill>
                  <a:srgbClr val="003399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600" u="sng" dirty="0">
                <a:solidFill>
                  <a:schemeClr val="accent2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www.iana.org/assignments/as-numbers</a:t>
            </a:r>
          </a:p>
          <a:p>
            <a:pPr eaLnBrk="1" hangingPunct="1">
              <a:buFontTx/>
              <a:buNone/>
            </a:pPr>
            <a:r>
              <a:rPr lang="en-US" sz="2600" dirty="0">
                <a:solidFill>
                  <a:srgbClr val="003399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600" u="sng" dirty="0">
                <a:solidFill>
                  <a:schemeClr val="accent2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www.iana.org/assignments/ipv6-unicast-address-assignments</a:t>
            </a:r>
          </a:p>
          <a:p>
            <a:pPr eaLnBrk="1" hangingPunct="1">
              <a:buFontTx/>
              <a:buNone/>
            </a:pPr>
            <a:endParaRPr lang="en-US" sz="2800" dirty="0">
              <a:latin typeface="Century Gothic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Century Gothic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latin typeface="Tahoma" charset="0"/>
                <a:cs typeface="Tahoma" charset="0"/>
              </a:rPr>
              <a:t>Dec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smtClean="0">
                <a:latin typeface="Tahoma" charset="0"/>
              </a:rPr>
              <a:t>Internet Number Resource Report</a:t>
            </a:r>
            <a:endParaRPr lang="en-US" sz="1200">
              <a:latin typeface="Tahom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6" name="Text Box 4"/>
          <p:cNvSpPr txBox="1">
            <a:spLocks noChangeArrowheads="1"/>
          </p:cNvSpPr>
          <p:nvPr/>
        </p:nvSpPr>
        <p:spPr bwMode="auto">
          <a:xfrm>
            <a:off x="50800" y="2360613"/>
            <a:ext cx="8348663" cy="132343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8000" b="1" dirty="0" smtClean="0">
                <a:latin typeface="Century Gothic" charset="0"/>
              </a:rPr>
              <a:t>THANK 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32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latin typeface="Tahoma" charset="0"/>
                <a:cs typeface="Tahoma" charset="0"/>
              </a:rPr>
              <a:t>Dec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sp>
        <p:nvSpPr>
          <p:cNvPr id="19458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smtClean="0">
                <a:latin typeface="Tahoma" charset="0"/>
              </a:rPr>
              <a:t>Internet Number Resource Report</a:t>
            </a:r>
            <a:endParaRPr lang="en-US" sz="1200" dirty="0">
              <a:latin typeface="Tahoma" charset="0"/>
            </a:endParaRPr>
          </a:p>
        </p:txBody>
      </p:sp>
      <p:sp>
        <p:nvSpPr>
          <p:cNvPr id="866314" name="Rectangle 10"/>
          <p:cNvSpPr>
            <a:spLocks noChangeArrowheads="1"/>
          </p:cNvSpPr>
          <p:nvPr/>
        </p:nvSpPr>
        <p:spPr bwMode="auto">
          <a:xfrm>
            <a:off x="685800" y="1944688"/>
            <a:ext cx="7373938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b="1" dirty="0">
                <a:latin typeface="Century Gothic" charset="0"/>
              </a:rPr>
              <a:t>INTERNET NUMBER RESOURCE STATUS REPORT</a:t>
            </a:r>
          </a:p>
        </p:txBody>
      </p:sp>
      <p:sp>
        <p:nvSpPr>
          <p:cNvPr id="866315" name="Rectangle 11"/>
          <p:cNvSpPr>
            <a:spLocks noChangeArrowheads="1"/>
          </p:cNvSpPr>
          <p:nvPr/>
        </p:nvSpPr>
        <p:spPr bwMode="auto">
          <a:xfrm>
            <a:off x="1497013" y="3875088"/>
            <a:ext cx="60071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800" b="1" dirty="0">
                <a:latin typeface="Century Gothic" charset="0"/>
              </a:rPr>
              <a:t>As of </a:t>
            </a:r>
            <a:r>
              <a:rPr lang="en-US" sz="2800" b="1" dirty="0" smtClean="0">
                <a:latin typeface="Century Gothic" charset="0"/>
              </a:rPr>
              <a:t>31 December 2016</a:t>
            </a:r>
            <a:endParaRPr lang="en-US" sz="2800" b="1" dirty="0">
              <a:latin typeface="Century Gothic" charset="0"/>
            </a:endParaRPr>
          </a:p>
        </p:txBody>
      </p:sp>
      <p:sp>
        <p:nvSpPr>
          <p:cNvPr id="866316" name="Text Box 12"/>
          <p:cNvSpPr txBox="1">
            <a:spLocks noChangeArrowheads="1"/>
          </p:cNvSpPr>
          <p:nvPr/>
        </p:nvSpPr>
        <p:spPr bwMode="auto">
          <a:xfrm>
            <a:off x="957263" y="5018088"/>
            <a:ext cx="7234237" cy="96488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1800" b="1" dirty="0">
                <a:latin typeface="Century Gothic" charset="0"/>
                <a:ea typeface="ＭＳ Ｐゴシック" charset="-128"/>
                <a:cs typeface="+mn-cs"/>
              </a:rPr>
              <a:t>Prepared by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1800" b="1" dirty="0">
                <a:latin typeface="Century Gothic" charset="0"/>
                <a:ea typeface="ＭＳ Ｐゴシック" charset="-128"/>
                <a:cs typeface="+mn-cs"/>
              </a:rPr>
              <a:t>Regional Internet Registries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1800" b="1" dirty="0" smtClean="0">
                <a:latin typeface="Century Gothic" charset="0"/>
                <a:ea typeface="ＭＳ Ｐゴシック" charset="-128"/>
                <a:cs typeface="+mn-cs"/>
              </a:rPr>
              <a:t>AFRINIC, </a:t>
            </a:r>
            <a:r>
              <a:rPr lang="en-US" sz="1800" b="1" dirty="0">
                <a:latin typeface="Century Gothic" charset="0"/>
                <a:ea typeface="ＭＳ Ｐゴシック" charset="-128"/>
                <a:cs typeface="+mn-cs"/>
              </a:rPr>
              <a:t>APNIC, ARIN, LACNIC and the RIPE NCC</a:t>
            </a:r>
            <a:r>
              <a:rPr lang="en-US" sz="1800" dirty="0">
                <a:solidFill>
                  <a:schemeClr val="bg1"/>
                </a:solidFill>
                <a:latin typeface="Century Gothic" charset="0"/>
                <a:ea typeface="ＭＳ Ｐゴシック" charset="-128"/>
                <a:cs typeface="+mn-cs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463" y="127000"/>
            <a:ext cx="7208837" cy="1135063"/>
          </a:xfrm>
        </p:spPr>
        <p:txBody>
          <a:bodyPr/>
          <a:lstStyle/>
          <a:p>
            <a:pPr eaLnBrk="1" hangingPunct="1"/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IPv4 ADDRESS SPACE</a:t>
            </a:r>
            <a:r>
              <a:rPr lang="en-US" sz="3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3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What is the status of each of the 256 /8s?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latin typeface="Tahoma" charset="0"/>
                <a:cs typeface="Tahoma" charset="0"/>
              </a:rPr>
              <a:t>Dec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smtClean="0">
                <a:latin typeface="Tahoma" charset="0"/>
              </a:rPr>
              <a:t>Internet Number Resource Report</a:t>
            </a:r>
            <a:endParaRPr lang="en-US" sz="1200">
              <a:latin typeface="Tahoma" charset="0"/>
            </a:endParaRPr>
          </a:p>
        </p:txBody>
      </p:sp>
      <p:pic>
        <p:nvPicPr>
          <p:cNvPr id="2150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93892" y="1334773"/>
            <a:ext cx="7756216" cy="4861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139700"/>
            <a:ext cx="7112000" cy="1096963"/>
          </a:xfrm>
        </p:spPr>
        <p:txBody>
          <a:bodyPr/>
          <a:lstStyle/>
          <a:p>
            <a:r>
              <a:rPr lang="en-US" dirty="0" smtClean="0">
                <a:effectLst/>
                <a:latin typeface="Century Gothic"/>
                <a:cs typeface="Century Gothic"/>
              </a:rPr>
              <a:t>AVAILABLE IPv4 /8s IN EACH RIR</a:t>
            </a:r>
            <a:endParaRPr lang="en-US" dirty="0">
              <a:effectLst/>
              <a:latin typeface="Century Gothic"/>
              <a:cs typeface="Century Gothic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latin typeface="Tahoma" charset="0"/>
                <a:cs typeface="Tahoma" charset="0"/>
              </a:rPr>
              <a:t>Dec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6967" y="1326332"/>
            <a:ext cx="7404341" cy="49937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15900"/>
            <a:ext cx="7213600" cy="1223963"/>
          </a:xfrm>
        </p:spPr>
        <p:txBody>
          <a:bodyPr/>
          <a:lstStyle/>
          <a:p>
            <a:r>
              <a:rPr lang="en-US" sz="28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IPv4 ADDRESS SPACE ISSUED</a:t>
            </a:r>
            <a:br>
              <a:rPr lang="en-US" sz="28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4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br>
              <a:rPr lang="en-US" sz="24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In terms of /8s, how much space did each RIR issue by year?</a:t>
            </a:r>
            <a:endParaRPr lang="en-US" sz="18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latin typeface="Tahoma" charset="0"/>
                <a:cs typeface="Tahoma" charset="0"/>
              </a:rPr>
              <a:t>Dec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6394" y="1440350"/>
            <a:ext cx="7365566" cy="48527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7663" y="203200"/>
            <a:ext cx="7221537" cy="1333500"/>
          </a:xfrm>
        </p:spPr>
        <p:txBody>
          <a:bodyPr/>
          <a:lstStyle/>
          <a:p>
            <a:r>
              <a:rPr lang="en-US" sz="28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IPv4 ADDRESS SPACE ISSUED </a:t>
            </a:r>
            <a:br>
              <a:rPr lang="en-US" sz="28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4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br>
              <a:rPr lang="en-US" sz="24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In terms of /8s, how much total space has each RIR issued?</a:t>
            </a:r>
            <a:b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1999 –  Dec 2016)</a:t>
            </a:r>
            <a:endParaRPr lang="en-US" sz="18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latin typeface="Tahoma" charset="0"/>
                <a:cs typeface="Tahoma" charset="0"/>
              </a:rPr>
              <a:t>Dec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9966" y="2205840"/>
            <a:ext cx="7861898" cy="33824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860" name="Rectangle 4"/>
          <p:cNvSpPr>
            <a:spLocks noGrp="1" noChangeArrowheads="1"/>
          </p:cNvSpPr>
          <p:nvPr>
            <p:ph type="title"/>
          </p:nvPr>
        </p:nvSpPr>
        <p:spPr>
          <a:xfrm>
            <a:off x="1757363" y="215900"/>
            <a:ext cx="7069137" cy="1016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ASN </a:t>
            </a:r>
            <a:r>
              <a:rPr lang="en-US" sz="28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ASSIGNMENTS </a:t>
            </a:r>
            <a: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b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ASNs has each RIR assigned by year?</a:t>
            </a:r>
            <a:r>
              <a:rPr lang="en-US" sz="1800" dirty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1800" dirty="0">
                <a:latin typeface="Century Gothic" charset="0"/>
                <a:ea typeface="ＭＳ Ｐゴシック" charset="0"/>
                <a:cs typeface="ＭＳ Ｐゴシック" charset="0"/>
              </a:rPr>
            </a:br>
            <a:endParaRPr lang="en-US" sz="1800" dirty="0">
              <a:latin typeface="Century Gothic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latin typeface="Tahoma" charset="0"/>
                <a:cs typeface="Tahoma" charset="0"/>
              </a:rPr>
              <a:t>Dec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smtClean="0">
                <a:latin typeface="Tahoma" charset="0"/>
              </a:rPr>
              <a:t>Internet Number Resource Report</a:t>
            </a:r>
            <a:endParaRPr lang="en-US" sz="1200">
              <a:latin typeface="Tahoma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2836" y="1486673"/>
            <a:ext cx="7554727" cy="425922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8463" y="203200"/>
            <a:ext cx="7348537" cy="1143000"/>
          </a:xfrm>
        </p:spPr>
        <p:txBody>
          <a:bodyPr/>
          <a:lstStyle/>
          <a:p>
            <a: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ASN ASSIGNMENTS </a:t>
            </a:r>
            <a:r>
              <a:rPr lang="en-US" sz="24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r>
              <a:rPr lang="en-US" sz="2400" dirty="0" smtClean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2400" dirty="0" smtClean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total ASNs has each RIR assigned?</a:t>
            </a:r>
            <a:b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1999 – Dec 2016)</a:t>
            </a:r>
            <a:endParaRPr lang="en-US" sz="18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latin typeface="Tahoma" charset="0"/>
                <a:cs typeface="Tahoma" charset="0"/>
              </a:rPr>
              <a:t>Dec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1571" y="1761566"/>
            <a:ext cx="7105649" cy="411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8463" y="190500"/>
            <a:ext cx="7348537" cy="1096963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effectLst/>
                <a:latin typeface="Century Gothic" charset="0"/>
                <a:ea typeface="Arial" charset="0"/>
              </a:rPr>
              <a:t>4-BYTE ASN ASSIGNMENTS</a:t>
            </a:r>
            <a: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4-byte ASNs has each RIR assigned by year?</a:t>
            </a:r>
            <a:endParaRPr lang="en-US" sz="20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latin typeface="Tahoma" charset="0"/>
                <a:cs typeface="Tahoma" charset="0"/>
              </a:rPr>
              <a:t>Dec 2016</a:t>
            </a:r>
            <a:endParaRPr lang="en-US" sz="1200" dirty="0">
              <a:latin typeface="Tahoma" charset="0"/>
              <a:cs typeface="Tahoma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440" y="1549985"/>
            <a:ext cx="7134118" cy="46039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D40000"/>
      </a:dk2>
      <a:lt2>
        <a:srgbClr val="808080"/>
      </a:lt2>
      <a:accent1>
        <a:srgbClr val="D4D4D4"/>
      </a:accent1>
      <a:accent2>
        <a:srgbClr val="0000D4"/>
      </a:accent2>
      <a:accent3>
        <a:srgbClr val="FFFFFF"/>
      </a:accent3>
      <a:accent4>
        <a:srgbClr val="000000"/>
      </a:accent4>
      <a:accent5>
        <a:srgbClr val="E6E6E6"/>
      </a:accent5>
      <a:accent6>
        <a:srgbClr val="0000C0"/>
      </a:accent6>
      <a:hlink>
        <a:srgbClr val="D40000"/>
      </a:hlink>
      <a:folHlink>
        <a:srgbClr val="00D4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D40000"/>
        </a:dk2>
        <a:lt2>
          <a:srgbClr val="808080"/>
        </a:lt2>
        <a:accent1>
          <a:srgbClr val="D4D4D4"/>
        </a:accent1>
        <a:accent2>
          <a:srgbClr val="0000D4"/>
        </a:accent2>
        <a:accent3>
          <a:srgbClr val="FFFFFF"/>
        </a:accent3>
        <a:accent4>
          <a:srgbClr val="000000"/>
        </a:accent4>
        <a:accent5>
          <a:srgbClr val="E6E6E6"/>
        </a:accent5>
        <a:accent6>
          <a:srgbClr val="0000C0"/>
        </a:accent6>
        <a:hlink>
          <a:srgbClr val="D40000"/>
        </a:hlink>
        <a:folHlink>
          <a:srgbClr val="00D4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28260</TotalTime>
  <Words>248</Words>
  <Application>Microsoft Macintosh PowerPoint</Application>
  <PresentationFormat>On-screen Show (4:3)</PresentationFormat>
  <Paragraphs>76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Arial Black</vt:lpstr>
      <vt:lpstr>Century Gothic</vt:lpstr>
      <vt:lpstr>ＭＳ Ｐゴシック</vt:lpstr>
      <vt:lpstr>Tahoma</vt:lpstr>
      <vt:lpstr>Times New Roman</vt:lpstr>
      <vt:lpstr>Default Design</vt:lpstr>
      <vt:lpstr>PowerPoint Presentation</vt:lpstr>
      <vt:lpstr>PowerPoint Presentation</vt:lpstr>
      <vt:lpstr>IPv4 ADDRESS SPACE What is the status of each of the 256 /8s?</vt:lpstr>
      <vt:lpstr>AVAILABLE IPv4 /8s IN EACH RIR</vt:lpstr>
      <vt:lpstr>IPv4 ADDRESS SPACE ISSUED (RIRs TO CUSTOMERS) In terms of /8s, how much space did each RIR issue by year?</vt:lpstr>
      <vt:lpstr>IPv4 ADDRESS SPACE ISSUED  (RIRs TO CUSTOMERS) In terms of /8s, how much total space has each RIR issued? (Jan 1999 –  Dec 2016)</vt:lpstr>
      <vt:lpstr>ASN ASSIGNMENTS (RIRs TO CUSTOMERS) How many ASNs has each RIR assigned by year? </vt:lpstr>
      <vt:lpstr>ASN ASSIGNMENTS (RIRs TO CUSTOMERS) How many total ASNs has each RIR assigned? (Jan 1999 – Dec 2016)</vt:lpstr>
      <vt:lpstr>4-BYTE ASN ASSIGNMENTS How many 4-byte ASNs has each RIR assigned by year?</vt:lpstr>
      <vt:lpstr>4-BYTE ASN ASSIGNMENTS How many total 4-byte ASNs has each RIR assigned? (Jan 2007 – Dec 2016)</vt:lpstr>
      <vt:lpstr>IPv6 ADDRESS SPACE How much has been allocated to the RIRs?</vt:lpstr>
      <vt:lpstr>IPv6 ALLOCATIONS  (RIRs TO LIRs/ISPs) How many allocations have been made by each RIR by year?</vt:lpstr>
      <vt:lpstr>IPv6 ALLOCATIONS  (RIRs TO LIRs/ISPs)  How many total allocations have been made by each RIR? (Jan 1999 – Dec 2016)</vt:lpstr>
      <vt:lpstr>IPv6 ASSIGNMENTS RIRS TO END-USERS How many assignments have been made by each RIR by year?</vt:lpstr>
      <vt:lpstr>IPv6 ASSIGNMENTS  (RIRs TO END-USERS)  How many total assignments have been made by each RIR? (Jan 2002 – Dec 2016)</vt:lpstr>
      <vt:lpstr>PERCENTAGE OF MEMBERS WITH BOTH IPv4 AND IPv6 IN EACH RIR</vt:lpstr>
      <vt:lpstr>LINKS TO RIR STATISTICS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RIR</dc:title>
  <dc:subject/>
  <dc:creator>NRO</dc:creator>
  <cp:keywords/>
  <dc:description>Updated on Jan 2005. Containing data up to december 2004._x000d_Version 2 (2005-Jan-28)</dc:description>
  <cp:lastModifiedBy>Microsoft Office User</cp:lastModifiedBy>
  <cp:revision>1294</cp:revision>
  <cp:lastPrinted>2017-01-25T20:30:31Z</cp:lastPrinted>
  <dcterms:created xsi:type="dcterms:W3CDTF">2010-10-21T18:35:43Z</dcterms:created>
  <dcterms:modified xsi:type="dcterms:W3CDTF">2017-01-27T19:26:27Z</dcterms:modified>
  <cp:category/>
</cp:coreProperties>
</file>