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580" r:id="rId2"/>
    <p:sldId id="583" r:id="rId3"/>
    <p:sldId id="603" r:id="rId4"/>
    <p:sldId id="624" r:id="rId5"/>
    <p:sldId id="625" r:id="rId6"/>
    <p:sldId id="627" r:id="rId7"/>
    <p:sldId id="628" r:id="rId8"/>
    <p:sldId id="626" r:id="rId9"/>
    <p:sldId id="629" r:id="rId10"/>
    <p:sldId id="630" r:id="rId11"/>
    <p:sldId id="607" r:id="rId12"/>
    <p:sldId id="631" r:id="rId13"/>
    <p:sldId id="632" r:id="rId14"/>
    <p:sldId id="633" r:id="rId15"/>
    <p:sldId id="634" r:id="rId16"/>
    <p:sldId id="635" r:id="rId17"/>
    <p:sldId id="578" r:id="rId18"/>
    <p:sldId id="581" r:id="rId19"/>
  </p:sldIdLst>
  <p:sldSz cx="9144000" cy="6858000" type="screen4x3"/>
  <p:notesSz cx="6662738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4D4D4"/>
    <a:srgbClr val="414141"/>
    <a:srgbClr val="C01E2E"/>
    <a:srgbClr val="FDCC0B"/>
    <a:srgbClr val="70BF43"/>
    <a:srgbClr val="96CBDD"/>
    <a:srgbClr val="4FB948"/>
    <a:srgbClr val="D41D00"/>
    <a:srgbClr val="66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78" autoAdjust="0"/>
    <p:restoredTop sz="94613" autoAdjust="0"/>
  </p:normalViewPr>
  <p:slideViewPr>
    <p:cSldViewPr snapToGrid="0">
      <p:cViewPr>
        <p:scale>
          <a:sx n="95" d="100"/>
          <a:sy n="95" d="100"/>
        </p:scale>
        <p:origin x="1248" y="448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-1806" y="-114"/>
      </p:cViewPr>
      <p:guideLst>
        <p:guide orient="horz" pos="3079"/>
        <p:guide pos="20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4" Type="http://schemas.openxmlformats.org/officeDocument/2006/relationships/chartUserShapes" Target="../drawings/drawing5.xml"/><Relationship Id="rId1" Type="http://schemas.microsoft.com/office/2011/relationships/chartStyle" Target="style11.xml"/><Relationship Id="rId2" Type="http://schemas.microsoft.com/office/2011/relationships/chartColorStyle" Target="colors11.xml"/></Relationships>
</file>

<file path=ppt/charts/_rels/chart12.xml.rels><?xml version="1.0" encoding="UTF-8" standalone="yes"?>
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4" Type="http://schemas.openxmlformats.org/officeDocument/2006/relationships/chartUserShapes" Target="../drawings/drawing1.xm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4" Type="http://schemas.openxmlformats.org/officeDocument/2006/relationships/chartUserShapes" Target="../drawings/drawing2.xml"/><Relationship Id="rId1" Type="http://schemas.microsoft.com/office/2011/relationships/chartStyle" Target="style5.xml"/><Relationship Id="rId2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4" Type="http://schemas.openxmlformats.org/officeDocument/2006/relationships/chartUserShapes" Target="../drawings/drawing3.xml"/><Relationship Id="rId1" Type="http://schemas.microsoft.com/office/2011/relationships/chartStyle" Target="style7.xml"/><Relationship Id="rId2" Type="http://schemas.microsoft.com/office/2011/relationships/chartColorStyle" Target="colors7.xm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4" Type="http://schemas.openxmlformats.org/officeDocument/2006/relationships/chartUserShapes" Target="../drawings/drawing4.xml"/><Relationship Id="rId1" Type="http://schemas.microsoft.com/office/2011/relationships/chartStyle" Target="style9.xml"/><Relationship Id="rId2" Type="http://schemas.microsoft.com/office/2011/relationships/chartColorStyle" Target="colors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1845333596623"/>
          <c:y val="0.0994580709833035"/>
          <c:w val="0.926439291091748"/>
          <c:h val="0.75461989065033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</c:dPt>
          <c:dLbls>
            <c:dLbl>
              <c:idx val="2"/>
              <c:numFmt formatCode="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96CBDD"/>
                      </a:solidFill>
                      <a:latin typeface="Century Gothic" charset="0"/>
                      <a:ea typeface="Century Gothic" charset="0"/>
                      <a:cs typeface="Century Gothic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0.79</c:v>
                </c:pt>
                <c:pt idx="1">
                  <c:v>0.35</c:v>
                </c:pt>
                <c:pt idx="2">
                  <c:v>0.0</c:v>
                </c:pt>
                <c:pt idx="3">
                  <c:v>0.24</c:v>
                </c:pt>
                <c:pt idx="4">
                  <c:v>0.72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"/>
        <c:overlap val="-27"/>
        <c:axId val="544921840"/>
        <c:axId val="544926032"/>
      </c:barChart>
      <c:catAx>
        <c:axId val="5449218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44926032"/>
        <c:crosses val="autoZero"/>
        <c:auto val="1"/>
        <c:lblAlgn val="ctr"/>
        <c:lblOffset val="100"/>
        <c:noMultiLvlLbl val="0"/>
      </c:catAx>
      <c:valAx>
        <c:axId val="544926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44921840"/>
        <c:crosses val="autoZero"/>
        <c:crossBetween val="between"/>
        <c:majorUnit val="0.3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0.00226627052113379"/>
          <c:w val="0.583110359637647"/>
          <c:h val="0.05415715861162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Sheet1!$B$2:$Q$2</c:f>
              <c:numCache>
                <c:formatCode>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7.0</c:v>
                </c:pt>
                <c:pt idx="6" formatCode="General">
                  <c:v>4.0</c:v>
                </c:pt>
                <c:pt idx="7" formatCode="General">
                  <c:v>5.0</c:v>
                </c:pt>
                <c:pt idx="8" formatCode="General">
                  <c:v>14.0</c:v>
                </c:pt>
                <c:pt idx="9" formatCode="General">
                  <c:v>33.0</c:v>
                </c:pt>
                <c:pt idx="10" formatCode="General">
                  <c:v>23.0</c:v>
                </c:pt>
                <c:pt idx="11" formatCode="General">
                  <c:v>21.0</c:v>
                </c:pt>
                <c:pt idx="12" formatCode="General">
                  <c:v>24.0</c:v>
                </c:pt>
                <c:pt idx="13" formatCode="General">
                  <c:v>30.0</c:v>
                </c:pt>
                <c:pt idx="14" formatCode="General">
                  <c:v>40.0</c:v>
                </c:pt>
                <c:pt idx="15" formatCode="General">
                  <c:v>27.0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Sheet1!$B$3:$Q$3</c:f>
              <c:numCache>
                <c:formatCode>#,##0</c:formatCode>
                <c:ptCount val="16"/>
                <c:pt idx="0" formatCode="General">
                  <c:v>4.0</c:v>
                </c:pt>
                <c:pt idx="1">
                  <c:v>9.0</c:v>
                </c:pt>
                <c:pt idx="2">
                  <c:v>5.0</c:v>
                </c:pt>
                <c:pt idx="3">
                  <c:v>7.0</c:v>
                </c:pt>
                <c:pt idx="4">
                  <c:v>3.0</c:v>
                </c:pt>
                <c:pt idx="5" formatCode="0">
                  <c:v>9.0</c:v>
                </c:pt>
                <c:pt idx="6" formatCode="General">
                  <c:v>28.0</c:v>
                </c:pt>
                <c:pt idx="7" formatCode="General">
                  <c:v>21.0</c:v>
                </c:pt>
                <c:pt idx="8" formatCode="General">
                  <c:v>122.0</c:v>
                </c:pt>
                <c:pt idx="9" formatCode="General">
                  <c:v>146.0</c:v>
                </c:pt>
                <c:pt idx="10" formatCode="General">
                  <c:v>164.0</c:v>
                </c:pt>
                <c:pt idx="11" formatCode="General">
                  <c:v>178.0</c:v>
                </c:pt>
                <c:pt idx="12" formatCode="General">
                  <c:v>171.0</c:v>
                </c:pt>
                <c:pt idx="13" formatCode="General">
                  <c:v>214.0</c:v>
                </c:pt>
                <c:pt idx="14" formatCode="General">
                  <c:v>480.0</c:v>
                </c:pt>
                <c:pt idx="15" formatCode="General">
                  <c:v>377.0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Sheet1!$B$4:$Q$4</c:f>
              <c:numCache>
                <c:formatCode>#,##0</c:formatCode>
                <c:ptCount val="16"/>
                <c:pt idx="0">
                  <c:v>5.0</c:v>
                </c:pt>
                <c:pt idx="1">
                  <c:v>9.0</c:v>
                </c:pt>
                <c:pt idx="2">
                  <c:v>32.0</c:v>
                </c:pt>
                <c:pt idx="3">
                  <c:v>2.0</c:v>
                </c:pt>
                <c:pt idx="4">
                  <c:v>34.0</c:v>
                </c:pt>
                <c:pt idx="5" formatCode="0">
                  <c:v>108.0</c:v>
                </c:pt>
                <c:pt idx="6" formatCode="General">
                  <c:v>70.0</c:v>
                </c:pt>
                <c:pt idx="7" formatCode="General">
                  <c:v>139.0</c:v>
                </c:pt>
                <c:pt idx="8" formatCode="General">
                  <c:v>217.0</c:v>
                </c:pt>
                <c:pt idx="9" formatCode="General">
                  <c:v>462.0</c:v>
                </c:pt>
                <c:pt idx="10" formatCode="General">
                  <c:v>315.0</c:v>
                </c:pt>
                <c:pt idx="11" formatCode="General">
                  <c:v>256.0</c:v>
                </c:pt>
                <c:pt idx="12" formatCode="General">
                  <c:v>218.0</c:v>
                </c:pt>
                <c:pt idx="13" formatCode="General">
                  <c:v>286.0</c:v>
                </c:pt>
                <c:pt idx="14" formatCode="General">
                  <c:v>288.0</c:v>
                </c:pt>
                <c:pt idx="15" formatCode="General">
                  <c:v>297.0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Sheet1!$B$5:$Q$5</c:f>
              <c:numCache>
                <c:formatCode>#,##0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8.0</c:v>
                </c:pt>
                <c:pt idx="4">
                  <c:v>5.0</c:v>
                </c:pt>
                <c:pt idx="5" formatCode="0">
                  <c:v>15.0</c:v>
                </c:pt>
                <c:pt idx="6" formatCode="General">
                  <c:v>11.0</c:v>
                </c:pt>
                <c:pt idx="7" formatCode="General">
                  <c:v>15.0</c:v>
                </c:pt>
                <c:pt idx="8" formatCode="General">
                  <c:v>48.0</c:v>
                </c:pt>
                <c:pt idx="9" formatCode="General">
                  <c:v>79.0</c:v>
                </c:pt>
                <c:pt idx="10" formatCode="General">
                  <c:v>100.0</c:v>
                </c:pt>
                <c:pt idx="11" formatCode="General">
                  <c:v>129.0</c:v>
                </c:pt>
                <c:pt idx="12" formatCode="General">
                  <c:v>170.0</c:v>
                </c:pt>
                <c:pt idx="13" formatCode="General">
                  <c:v>120.0</c:v>
                </c:pt>
                <c:pt idx="14" formatCode="General">
                  <c:v>101.0</c:v>
                </c:pt>
                <c:pt idx="15" formatCode="General">
                  <c:v>88.0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Sheet1!$B$6:$Q$6</c:f>
              <c:numCache>
                <c:formatCode>#,##0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 formatCode="0">
                  <c:v>0.0</c:v>
                </c:pt>
                <c:pt idx="6" formatCode="General">
                  <c:v>0.0</c:v>
                </c:pt>
                <c:pt idx="7" formatCode="General">
                  <c:v>70.0</c:v>
                </c:pt>
                <c:pt idx="8" formatCode="General">
                  <c:v>196.0</c:v>
                </c:pt>
                <c:pt idx="9" formatCode="General">
                  <c:v>402.0</c:v>
                </c:pt>
                <c:pt idx="10" formatCode="General">
                  <c:v>469.0</c:v>
                </c:pt>
                <c:pt idx="11" formatCode="General">
                  <c:v>430.0</c:v>
                </c:pt>
                <c:pt idx="12" formatCode="General">
                  <c:v>357.0</c:v>
                </c:pt>
                <c:pt idx="13" formatCode="General">
                  <c:v>330.0</c:v>
                </c:pt>
                <c:pt idx="14" formatCode="General">
                  <c:v>285.0</c:v>
                </c:pt>
                <c:pt idx="15" formatCode="General">
                  <c:v>183.0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546227120"/>
        <c:axId val="546044848"/>
      </c:barChart>
      <c:catAx>
        <c:axId val="54622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46044848"/>
        <c:crosses val="autoZero"/>
        <c:auto val="1"/>
        <c:lblAlgn val="ctr"/>
        <c:lblOffset val="100"/>
        <c:noMultiLvlLbl val="0"/>
      </c:catAx>
      <c:valAx>
        <c:axId val="54604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</a:p>
            </c:rich>
          </c:tx>
          <c:layout>
            <c:manualLayout>
              <c:xMode val="edge"/>
              <c:yMode val="edge"/>
              <c:x val="0.0"/>
              <c:y val="0.00403615430398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4622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8172386434245"/>
                  <c:y val="0.009538400021389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3931096191346"/>
                  <c:y val="-0.11381754333544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88079875595488"/>
                  <c:y val="0.1617295061755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50434181620714"/>
                  <c:y val="0.12258764478950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228.0</c:v>
                </c:pt>
                <c:pt idx="1">
                  <c:v>1938.0</c:v>
                </c:pt>
                <c:pt idx="2">
                  <c:v>2738.0</c:v>
                </c:pt>
                <c:pt idx="3">
                  <c:v>889.0</c:v>
                </c:pt>
                <c:pt idx="4">
                  <c:v>2722.0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1845333596623"/>
          <c:y val="0.0994580709833035"/>
          <c:w val="0.926439291091748"/>
          <c:h val="0.75461989065033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0.366</c:v>
                </c:pt>
                <c:pt idx="1">
                  <c:v>0.555</c:v>
                </c:pt>
                <c:pt idx="2">
                  <c:v>0.5548</c:v>
                </c:pt>
                <c:pt idx="3">
                  <c:v>0.9037</c:v>
                </c:pt>
                <c:pt idx="4">
                  <c:v>0.7309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-27"/>
        <c:axId val="547739200"/>
        <c:axId val="550210480"/>
      </c:barChart>
      <c:catAx>
        <c:axId val="5477392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0210480"/>
        <c:crosses val="autoZero"/>
        <c:auto val="1"/>
        <c:lblAlgn val="ctr"/>
        <c:lblOffset val="100"/>
        <c:noMultiLvlLbl val="0"/>
      </c:catAx>
      <c:valAx>
        <c:axId val="550210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4773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0.00226627052113379"/>
          <c:w val="0.583110359637647"/>
          <c:h val="0.05415715861162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Sheet1!$B$2:$T$2</c:f>
              <c:numCache>
                <c:formatCode>0.00</c:formatCode>
                <c:ptCount val="19"/>
                <c:pt idx="0">
                  <c:v>0.0</c:v>
                </c:pt>
                <c:pt idx="1">
                  <c:v>0.03</c:v>
                </c:pt>
                <c:pt idx="2">
                  <c:v>0.02</c:v>
                </c:pt>
                <c:pt idx="3">
                  <c:v>0.01</c:v>
                </c:pt>
                <c:pt idx="4">
                  <c:v>0.01</c:v>
                </c:pt>
                <c:pt idx="5">
                  <c:v>0.03</c:v>
                </c:pt>
                <c:pt idx="6">
                  <c:v>0.11</c:v>
                </c:pt>
                <c:pt idx="7">
                  <c:v>0.15</c:v>
                </c:pt>
                <c:pt idx="8">
                  <c:v>0.34</c:v>
                </c:pt>
                <c:pt idx="9">
                  <c:v>0.16</c:v>
                </c:pt>
                <c:pt idx="10">
                  <c:v>0.36</c:v>
                </c:pt>
                <c:pt idx="11">
                  <c:v>0.53</c:v>
                </c:pt>
                <c:pt idx="12">
                  <c:v>0.55</c:v>
                </c:pt>
                <c:pt idx="13">
                  <c:v>0.47</c:v>
                </c:pt>
                <c:pt idx="14">
                  <c:v>0.41</c:v>
                </c:pt>
                <c:pt idx="15">
                  <c:v>0.75</c:v>
                </c:pt>
                <c:pt idx="16">
                  <c:v>1.01</c:v>
                </c:pt>
                <c:pt idx="17">
                  <c:v>0.7</c:v>
                </c:pt>
                <c:pt idx="18">
                  <c:v>0.42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Sheet1!$B$3:$T$3</c:f>
              <c:numCache>
                <c:formatCode>0.00</c:formatCode>
                <c:ptCount val="19"/>
                <c:pt idx="0">
                  <c:v>0.57</c:v>
                </c:pt>
                <c:pt idx="1">
                  <c:v>1.26</c:v>
                </c:pt>
                <c:pt idx="2">
                  <c:v>1.71</c:v>
                </c:pt>
                <c:pt idx="3">
                  <c:v>1.72</c:v>
                </c:pt>
                <c:pt idx="4">
                  <c:v>1.98</c:v>
                </c:pt>
                <c:pt idx="5">
                  <c:v>2.56</c:v>
                </c:pt>
                <c:pt idx="6">
                  <c:v>3.21</c:v>
                </c:pt>
                <c:pt idx="7">
                  <c:v>3.09</c:v>
                </c:pt>
                <c:pt idx="8">
                  <c:v>4.18</c:v>
                </c:pt>
                <c:pt idx="9">
                  <c:v>5.26</c:v>
                </c:pt>
                <c:pt idx="10">
                  <c:v>5.21</c:v>
                </c:pt>
                <c:pt idx="11">
                  <c:v>7.23</c:v>
                </c:pt>
                <c:pt idx="12">
                  <c:v>6.359999999999999</c:v>
                </c:pt>
                <c:pt idx="13">
                  <c:v>0.06</c:v>
                </c:pt>
                <c:pt idx="14">
                  <c:v>0.08</c:v>
                </c:pt>
                <c:pt idx="15">
                  <c:v>0.24</c:v>
                </c:pt>
                <c:pt idx="16">
                  <c:v>0.25</c:v>
                </c:pt>
                <c:pt idx="17">
                  <c:v>0.23</c:v>
                </c:pt>
                <c:pt idx="18">
                  <c:v>0.09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Sheet1!$B$4:$T$4</c:f>
              <c:numCache>
                <c:formatCode>0.00</c:formatCode>
                <c:ptCount val="19"/>
                <c:pt idx="0">
                  <c:v>1.29</c:v>
                </c:pt>
                <c:pt idx="1">
                  <c:v>2.05</c:v>
                </c:pt>
                <c:pt idx="2">
                  <c:v>2.25</c:v>
                </c:pt>
                <c:pt idx="3">
                  <c:v>1.37</c:v>
                </c:pt>
                <c:pt idx="4">
                  <c:v>1.26</c:v>
                </c:pt>
                <c:pt idx="5">
                  <c:v>1.66</c:v>
                </c:pt>
                <c:pt idx="6">
                  <c:v>2.01</c:v>
                </c:pt>
                <c:pt idx="7">
                  <c:v>3.05</c:v>
                </c:pt>
                <c:pt idx="8">
                  <c:v>3.03</c:v>
                </c:pt>
                <c:pt idx="9">
                  <c:v>3.36</c:v>
                </c:pt>
                <c:pt idx="10">
                  <c:v>2.46</c:v>
                </c:pt>
                <c:pt idx="11">
                  <c:v>2.69</c:v>
                </c:pt>
                <c:pt idx="12">
                  <c:v>1.34</c:v>
                </c:pt>
                <c:pt idx="13">
                  <c:v>1.47</c:v>
                </c:pt>
                <c:pt idx="14">
                  <c:v>1.37</c:v>
                </c:pt>
                <c:pt idx="15">
                  <c:v>1.19</c:v>
                </c:pt>
                <c:pt idx="16">
                  <c:v>0.46</c:v>
                </c:pt>
                <c:pt idx="17">
                  <c:v>0.02</c:v>
                </c:pt>
                <c:pt idx="18">
                  <c:v>0.03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Sheet1!$B$5:$T$5</c:f>
              <c:numCache>
                <c:formatCode>0.00</c:formatCode>
                <c:ptCount val="19"/>
                <c:pt idx="0">
                  <c:v>0.03</c:v>
                </c:pt>
                <c:pt idx="1">
                  <c:v>0.05</c:v>
                </c:pt>
                <c:pt idx="2">
                  <c:v>0.09</c:v>
                </c:pt>
                <c:pt idx="3">
                  <c:v>0.04</c:v>
                </c:pt>
                <c:pt idx="4">
                  <c:v>0.16</c:v>
                </c:pt>
                <c:pt idx="5">
                  <c:v>0.22</c:v>
                </c:pt>
                <c:pt idx="6">
                  <c:v>0.65</c:v>
                </c:pt>
                <c:pt idx="7">
                  <c:v>0.68</c:v>
                </c:pt>
                <c:pt idx="8">
                  <c:v>0.88</c:v>
                </c:pt>
                <c:pt idx="9">
                  <c:v>0.73</c:v>
                </c:pt>
                <c:pt idx="10">
                  <c:v>0.66</c:v>
                </c:pt>
                <c:pt idx="11">
                  <c:v>1.03</c:v>
                </c:pt>
                <c:pt idx="12">
                  <c:v>1.21</c:v>
                </c:pt>
                <c:pt idx="13">
                  <c:v>1.07</c:v>
                </c:pt>
                <c:pt idx="14">
                  <c:v>1.7</c:v>
                </c:pt>
                <c:pt idx="15">
                  <c:v>1.26</c:v>
                </c:pt>
                <c:pt idx="16">
                  <c:v>0.11</c:v>
                </c:pt>
                <c:pt idx="17">
                  <c:v>0.13</c:v>
                </c:pt>
                <c:pt idx="18">
                  <c:v>0.08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Sheet1!$B$6:$T$6</c:f>
              <c:numCache>
                <c:formatCode>0.00</c:formatCode>
                <c:ptCount val="19"/>
                <c:pt idx="0">
                  <c:v>0.79</c:v>
                </c:pt>
                <c:pt idx="1">
                  <c:v>1.47</c:v>
                </c:pt>
                <c:pt idx="2">
                  <c:v>1.49</c:v>
                </c:pt>
                <c:pt idx="3">
                  <c:v>1.26</c:v>
                </c:pt>
                <c:pt idx="4">
                  <c:v>1.74</c:v>
                </c:pt>
                <c:pt idx="5">
                  <c:v>2.28</c:v>
                </c:pt>
                <c:pt idx="6">
                  <c:v>3.41</c:v>
                </c:pt>
                <c:pt idx="7">
                  <c:v>3.68</c:v>
                </c:pt>
                <c:pt idx="8">
                  <c:v>3.9</c:v>
                </c:pt>
                <c:pt idx="9">
                  <c:v>2.75</c:v>
                </c:pt>
                <c:pt idx="10">
                  <c:v>2.93</c:v>
                </c:pt>
                <c:pt idx="11">
                  <c:v>3.44</c:v>
                </c:pt>
                <c:pt idx="12">
                  <c:v>2.84</c:v>
                </c:pt>
                <c:pt idx="13">
                  <c:v>2.39</c:v>
                </c:pt>
                <c:pt idx="14">
                  <c:v>0.13</c:v>
                </c:pt>
                <c:pt idx="15">
                  <c:v>0.16</c:v>
                </c:pt>
                <c:pt idx="16">
                  <c:v>0.21</c:v>
                </c:pt>
                <c:pt idx="17">
                  <c:v>0.21</c:v>
                </c:pt>
                <c:pt idx="18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509875776"/>
        <c:axId val="509855984"/>
      </c:barChart>
      <c:catAx>
        <c:axId val="50987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09855984"/>
        <c:crosses val="autoZero"/>
        <c:auto val="1"/>
        <c:lblAlgn val="ctr"/>
        <c:lblOffset val="100"/>
        <c:noMultiLvlLbl val="0"/>
      </c:catAx>
      <c:valAx>
        <c:axId val="509855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/8s</a:t>
                </a:r>
                <a:endParaRPr lang="en-US" b="1" i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0940438871473354"/>
              <c:y val="0.0244378098903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09875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78683385579937"/>
                  <c:y val="-0.094357657086723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#,##0.00_-;\-* #,##0.00_-;_-* "-"??_-;_-@_-</c:formatCode>
                <c:ptCount val="6"/>
                <c:pt idx="0">
                  <c:v>6.07</c:v>
                </c:pt>
                <c:pt idx="1">
                  <c:v>45.28</c:v>
                </c:pt>
                <c:pt idx="2">
                  <c:v>32.37</c:v>
                </c:pt>
                <c:pt idx="3">
                  <c:v>10.77</c:v>
                </c:pt>
                <c:pt idx="4">
                  <c:v>35.23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Sheet1!$B$2:$T$2</c:f>
              <c:numCache>
                <c:formatCode>0</c:formatCode>
                <c:ptCount val="19"/>
                <c:pt idx="0">
                  <c:v>14.0</c:v>
                </c:pt>
                <c:pt idx="1">
                  <c:v>19.0</c:v>
                </c:pt>
                <c:pt idx="2">
                  <c:v>20.0</c:v>
                </c:pt>
                <c:pt idx="3">
                  <c:v>11.0</c:v>
                </c:pt>
                <c:pt idx="4">
                  <c:v>8.0</c:v>
                </c:pt>
                <c:pt idx="5">
                  <c:v>28.0</c:v>
                </c:pt>
                <c:pt idx="6">
                  <c:v>58.0</c:v>
                </c:pt>
                <c:pt idx="7">
                  <c:v>47.0</c:v>
                </c:pt>
                <c:pt idx="8">
                  <c:v>74.0</c:v>
                </c:pt>
                <c:pt idx="9" formatCode="General">
                  <c:v>114.0</c:v>
                </c:pt>
                <c:pt idx="10" formatCode="General">
                  <c:v>103.0</c:v>
                </c:pt>
                <c:pt idx="11" formatCode="General">
                  <c:v>146.0</c:v>
                </c:pt>
                <c:pt idx="12" formatCode="General">
                  <c:v>132.0</c:v>
                </c:pt>
                <c:pt idx="13" formatCode="General">
                  <c:v>147.0</c:v>
                </c:pt>
                <c:pt idx="14" formatCode="General">
                  <c:v>171.0</c:v>
                </c:pt>
                <c:pt idx="15" formatCode="General">
                  <c:v>144.0</c:v>
                </c:pt>
                <c:pt idx="16" formatCode="General">
                  <c:v>162.0</c:v>
                </c:pt>
                <c:pt idx="17" formatCode="General">
                  <c:v>170.0</c:v>
                </c:pt>
                <c:pt idx="18" formatCode="General">
                  <c:v>120.0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Sheet1!$B$3:$T$3</c:f>
              <c:numCache>
                <c:formatCode>#,##0</c:formatCode>
                <c:ptCount val="19"/>
                <c:pt idx="0">
                  <c:v>322.0</c:v>
                </c:pt>
                <c:pt idx="1">
                  <c:v>519.0</c:v>
                </c:pt>
                <c:pt idx="2">
                  <c:v>531.0</c:v>
                </c:pt>
                <c:pt idx="3" formatCode="General">
                  <c:v>596.0</c:v>
                </c:pt>
                <c:pt idx="4">
                  <c:v>401.0</c:v>
                </c:pt>
                <c:pt idx="5">
                  <c:v>329.0</c:v>
                </c:pt>
                <c:pt idx="6">
                  <c:v>381.0</c:v>
                </c:pt>
                <c:pt idx="7">
                  <c:v>533.0</c:v>
                </c:pt>
                <c:pt idx="8" formatCode="0">
                  <c:v>656.0</c:v>
                </c:pt>
                <c:pt idx="9" formatCode="General">
                  <c:v>706.0</c:v>
                </c:pt>
                <c:pt idx="10" formatCode="General">
                  <c:v>701.0</c:v>
                </c:pt>
                <c:pt idx="11" formatCode="General">
                  <c:v>774.0</c:v>
                </c:pt>
                <c:pt idx="12" formatCode="General">
                  <c:v>1261.0</c:v>
                </c:pt>
                <c:pt idx="13" formatCode="General">
                  <c:v>705.0</c:v>
                </c:pt>
                <c:pt idx="14" formatCode="General">
                  <c:v>1107.0</c:v>
                </c:pt>
                <c:pt idx="15" formatCode="General">
                  <c:v>1305.0</c:v>
                </c:pt>
                <c:pt idx="16" formatCode="General">
                  <c:v>1256.0</c:v>
                </c:pt>
                <c:pt idx="17" formatCode="General">
                  <c:v>1525.0</c:v>
                </c:pt>
                <c:pt idx="18" formatCode="General">
                  <c:v>930.0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Sheet1!$B$4:$T$4</c:f>
              <c:numCache>
                <c:formatCode>#,##0</c:formatCode>
                <c:ptCount val="19"/>
                <c:pt idx="0">
                  <c:v>1582.0</c:v>
                </c:pt>
                <c:pt idx="1">
                  <c:v>2724.0</c:v>
                </c:pt>
                <c:pt idx="2">
                  <c:v>2409.0</c:v>
                </c:pt>
                <c:pt idx="3">
                  <c:v>1922.0</c:v>
                </c:pt>
                <c:pt idx="4">
                  <c:v>1679.0</c:v>
                </c:pt>
                <c:pt idx="5">
                  <c:v>1640.0</c:v>
                </c:pt>
                <c:pt idx="6">
                  <c:v>1543.0</c:v>
                </c:pt>
                <c:pt idx="7">
                  <c:v>1609.0</c:v>
                </c:pt>
                <c:pt idx="8" formatCode="0">
                  <c:v>1424.0</c:v>
                </c:pt>
                <c:pt idx="9" formatCode="General">
                  <c:v>1701.0</c:v>
                </c:pt>
                <c:pt idx="10" formatCode="General">
                  <c:v>1510.0</c:v>
                </c:pt>
                <c:pt idx="11" formatCode="General">
                  <c:v>1492.0</c:v>
                </c:pt>
                <c:pt idx="12" formatCode="General">
                  <c:v>1429.0</c:v>
                </c:pt>
                <c:pt idx="13" formatCode="General">
                  <c:v>1387.0</c:v>
                </c:pt>
                <c:pt idx="14" formatCode="General">
                  <c:v>1618.0</c:v>
                </c:pt>
                <c:pt idx="15" formatCode="General">
                  <c:v>1579.0</c:v>
                </c:pt>
                <c:pt idx="16" formatCode="General">
                  <c:v>1367.0</c:v>
                </c:pt>
                <c:pt idx="17" formatCode="General">
                  <c:v>1224.0</c:v>
                </c:pt>
                <c:pt idx="18" formatCode="General">
                  <c:v>1212.0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Sheet1!$B$5:$T$5</c:f>
              <c:numCache>
                <c:formatCode>#,##0</c:formatCode>
                <c:ptCount val="19"/>
                <c:pt idx="0">
                  <c:v>89.0</c:v>
                </c:pt>
                <c:pt idx="1">
                  <c:v>158.0</c:v>
                </c:pt>
                <c:pt idx="2">
                  <c:v>145.0</c:v>
                </c:pt>
                <c:pt idx="3">
                  <c:v>79.0</c:v>
                </c:pt>
                <c:pt idx="4">
                  <c:v>69.0</c:v>
                </c:pt>
                <c:pt idx="5">
                  <c:v>88.0</c:v>
                </c:pt>
                <c:pt idx="6">
                  <c:v>100.0</c:v>
                </c:pt>
                <c:pt idx="7">
                  <c:v>131.0</c:v>
                </c:pt>
                <c:pt idx="8" formatCode="0">
                  <c:v>280.0</c:v>
                </c:pt>
                <c:pt idx="9" formatCode="General">
                  <c:v>142.0</c:v>
                </c:pt>
                <c:pt idx="10" formatCode="General">
                  <c:v>220.0</c:v>
                </c:pt>
                <c:pt idx="11" formatCode="General">
                  <c:v>405.0</c:v>
                </c:pt>
                <c:pt idx="12" formatCode="General">
                  <c:v>553.0</c:v>
                </c:pt>
                <c:pt idx="13" formatCode="General">
                  <c:v>616.0</c:v>
                </c:pt>
                <c:pt idx="14" formatCode="General">
                  <c:v>637.0</c:v>
                </c:pt>
                <c:pt idx="15" formatCode="General">
                  <c:v>967.0</c:v>
                </c:pt>
                <c:pt idx="16" formatCode="General">
                  <c:v>925.0</c:v>
                </c:pt>
                <c:pt idx="17" formatCode="General">
                  <c:v>940.0</c:v>
                </c:pt>
                <c:pt idx="18" formatCode="General">
                  <c:v>1039.0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Sheet1!$B$6:$T$6</c:f>
              <c:numCache>
                <c:formatCode>#,##0</c:formatCode>
                <c:ptCount val="19"/>
                <c:pt idx="0">
                  <c:v>765.0</c:v>
                </c:pt>
                <c:pt idx="1">
                  <c:v>1160.0</c:v>
                </c:pt>
                <c:pt idx="2">
                  <c:v>2171.0</c:v>
                </c:pt>
                <c:pt idx="3">
                  <c:v>1124.0</c:v>
                </c:pt>
                <c:pt idx="4">
                  <c:v>1261.0</c:v>
                </c:pt>
                <c:pt idx="5">
                  <c:v>1479.0</c:v>
                </c:pt>
                <c:pt idx="6">
                  <c:v>1812.0</c:v>
                </c:pt>
                <c:pt idx="7">
                  <c:v>2055.0</c:v>
                </c:pt>
                <c:pt idx="8" formatCode="0">
                  <c:v>2278.0</c:v>
                </c:pt>
                <c:pt idx="9" formatCode="General">
                  <c:v>2487.0</c:v>
                </c:pt>
                <c:pt idx="10" formatCode="General">
                  <c:v>2259.0</c:v>
                </c:pt>
                <c:pt idx="11" formatCode="General">
                  <c:v>2370.0</c:v>
                </c:pt>
                <c:pt idx="12" formatCode="General">
                  <c:v>2744.0</c:v>
                </c:pt>
                <c:pt idx="13" formatCode="General">
                  <c:v>2530.0</c:v>
                </c:pt>
                <c:pt idx="14" formatCode="General">
                  <c:v>1896.0</c:v>
                </c:pt>
                <c:pt idx="15" formatCode="General">
                  <c:v>2080.0</c:v>
                </c:pt>
                <c:pt idx="16" formatCode="General">
                  <c:v>2482.0</c:v>
                </c:pt>
                <c:pt idx="17" formatCode="General">
                  <c:v>2553.0</c:v>
                </c:pt>
                <c:pt idx="18" formatCode="General">
                  <c:v>1826.0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552647200"/>
        <c:axId val="552651984"/>
      </c:barChart>
      <c:catAx>
        <c:axId val="55264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52651984"/>
        <c:crosses val="autoZero"/>
        <c:auto val="1"/>
        <c:lblAlgn val="ctr"/>
        <c:lblOffset val="100"/>
        <c:noMultiLvlLbl val="0"/>
      </c:catAx>
      <c:valAx>
        <c:axId val="55265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0626959247648903"/>
              <c:y val="0.006586361252276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5264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5924764890282"/>
                  <c:y val="-0.0051004138965797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1688.0</c:v>
                </c:pt>
                <c:pt idx="1">
                  <c:v>14538.0</c:v>
                </c:pt>
                <c:pt idx="2">
                  <c:v>31051.0</c:v>
                </c:pt>
                <c:pt idx="3">
                  <c:v>7583.0</c:v>
                </c:pt>
                <c:pt idx="4">
                  <c:v>37332.0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37711175207651"/>
          <c:w val="0.942081924320588"/>
          <c:h val="0.7163667864259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 formatCode="0">
                  <c:v>3.0</c:v>
                </c:pt>
                <c:pt idx="1">
                  <c:v>1.0</c:v>
                </c:pt>
                <c:pt idx="2">
                  <c:v>5.0</c:v>
                </c:pt>
                <c:pt idx="3">
                  <c:v>8.0</c:v>
                </c:pt>
                <c:pt idx="4">
                  <c:v>9.0</c:v>
                </c:pt>
                <c:pt idx="5">
                  <c:v>7.0</c:v>
                </c:pt>
                <c:pt idx="6">
                  <c:v>8.0</c:v>
                </c:pt>
                <c:pt idx="7">
                  <c:v>114.0</c:v>
                </c:pt>
                <c:pt idx="8">
                  <c:v>137.0</c:v>
                </c:pt>
                <c:pt idx="9">
                  <c:v>152.0</c:v>
                </c:pt>
                <c:pt idx="10">
                  <c:v>113.0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Sheet1!$B$3:$L$3</c:f>
              <c:numCache>
                <c:formatCode>General</c:formatCode>
                <c:ptCount val="11"/>
                <c:pt idx="0" formatCode="0">
                  <c:v>28.0</c:v>
                </c:pt>
                <c:pt idx="1">
                  <c:v>62.0</c:v>
                </c:pt>
                <c:pt idx="2">
                  <c:v>69.0</c:v>
                </c:pt>
                <c:pt idx="3">
                  <c:v>14.0</c:v>
                </c:pt>
                <c:pt idx="4">
                  <c:v>797.0</c:v>
                </c:pt>
                <c:pt idx="5">
                  <c:v>412.0</c:v>
                </c:pt>
                <c:pt idx="6">
                  <c:v>636.0</c:v>
                </c:pt>
                <c:pt idx="7">
                  <c:v>728.0</c:v>
                </c:pt>
                <c:pt idx="8">
                  <c:v>1064.0</c:v>
                </c:pt>
                <c:pt idx="9">
                  <c:v>1437.0</c:v>
                </c:pt>
                <c:pt idx="10">
                  <c:v>903.0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Sheet1!$B$4:$L$4</c:f>
              <c:numCache>
                <c:formatCode>General</c:formatCode>
                <c:ptCount val="11"/>
                <c:pt idx="0" formatCode="0">
                  <c:v>5.0</c:v>
                </c:pt>
                <c:pt idx="1">
                  <c:v>2.0</c:v>
                </c:pt>
                <c:pt idx="2">
                  <c:v>10.0</c:v>
                </c:pt>
                <c:pt idx="3">
                  <c:v>18.0</c:v>
                </c:pt>
                <c:pt idx="4">
                  <c:v>6.0</c:v>
                </c:pt>
                <c:pt idx="5">
                  <c:v>1.0</c:v>
                </c:pt>
                <c:pt idx="6">
                  <c:v>96.0</c:v>
                </c:pt>
                <c:pt idx="7">
                  <c:v>414.0</c:v>
                </c:pt>
                <c:pt idx="8">
                  <c:v>1015.0</c:v>
                </c:pt>
                <c:pt idx="9">
                  <c:v>1108.0</c:v>
                </c:pt>
                <c:pt idx="10">
                  <c:v>768.0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Sheet1!$B$5:$L$5</c:f>
              <c:numCache>
                <c:formatCode>General</c:formatCode>
                <c:ptCount val="11"/>
                <c:pt idx="0" formatCode="0">
                  <c:v>1.0</c:v>
                </c:pt>
                <c:pt idx="1">
                  <c:v>0.0</c:v>
                </c:pt>
                <c:pt idx="2">
                  <c:v>54.0</c:v>
                </c:pt>
                <c:pt idx="3">
                  <c:v>177.0</c:v>
                </c:pt>
                <c:pt idx="4">
                  <c:v>388.0</c:v>
                </c:pt>
                <c:pt idx="5">
                  <c:v>293.0</c:v>
                </c:pt>
                <c:pt idx="6">
                  <c:v>300.0</c:v>
                </c:pt>
                <c:pt idx="7">
                  <c:v>573.0</c:v>
                </c:pt>
                <c:pt idx="8">
                  <c:v>878.0</c:v>
                </c:pt>
                <c:pt idx="9">
                  <c:v>909.0</c:v>
                </c:pt>
                <c:pt idx="10">
                  <c:v>1024.0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Sheet1!$B$6:$L$6</c:f>
              <c:numCache>
                <c:formatCode>General</c:formatCode>
                <c:ptCount val="11"/>
                <c:pt idx="0" formatCode="0">
                  <c:v>0.0</c:v>
                </c:pt>
                <c:pt idx="1">
                  <c:v>8.0</c:v>
                </c:pt>
                <c:pt idx="2">
                  <c:v>215.0</c:v>
                </c:pt>
                <c:pt idx="3">
                  <c:v>591.0</c:v>
                </c:pt>
                <c:pt idx="4">
                  <c:v>990.0</c:v>
                </c:pt>
                <c:pt idx="5">
                  <c:v>1101.0</c:v>
                </c:pt>
                <c:pt idx="6">
                  <c:v>565.0</c:v>
                </c:pt>
                <c:pt idx="7">
                  <c:v>1184.0</c:v>
                </c:pt>
                <c:pt idx="8">
                  <c:v>1559.0</c:v>
                </c:pt>
                <c:pt idx="9">
                  <c:v>1694.0</c:v>
                </c:pt>
                <c:pt idx="10">
                  <c:v>1260.0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551749088"/>
        <c:axId val="551753312"/>
      </c:barChart>
      <c:catAx>
        <c:axId val="55174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51753312"/>
        <c:crosses val="autoZero"/>
        <c:auto val="1"/>
        <c:lblAlgn val="ctr"/>
        <c:lblOffset val="100"/>
        <c:noMultiLvlLbl val="0"/>
      </c:catAx>
      <c:valAx>
        <c:axId val="55175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4-byte ASN</a:t>
                </a:r>
                <a:b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</a:b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"/>
              <c:y val="0.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51749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968232419223"/>
          <c:y val="0.00736668441771346"/>
          <c:w val="0.68101621701676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5924764890282"/>
                  <c:y val="-0.03060248337947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557.0</c:v>
                </c:pt>
                <c:pt idx="1">
                  <c:v>6150.0</c:v>
                </c:pt>
                <c:pt idx="2">
                  <c:v>3443.0</c:v>
                </c:pt>
                <c:pt idx="3">
                  <c:v>4597.0</c:v>
                </c:pt>
                <c:pt idx="4">
                  <c:v>9167.0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Sheet1!$B$2:$T$2</c:f>
              <c:numCache>
                <c:formatCode>0</c:formatCode>
                <c:ptCount val="1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3.0</c:v>
                </c:pt>
                <c:pt idx="7">
                  <c:v>19.0</c:v>
                </c:pt>
                <c:pt idx="8">
                  <c:v>14.0</c:v>
                </c:pt>
                <c:pt idx="9" formatCode="General">
                  <c:v>14.0</c:v>
                </c:pt>
                <c:pt idx="10" formatCode="General">
                  <c:v>9.0</c:v>
                </c:pt>
                <c:pt idx="11" formatCode="General">
                  <c:v>41.0</c:v>
                </c:pt>
                <c:pt idx="12" formatCode="General">
                  <c:v>120.0</c:v>
                </c:pt>
                <c:pt idx="13" formatCode="General">
                  <c:v>65.0</c:v>
                </c:pt>
                <c:pt idx="14" formatCode="General">
                  <c:v>52.0</c:v>
                </c:pt>
                <c:pt idx="15" formatCode="General">
                  <c:v>44.0</c:v>
                </c:pt>
                <c:pt idx="16" formatCode="General">
                  <c:v>58.0</c:v>
                </c:pt>
                <c:pt idx="17" formatCode="General">
                  <c:v>106.0</c:v>
                </c:pt>
                <c:pt idx="18" formatCode="General">
                  <c:v>57.0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Sheet1!$B$3:$T$3</c:f>
              <c:numCache>
                <c:formatCode>#,##0</c:formatCode>
                <c:ptCount val="19"/>
                <c:pt idx="0">
                  <c:v>7.0</c:v>
                </c:pt>
                <c:pt idx="1">
                  <c:v>15.0</c:v>
                </c:pt>
                <c:pt idx="2">
                  <c:v>26.0</c:v>
                </c:pt>
                <c:pt idx="3" formatCode="General">
                  <c:v>45.0</c:v>
                </c:pt>
                <c:pt idx="4">
                  <c:v>37.0</c:v>
                </c:pt>
                <c:pt idx="5">
                  <c:v>53.0</c:v>
                </c:pt>
                <c:pt idx="6">
                  <c:v>48.0</c:v>
                </c:pt>
                <c:pt idx="7">
                  <c:v>41.0</c:v>
                </c:pt>
                <c:pt idx="8" formatCode="0">
                  <c:v>55.0</c:v>
                </c:pt>
                <c:pt idx="9" formatCode="General">
                  <c:v>126.0</c:v>
                </c:pt>
                <c:pt idx="10" formatCode="General">
                  <c:v>169.0</c:v>
                </c:pt>
                <c:pt idx="11" formatCode="General">
                  <c:v>465.0</c:v>
                </c:pt>
                <c:pt idx="12" formatCode="General">
                  <c:v>473.0</c:v>
                </c:pt>
                <c:pt idx="13" formatCode="General">
                  <c:v>381.0</c:v>
                </c:pt>
                <c:pt idx="14" formatCode="General">
                  <c:v>340.0</c:v>
                </c:pt>
                <c:pt idx="15" formatCode="General">
                  <c:v>313.0</c:v>
                </c:pt>
                <c:pt idx="16" formatCode="General">
                  <c:v>565.0</c:v>
                </c:pt>
                <c:pt idx="17" formatCode="General">
                  <c:v>1197.0</c:v>
                </c:pt>
                <c:pt idx="18" formatCode="General">
                  <c:v>640.0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Sheet1!$B$4:$T$4</c:f>
              <c:numCache>
                <c:formatCode>#,##0</c:formatCode>
                <c:ptCount val="19"/>
                <c:pt idx="0">
                  <c:v>2.0</c:v>
                </c:pt>
                <c:pt idx="1">
                  <c:v>7.0</c:v>
                </c:pt>
                <c:pt idx="2">
                  <c:v>8.0</c:v>
                </c:pt>
                <c:pt idx="3">
                  <c:v>15.0</c:v>
                </c:pt>
                <c:pt idx="4">
                  <c:v>48.0</c:v>
                </c:pt>
                <c:pt idx="5">
                  <c:v>42.0</c:v>
                </c:pt>
                <c:pt idx="6">
                  <c:v>57.0</c:v>
                </c:pt>
                <c:pt idx="7">
                  <c:v>42.0</c:v>
                </c:pt>
                <c:pt idx="8" formatCode="0">
                  <c:v>109.0</c:v>
                </c:pt>
                <c:pt idx="9" formatCode="General">
                  <c:v>166.0</c:v>
                </c:pt>
                <c:pt idx="10" formatCode="General">
                  <c:v>258.0</c:v>
                </c:pt>
                <c:pt idx="11" formatCode="General">
                  <c:v>387.0</c:v>
                </c:pt>
                <c:pt idx="12" formatCode="General">
                  <c:v>548.0</c:v>
                </c:pt>
                <c:pt idx="13" formatCode="General">
                  <c:v>254.0</c:v>
                </c:pt>
                <c:pt idx="14" formatCode="General">
                  <c:v>297.0</c:v>
                </c:pt>
                <c:pt idx="15" formatCode="General">
                  <c:v>248.0</c:v>
                </c:pt>
                <c:pt idx="16" formatCode="General">
                  <c:v>314.0</c:v>
                </c:pt>
                <c:pt idx="17" formatCode="General">
                  <c:v>360.0</c:v>
                </c:pt>
                <c:pt idx="18" formatCode="General">
                  <c:v>333.0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Sheet1!$B$5:$T$5</c:f>
              <c:numCache>
                <c:formatCode>#,##0</c:formatCode>
                <c:ptCount val="19"/>
                <c:pt idx="0">
                  <c:v>0.0</c:v>
                </c:pt>
                <c:pt idx="1">
                  <c:v>1.0</c:v>
                </c:pt>
                <c:pt idx="2">
                  <c:v>3.0</c:v>
                </c:pt>
                <c:pt idx="3">
                  <c:v>0.0</c:v>
                </c:pt>
                <c:pt idx="4">
                  <c:v>7.0</c:v>
                </c:pt>
                <c:pt idx="5">
                  <c:v>7.0</c:v>
                </c:pt>
                <c:pt idx="6">
                  <c:v>33.0</c:v>
                </c:pt>
                <c:pt idx="7">
                  <c:v>19.0</c:v>
                </c:pt>
                <c:pt idx="8" formatCode="0">
                  <c:v>41.0</c:v>
                </c:pt>
                <c:pt idx="9" formatCode="General">
                  <c:v>52.0</c:v>
                </c:pt>
                <c:pt idx="10" formatCode="General">
                  <c:v>83.0</c:v>
                </c:pt>
                <c:pt idx="11" formatCode="General">
                  <c:v>182.0</c:v>
                </c:pt>
                <c:pt idx="12" formatCode="General">
                  <c:v>376.0</c:v>
                </c:pt>
                <c:pt idx="13" formatCode="General">
                  <c:v>479.0</c:v>
                </c:pt>
                <c:pt idx="14" formatCode="General">
                  <c:v>569.0</c:v>
                </c:pt>
                <c:pt idx="15" formatCode="General">
                  <c:v>1090.0</c:v>
                </c:pt>
                <c:pt idx="16" formatCode="General">
                  <c:v>978.0</c:v>
                </c:pt>
                <c:pt idx="17" formatCode="General">
                  <c:v>913.0</c:v>
                </c:pt>
                <c:pt idx="18" formatCode="General">
                  <c:v>1061.0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Sheet1!$B$6:$T$6</c:f>
              <c:numCache>
                <c:formatCode>#,##0</c:formatCode>
                <c:ptCount val="19"/>
                <c:pt idx="0">
                  <c:v>11.0</c:v>
                </c:pt>
                <c:pt idx="1">
                  <c:v>13.0</c:v>
                </c:pt>
                <c:pt idx="2">
                  <c:v>26.0</c:v>
                </c:pt>
                <c:pt idx="3">
                  <c:v>90.0</c:v>
                </c:pt>
                <c:pt idx="4">
                  <c:v>139.0</c:v>
                </c:pt>
                <c:pt idx="5">
                  <c:v>150.0</c:v>
                </c:pt>
                <c:pt idx="6">
                  <c:v>98.0</c:v>
                </c:pt>
                <c:pt idx="7">
                  <c:v>86.0</c:v>
                </c:pt>
                <c:pt idx="8" formatCode="0">
                  <c:v>157.0</c:v>
                </c:pt>
                <c:pt idx="9" formatCode="General">
                  <c:v>429.0</c:v>
                </c:pt>
                <c:pt idx="10" formatCode="General">
                  <c:v>556.0</c:v>
                </c:pt>
                <c:pt idx="11" formatCode="General">
                  <c:v>838.0</c:v>
                </c:pt>
                <c:pt idx="12" formatCode="General">
                  <c:v>1252.0</c:v>
                </c:pt>
                <c:pt idx="13" formatCode="General">
                  <c:v>1293.0</c:v>
                </c:pt>
                <c:pt idx="14" formatCode="General">
                  <c:v>1730.0</c:v>
                </c:pt>
                <c:pt idx="15" formatCode="General">
                  <c:v>1905.0</c:v>
                </c:pt>
                <c:pt idx="16" formatCode="General">
                  <c:v>1915.0</c:v>
                </c:pt>
                <c:pt idx="17" formatCode="General">
                  <c:v>1871.0</c:v>
                </c:pt>
                <c:pt idx="18" formatCode="General">
                  <c:v>1306.0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546230048"/>
        <c:axId val="550626528"/>
      </c:barChart>
      <c:catAx>
        <c:axId val="546230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50626528"/>
        <c:crosses val="autoZero"/>
        <c:auto val="1"/>
        <c:lblAlgn val="ctr"/>
        <c:lblOffset val="100"/>
        <c:noMultiLvlLbl val="0"/>
      </c:catAx>
      <c:valAx>
        <c:axId val="55062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allocations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"/>
              <c:y val="0.00403615430398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46230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8172386434245"/>
                  <c:y val="0.009538400021389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75361062325713"/>
                  <c:y val="-0.14697025505303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0845600219314"/>
                  <c:y val="-0.047387515159399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305992191342174"/>
                  <c:y val="0.035880538144222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605.0</c:v>
                </c:pt>
                <c:pt idx="1">
                  <c:v>4996.0</c:v>
                </c:pt>
                <c:pt idx="2">
                  <c:v>3495.0</c:v>
                </c:pt>
                <c:pt idx="3">
                  <c:v>5894.0</c:v>
                </c:pt>
                <c:pt idx="4">
                  <c:v>13865.0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0.44132</cdr:x>
      <cdr:y>0.44465</cdr:y>
    </cdr:from>
    <cdr:to>
      <cdr:x>0.55868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75801" y="2214352"/>
          <a:ext cx="950997" cy="5512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600" b="1" smtClean="0">
              <a:latin typeface="Century Gothic" charset="0"/>
              <a:ea typeface="Century Gothic" charset="0"/>
              <a:cs typeface="Century Gothic" charset="0"/>
            </a:rPr>
            <a:t>/8s</a:t>
          </a:r>
          <a:endParaRPr lang="en-US" sz="36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0.422</cdr:x>
      <cdr:y>0.44465</cdr:y>
    </cdr:from>
    <cdr:to>
      <cdr:x>0.578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288" y="2214329"/>
          <a:ext cx="1264024" cy="5513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600" b="1" dirty="0" smtClean="0">
              <a:latin typeface="Century Gothic" charset="0"/>
              <a:ea typeface="Century Gothic" charset="0"/>
              <a:cs typeface="Century Gothic" charset="0"/>
            </a:rPr>
            <a:t>ASNs</a:t>
          </a:r>
          <a:endParaRPr lang="en-US" sz="36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0.422</cdr:x>
      <cdr:y>0.38512</cdr:y>
    </cdr:from>
    <cdr:to>
      <cdr:x>0.578</cdr:x>
      <cdr:y>0.61488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297" y="1917875"/>
          <a:ext cx="1264006" cy="11442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latin typeface="Century Gothic" charset="0"/>
              <a:ea typeface="Century Gothic" charset="0"/>
              <a:cs typeface="Century Gothic" charset="0"/>
            </a:rPr>
            <a:t>4-byte</a:t>
          </a:r>
          <a:r>
            <a:rPr lang="en-US" sz="3200" b="1" dirty="0" smtClean="0">
              <a:latin typeface="Century Gothic" charset="0"/>
              <a:ea typeface="Century Gothic" charset="0"/>
              <a:cs typeface="Century Gothic" charset="0"/>
            </a:rPr>
            <a:t/>
          </a:r>
          <a:br>
            <a:rPr lang="en-US" sz="3200" b="1" dirty="0" smtClean="0">
              <a:latin typeface="Century Gothic" charset="0"/>
              <a:ea typeface="Century Gothic" charset="0"/>
              <a:cs typeface="Century Gothic" charset="0"/>
            </a:rPr>
          </a:br>
          <a:r>
            <a:rPr lang="en-US" sz="3200" b="1" dirty="0" smtClean="0">
              <a:latin typeface="Century Gothic" charset="0"/>
              <a:ea typeface="Century Gothic" charset="0"/>
              <a:cs typeface="Century Gothic" charset="0"/>
            </a:rPr>
            <a:t>ASNs</a:t>
          </a:r>
          <a:endParaRPr lang="en-US" sz="32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0.4004</cdr:x>
      <cdr:y>0.44465</cdr:y>
    </cdr:from>
    <cdr:to>
      <cdr:x>0.5996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0530" y="2228471"/>
          <a:ext cx="1537552" cy="55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 smtClean="0">
              <a:latin typeface="Century Gothic" charset="0"/>
              <a:ea typeface="Century Gothic" charset="0"/>
              <a:cs typeface="Century Gothic" charset="0"/>
            </a:rPr>
            <a:t>allocations</a:t>
          </a:r>
          <a:endParaRPr lang="en-US" sz="20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0.4004</cdr:x>
      <cdr:y>0.44465</cdr:y>
    </cdr:from>
    <cdr:to>
      <cdr:x>0.5996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0530" y="2228471"/>
          <a:ext cx="1537552" cy="55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 dirty="0" smtClean="0">
              <a:latin typeface="Century Gothic" charset="0"/>
              <a:ea typeface="Century Gothic" charset="0"/>
              <a:cs typeface="Century Gothic" charset="0"/>
            </a:rPr>
            <a:t>assignments</a:t>
          </a:r>
          <a:endParaRPr lang="en-US" sz="20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2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82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E9A292-A826-6E41-9896-06571510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65509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43438"/>
            <a:ext cx="5329238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B1D7E-001A-624F-9E16-48A812E3E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38519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Arial" pitchFamily="-109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13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42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63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8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42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69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18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9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664824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01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6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91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2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223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56100" y="1374775"/>
            <a:ext cx="3975100" cy="241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56100" y="3940175"/>
            <a:ext cx="3975100" cy="241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915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00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5463" y="0"/>
            <a:ext cx="734853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4775"/>
            <a:ext cx="8102600" cy="49799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0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7956" y="6553200"/>
            <a:ext cx="37766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 i="0"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>
              <a:defRPr/>
            </a:pPr>
            <a:r>
              <a:rPr lang="en-US" dirty="0" smtClean="0"/>
              <a:t>Internet Number Resource Report – Sep 2017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pic>
        <p:nvPicPr>
          <p:cNvPr id="1032" name="Picture 8" descr="bar-on-sid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3275" y="1298575"/>
            <a:ext cx="722313" cy="517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NRO_3D_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89" r:id="rId1"/>
    <p:sldLayoutId id="2147484690" r:id="rId2"/>
    <p:sldLayoutId id="2147484695" r:id="rId3"/>
    <p:sldLayoutId id="2147484700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9025" y="1654175"/>
            <a:ext cx="6511925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r>
              <a:rPr lang="en-US" sz="158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58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4-byte ASNs has each RIR assigned?</a:t>
            </a:r>
            <a:b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2007 – </a:t>
            </a:r>
            <a:r>
              <a:rPr lang="en-US" sz="20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Sep </a:t>
            </a:r>
            <a:r>
              <a:rPr lang="en-US" sz="20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2017)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023045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463" y="215900"/>
            <a:ext cx="7107237" cy="10922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ADDRESS SPACE</a:t>
            </a:r>
            <a: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latin typeface="Century Gothic" charset="0"/>
                <a:ea typeface="ＭＳ Ｐゴシック" charset="0"/>
                <a:cs typeface="ＭＳ Ｐゴシック" charset="0"/>
              </a:rPr>
              <a:t>How much has been allocated to the RIRs?</a:t>
            </a:r>
            <a:endParaRPr lang="en-US" sz="2000" b="0" dirty="0">
              <a:effectLst/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96863" y="1550269"/>
            <a:ext cx="7931150" cy="43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entury Gothic" charset="0"/>
              </a:rPr>
              <a:t>IPv6 ALLOCATIONS </a:t>
            </a:r>
            <a:r>
              <a:rPr lang="en-US" sz="1800" dirty="0">
                <a:effectLst/>
                <a:latin typeface="Century Gothic" charset="0"/>
              </a:rPr>
              <a:t/>
            </a:r>
            <a:br>
              <a:rPr lang="en-US" sz="1800" dirty="0">
                <a:effectLst/>
                <a:latin typeface="Century Gothic" charset="0"/>
              </a:rPr>
            </a:br>
            <a:r>
              <a:rPr lang="en-US" sz="2400" dirty="0">
                <a:effectLst/>
                <a:latin typeface="Century Gothic" charset="0"/>
              </a:rPr>
              <a:t>(RIRs TO LIRs/ISPs)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</a:br>
            <a:r>
              <a:rPr lang="en-US" sz="1800" b="0" dirty="0">
                <a:effectLst/>
                <a:latin typeface="Century Gothic" charset="0"/>
              </a:rPr>
              <a:t>How many allocations have been made by each RIR by year?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83144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5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7887" y="147918"/>
            <a:ext cx="7348537" cy="1223963"/>
          </a:xfrm>
        </p:spPr>
        <p:txBody>
          <a:bodyPr/>
          <a:lstStyle/>
          <a:p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ALLOCATIONS </a:t>
            </a:r>
            <a: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LIRs/ISPs) </a:t>
            </a:r>
            <a: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</a:t>
            </a:r>
            <a:r>
              <a:rPr lang="en-US" sz="1800" b="0" dirty="0">
                <a:effectLst/>
                <a:latin typeface="Century Gothic" charset="0"/>
              </a:rPr>
              <a:t>w many total allocations have been made by each RIR</a:t>
            </a:r>
            <a:r>
              <a:rPr lang="en-US" sz="1800" b="0" dirty="0" smtClean="0">
                <a:effectLst/>
                <a:latin typeface="Century Gothic" charset="0"/>
              </a:rPr>
              <a:t>?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Jan 1999 – </a:t>
            </a:r>
            <a:r>
              <a:rPr lang="is-I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Sep </a:t>
            </a:r>
            <a:r>
              <a:rPr lang="is-I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2017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892307"/>
              </p:ext>
            </p:extLst>
          </p:nvPr>
        </p:nvGraphicFramePr>
        <p:xfrm>
          <a:off x="201706" y="1707775"/>
          <a:ext cx="7718612" cy="5011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Century Gothic" charset="0"/>
              </a:rPr>
              <a:t>IPv6 ASSIGNMENTS RIRS TO END-USERS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Century Gothic" charset="0"/>
              </a:rPr>
            </a:br>
            <a:r>
              <a:rPr lang="en-US" sz="1800" b="0" dirty="0">
                <a:effectLst/>
                <a:latin typeface="Century Gothic" charset="0"/>
              </a:rPr>
              <a:t>How many assignments have been made by each RIR by year?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011328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2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374775"/>
          </a:xfrm>
        </p:spPr>
        <p:txBody>
          <a:bodyPr/>
          <a:lstStyle/>
          <a:p>
            <a:r>
              <a:rPr lang="en-US" sz="3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ASSIGNMENTS </a:t>
            </a: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END-USERS) </a:t>
            </a: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</a:t>
            </a:r>
            <a:r>
              <a:rPr lang="en-US" sz="1600" b="0" dirty="0">
                <a:effectLst/>
                <a:latin typeface="Century Gothic" charset="0"/>
              </a:rPr>
              <a:t>w many total assignments have been made by each RIR</a:t>
            </a:r>
            <a:r>
              <a:rPr lang="en-US" sz="1600" b="0" dirty="0" smtClean="0">
                <a:effectLst/>
                <a:latin typeface="Century Gothic" charset="0"/>
              </a:rPr>
              <a:t>?</a:t>
            </a:r>
            <a:br>
              <a:rPr lang="en-US" sz="1600" b="0" dirty="0" smtClean="0">
                <a:effectLst/>
                <a:latin typeface="Century Gothic" charset="0"/>
              </a:rPr>
            </a:br>
            <a:r>
              <a:rPr lang="en-U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2002 – </a:t>
            </a:r>
            <a:r>
              <a:rPr lang="is-I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Sep </a:t>
            </a:r>
            <a:r>
              <a:rPr lang="is-I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2017</a:t>
            </a:r>
            <a:r>
              <a:rPr lang="en-U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852353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7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Century Gothic"/>
                <a:cs typeface="Century Gothic"/>
              </a:rPr>
              <a:t>PERCENTAGE OF MEMBERS WITH BOTH IPv4 AND IPv6 IN EACH RIR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389812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3863" y="0"/>
            <a:ext cx="7348537" cy="1223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LINKS TO RIR STATISTICS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33500"/>
            <a:ext cx="8407400" cy="4745038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RIR Stats:</a:t>
            </a:r>
            <a: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www.nro.net/statistics</a:t>
            </a:r>
          </a:p>
          <a:p>
            <a:pPr eaLnBrk="1" hangingPunct="1"/>
            <a:endParaRPr lang="en-US" sz="2800" dirty="0">
              <a:solidFill>
                <a:srgbClr val="003399"/>
              </a:solidFill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b="1" dirty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Raw Data/Historical RIR </a:t>
            </a:r>
            <a:r>
              <a:rPr lang="en-US" sz="3000" b="1" dirty="0" smtClean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Allocations:</a:t>
            </a:r>
            <a:r>
              <a:rPr lang="en-US" sz="4000" dirty="0" smtClean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 smtClean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</a:t>
            </a:r>
            <a:r>
              <a:rPr lang="en-US" sz="2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/assignments/ipv4-address-space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www.iana.org/assignments/as-numbers</a:t>
            </a:r>
          </a:p>
          <a:p>
            <a:pPr eaLnBrk="1" hangingPunct="1">
              <a:buFontTx/>
              <a:buNone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www.iana.org/assignments/ipv6-unicast-address-assignments</a:t>
            </a:r>
          </a:p>
          <a:p>
            <a:pPr eaLnBrk="1" hangingPunct="1">
              <a:buFontTx/>
              <a:buNone/>
            </a:pPr>
            <a:endParaRPr lang="en-US" sz="2800" dirty="0"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6" name="Text Box 4"/>
          <p:cNvSpPr txBox="1">
            <a:spLocks noChangeArrowheads="1"/>
          </p:cNvSpPr>
          <p:nvPr/>
        </p:nvSpPr>
        <p:spPr bwMode="auto">
          <a:xfrm>
            <a:off x="50800" y="2360613"/>
            <a:ext cx="8348663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latin typeface="Century Gothic" charset="0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14" name="Rectangle 10"/>
          <p:cNvSpPr>
            <a:spLocks noChangeArrowheads="1"/>
          </p:cNvSpPr>
          <p:nvPr/>
        </p:nvSpPr>
        <p:spPr bwMode="auto">
          <a:xfrm>
            <a:off x="685800" y="1944688"/>
            <a:ext cx="7373938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b="1" dirty="0">
                <a:latin typeface="Century Gothic" charset="0"/>
              </a:rPr>
              <a:t>INTERNET NUMBER RESOURCE STATUS REPORT</a:t>
            </a:r>
          </a:p>
        </p:txBody>
      </p:sp>
      <p:sp>
        <p:nvSpPr>
          <p:cNvPr id="866315" name="Rectangle 11"/>
          <p:cNvSpPr>
            <a:spLocks noChangeArrowheads="1"/>
          </p:cNvSpPr>
          <p:nvPr/>
        </p:nvSpPr>
        <p:spPr bwMode="auto">
          <a:xfrm>
            <a:off x="1497013" y="3875088"/>
            <a:ext cx="60071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800" b="1" dirty="0">
                <a:latin typeface="Century Gothic" charset="0"/>
              </a:rPr>
              <a:t>As of </a:t>
            </a:r>
            <a:r>
              <a:rPr lang="en-US" sz="2800" b="1" dirty="0" smtClean="0">
                <a:latin typeface="Century Gothic" charset="0"/>
              </a:rPr>
              <a:t>30</a:t>
            </a:r>
            <a:r>
              <a:rPr lang="en-US" sz="2800" b="1" dirty="0" smtClean="0">
                <a:latin typeface="Century Gothic" charset="0"/>
              </a:rPr>
              <a:t> September </a:t>
            </a:r>
            <a:r>
              <a:rPr lang="en-US" sz="2800" b="1" dirty="0" smtClean="0">
                <a:latin typeface="Century Gothic" charset="0"/>
              </a:rPr>
              <a:t>2017</a:t>
            </a:r>
            <a:endParaRPr lang="en-US" sz="2800" b="1" dirty="0">
              <a:latin typeface="Century Gothic" charset="0"/>
            </a:endParaRPr>
          </a:p>
        </p:txBody>
      </p:sp>
      <p:sp>
        <p:nvSpPr>
          <p:cNvPr id="866316" name="Text Box 12"/>
          <p:cNvSpPr txBox="1">
            <a:spLocks noChangeArrowheads="1"/>
          </p:cNvSpPr>
          <p:nvPr/>
        </p:nvSpPr>
        <p:spPr bwMode="auto">
          <a:xfrm>
            <a:off x="957263" y="5018088"/>
            <a:ext cx="7234237" cy="9648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Prepared by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Regional Internet Registries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 smtClean="0">
                <a:latin typeface="Century Gothic" charset="0"/>
                <a:ea typeface="ＭＳ Ｐゴシック" charset="-128"/>
                <a:cs typeface="+mn-cs"/>
              </a:rPr>
              <a:t>AFRINIC, </a:t>
            </a: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APNIC, ARIN, LACNIC and the RIPE NCC</a:t>
            </a:r>
            <a:r>
              <a:rPr lang="en-US" sz="1800" dirty="0">
                <a:solidFill>
                  <a:schemeClr val="bg1"/>
                </a:solidFill>
                <a:latin typeface="Century Gothic" charset="0"/>
                <a:ea typeface="ＭＳ Ｐゴシック" charset="-128"/>
                <a:cs typeface="+mn-cs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463" y="127000"/>
            <a:ext cx="7208837" cy="1135063"/>
          </a:xfrm>
        </p:spPr>
        <p:txBody>
          <a:bodyPr/>
          <a:lstStyle/>
          <a:p>
            <a:pPr eaLnBrk="1" hangingPunct="1"/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</a:t>
            </a:r>
            <a: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What is the status of each of the 256 /8s?</a:t>
            </a:r>
          </a:p>
        </p:txBody>
      </p:sp>
      <p:pic>
        <p:nvPicPr>
          <p:cNvPr id="2150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93892" y="1334773"/>
            <a:ext cx="7756216" cy="486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IPv4 /8s In Each RIR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045767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4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space did each RIR issue by year?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354468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3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 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total space has each RIR issued?</a:t>
            </a:r>
            <a:b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 </a:t>
            </a:r>
            <a:r>
              <a:rPr lang="is-I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Sep </a:t>
            </a:r>
            <a:r>
              <a:rPr lang="is-I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2017</a:t>
            </a:r>
            <a:r>
              <a:rPr lang="en-U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600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71984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CUSTOMERS)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ASNs has each RIR assigned by year?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524750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3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r>
              <a:rPr lang="en-US" sz="24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ASNs has each RIR assigned?</a:t>
            </a:r>
            <a:b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</a:t>
            </a:r>
            <a:r>
              <a:rPr lang="is-I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Sep </a:t>
            </a:r>
            <a:r>
              <a:rPr lang="is-I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2017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119567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5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4-byte ASNs has each RIR assigned by year?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78448"/>
              </p:ext>
            </p:extLst>
          </p:nvPr>
        </p:nvGraphicFramePr>
        <p:xfrm>
          <a:off x="147918" y="13874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2697956" y="6553200"/>
            <a:ext cx="3776662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Internet Number Resource Report – Sep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1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70BF43"/>
      </a:accent1>
      <a:accent2>
        <a:srgbClr val="FCCC09"/>
      </a:accent2>
      <a:accent3>
        <a:srgbClr val="96CBDD"/>
      </a:accent3>
      <a:accent4>
        <a:srgbClr val="C01E2D"/>
      </a:accent4>
      <a:accent5>
        <a:srgbClr val="404040"/>
      </a:accent5>
      <a:accent6>
        <a:srgbClr val="0000C0"/>
      </a:accent6>
      <a:hlink>
        <a:srgbClr val="D40000"/>
      </a:hlink>
      <a:folHlink>
        <a:srgbClr val="00D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 xmlns:p="http://schemas.openxmlformats.org/presentationml/2006/main" xmlns:r="http://schemas.openxmlformats.org/officeDocument/2006/relationships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xmlns:p="http://schemas.openxmlformats.org/presentationml/2006/main" xmlns:r="http://schemas.openxmlformats.org/officeDocument/2006/relationships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>
          <a:defRPr sz="1200" dirty="0" smtClean="0">
            <a:latin typeface="Tahoma" charset="0"/>
            <a:cs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28546</TotalTime>
  <Words>298</Words>
  <Application>Microsoft Macintosh PowerPoint</Application>
  <PresentationFormat>On-screen Show (4:3)</PresentationFormat>
  <Paragraphs>96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Black</vt:lpstr>
      <vt:lpstr>Century Gothic</vt:lpstr>
      <vt:lpstr>ＭＳ Ｐゴシック</vt:lpstr>
      <vt:lpstr>Times New Roman</vt:lpstr>
      <vt:lpstr>Arial</vt:lpstr>
      <vt:lpstr>Default Design</vt:lpstr>
      <vt:lpstr>PowerPoint Presentation</vt:lpstr>
      <vt:lpstr>PowerPoint Presentation</vt:lpstr>
      <vt:lpstr>IPv4 ADDRESS SPACE What is the status of each of the 256 /8s?</vt:lpstr>
      <vt:lpstr>Available IPv4 /8s In Each RIR</vt:lpstr>
      <vt:lpstr>IPv4 ADDRESS SPACE ISSUED (RIRs TO CUSTOMERS) In terms of /8s, how much space did each RIR issue by year?</vt:lpstr>
      <vt:lpstr>IPv4 ADDRESS SPACE ISSUED  (RIRs TO CUSTOMERS) In terms of /8s, how much total space has each RIR issued? (Jan 1999 –  Sep 2017)</vt:lpstr>
      <vt:lpstr>ASN ASSIGNMENTS  (RIRs TO CUSTOMERS) How many ASNs has each RIR assigned by year?</vt:lpstr>
      <vt:lpstr>ASN ASSIGNMENTS (RIRs TO CUSTOMERS) How many total ASNs has each RIR assigned? (Jan 1999 – Sep 2017)</vt:lpstr>
      <vt:lpstr>4-BYTE ASN ASSIGNMENTS How many 4-byte ASNs has each RIR assigned by year?</vt:lpstr>
      <vt:lpstr>4-BYTE ASN ASSIGNMENTS How many total 4-byte ASNs has each RIR assigned? (Jan 2007 – Sep 2017)</vt:lpstr>
      <vt:lpstr>IPv6 ADDRESS SPACE How much has been allocated to the RIRs?</vt:lpstr>
      <vt:lpstr>IPv6 ALLOCATIONS  (RIRs TO LIRs/ISPs) How many allocations have been made by each RIR by year?</vt:lpstr>
      <vt:lpstr>IPv6 ALLOCATIONS  (RIRs TO LIRs/ISPs)  How many total allocations have been made by each RIR? (Jan 1999 – Sep 2017)</vt:lpstr>
      <vt:lpstr>IPv6 ASSIGNMENTS RIRS TO END-USERS How many assignments have been made by each RIR by year?</vt:lpstr>
      <vt:lpstr>IPv6 ASSIGNMENTS  (RIRs TO END-USERS)  How many total assignments have been made by each RIR?  (Jan 2002 – Sep 2017)</vt:lpstr>
      <vt:lpstr>PERCENTAGE OF MEMBERS WITH BOTH IPv4 AND IPv6 IN EACH RIR</vt:lpstr>
      <vt:lpstr>LINKS TO RIR STATISTICS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RIR</dc:title>
  <dc:subject/>
  <dc:creator>NRO</dc:creator>
  <cp:keywords/>
  <dc:description>Updated on Jan 2005. Containing data up to december 2004._x000d_Version 2 (2005-Jan-28)</dc:description>
  <cp:lastModifiedBy>Jason Byrne</cp:lastModifiedBy>
  <cp:revision>1349</cp:revision>
  <cp:lastPrinted>2017-04-20T16:54:47Z</cp:lastPrinted>
  <dcterms:created xsi:type="dcterms:W3CDTF">2010-10-21T18:35:43Z</dcterms:created>
  <dcterms:modified xsi:type="dcterms:W3CDTF">2017-10-23T14:31:54Z</dcterms:modified>
  <cp:category/>
</cp:coreProperties>
</file>