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5"/>
  </p:notesMasterIdLst>
  <p:sldIdLst>
    <p:sldId id="271" r:id="rId2"/>
    <p:sldId id="300" r:id="rId3"/>
    <p:sldId id="272" r:id="rId4"/>
    <p:sldId id="298" r:id="rId5"/>
    <p:sldId id="291" r:id="rId6"/>
    <p:sldId id="286" r:id="rId7"/>
    <p:sldId id="301" r:id="rId8"/>
    <p:sldId id="302" r:id="rId9"/>
    <p:sldId id="306" r:id="rId10"/>
    <p:sldId id="304" r:id="rId11"/>
    <p:sldId id="305" r:id="rId12"/>
    <p:sldId id="278" r:id="rId13"/>
    <p:sldId id="28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8A85"/>
    <a:srgbClr val="0A406B"/>
    <a:srgbClr val="5C5C5C"/>
    <a:srgbClr val="383838"/>
    <a:srgbClr val="C40836"/>
    <a:srgbClr val="C01B1C"/>
    <a:srgbClr val="00A2D7"/>
    <a:srgbClr val="FFCF00"/>
    <a:srgbClr val="166813"/>
    <a:srgbClr val="590F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32" autoAdjust="0"/>
    <p:restoredTop sz="74949" autoAdjust="0"/>
  </p:normalViewPr>
  <p:slideViewPr>
    <p:cSldViewPr>
      <p:cViewPr varScale="1">
        <p:scale>
          <a:sx n="120" d="100"/>
          <a:sy n="120" d="100"/>
        </p:scale>
        <p:origin x="-193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8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B595B-3DB2-4444-9D60-62D65E78AD12}" type="datetimeFigureOut">
              <a:rPr lang="en-US" smtClean="0"/>
              <a:t>20/05/15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EE384-AAFB-D94C-A7C3-A5B2FA02EC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19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C56275-506C-416F-A10A-73645195C6AA}" type="slidenum">
              <a:rPr lang="en-AU"/>
              <a:pPr/>
              <a:t>1</a:t>
            </a:fld>
            <a:endParaRPr lang="en-AU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  <a:ea typeface="ＭＳ Ｐゴシック" charset="-128"/>
              </a:rPr>
              <a:t>Mission</a:t>
            </a:r>
            <a:r>
              <a:rPr lang="en-US" baseline="0" dirty="0" smtClean="0">
                <a:latin typeface="Times New Roman" charset="0"/>
                <a:ea typeface="ＭＳ Ｐゴシック" charset="-128"/>
              </a:rPr>
              <a:t> developed by the NRO EC, last year in October 2013 in their retreat in Montevideo</a:t>
            </a:r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E9A7D0-8BF9-493F-AC6F-1EC0F30BC31A}" type="slidenum">
              <a:rPr lang="en-AU"/>
              <a:pPr/>
              <a:t>10</a:t>
            </a:fld>
            <a:endParaRPr lang="en-AU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E9A7D0-8BF9-493F-AC6F-1EC0F30BC31A}" type="slidenum">
              <a:rPr lang="en-AU"/>
              <a:pPr/>
              <a:t>11</a:t>
            </a:fld>
            <a:endParaRPr lang="en-AU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92BD8-264B-41F5-839A-41790C8A6E39}" type="slidenum">
              <a:rPr lang="en-AU"/>
              <a:pPr/>
              <a:t>12</a:t>
            </a:fld>
            <a:endParaRPr lang="en-AU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  <a:ea typeface="ＭＳ Ｐゴシック" charset="-128"/>
              </a:rPr>
              <a:t>For</a:t>
            </a:r>
            <a:r>
              <a:rPr lang="en-US" baseline="0" dirty="0" smtClean="0">
                <a:latin typeface="Times New Roman" charset="0"/>
                <a:ea typeface="ＭＳ Ｐゴシック" charset="-128"/>
              </a:rPr>
              <a:t> 10</a:t>
            </a:r>
            <a:r>
              <a:rPr lang="en-US" baseline="30000" dirty="0" smtClean="0">
                <a:latin typeface="Times New Roman" charset="0"/>
                <a:ea typeface="ＭＳ Ｐゴシック" charset="-128"/>
              </a:rPr>
              <a:t>th</a:t>
            </a:r>
            <a:r>
              <a:rPr lang="en-US" baseline="0" dirty="0" smtClean="0">
                <a:latin typeface="Times New Roman" charset="0"/>
                <a:ea typeface="ＭＳ Ｐゴシック" charset="-128"/>
              </a:rPr>
              <a:t> IGF we are currently in open call for workshop proposals the RIR through NRO coordination groups is coordinating the submission of workshops proposal for the interest of the number community </a:t>
            </a:r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25F31D-A04F-47E6-AACE-CE93034FBA29}" type="slidenum">
              <a:rPr lang="en-AU"/>
              <a:pPr/>
              <a:t>13</a:t>
            </a:fld>
            <a:endParaRPr lang="en-AU" dirty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Introduction and explanation of what</a:t>
            </a:r>
            <a:r>
              <a:rPr lang="en-US" baseline="0" dirty="0" smtClean="0"/>
              <a:t> is the NRO for newcomer and second part with relevant and current activities conducted under the umbrella of the NRO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EE384-AAFB-D94C-A7C3-A5B2FA02EC4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712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E9A7D0-8BF9-493F-AC6F-1EC0F30BC31A}" type="slidenum">
              <a:rPr lang="en-AU"/>
              <a:pPr/>
              <a:t>3</a:t>
            </a:fld>
            <a:endParaRPr lang="en-AU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  <a:ea typeface="ＭＳ Ｐゴシック" charset="-128"/>
              </a:rPr>
              <a:t>- NRO created by the agreement of the 5 RIR.</a:t>
            </a:r>
          </a:p>
          <a:p>
            <a:pPr eaLnBrk="1" hangingPunct="1"/>
            <a:r>
              <a:rPr lang="en-US" dirty="0" smtClean="0">
                <a:latin typeface="Times New Roman" charset="0"/>
                <a:ea typeface="ＭＳ Ｐゴシック" charset="-128"/>
              </a:rPr>
              <a:t>- NRO</a:t>
            </a:r>
            <a:r>
              <a:rPr lang="en-US" baseline="0" dirty="0" smtClean="0">
                <a:latin typeface="Times New Roman" charset="0"/>
                <a:ea typeface="ＭＳ Ｐゴシック" charset="-128"/>
              </a:rPr>
              <a:t> run by the NRO Executive Council, each RIR Board appoints his representative to the NRO EC, right now is composed by RIR CEOs</a:t>
            </a:r>
          </a:p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E9A7D0-8BF9-493F-AC6F-1EC0F30BC31A}" type="slidenum">
              <a:rPr lang="en-AU"/>
              <a:pPr/>
              <a:t>4</a:t>
            </a:fld>
            <a:endParaRPr lang="en-AU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  <a:ea typeface="ＭＳ Ｐゴシック" charset="-128"/>
              </a:rPr>
              <a:t>RIR</a:t>
            </a:r>
            <a:r>
              <a:rPr lang="en-US" baseline="0" dirty="0" smtClean="0">
                <a:latin typeface="Times New Roman" charset="0"/>
                <a:ea typeface="ＭＳ Ｐゴシック" charset="-128"/>
              </a:rPr>
              <a:t> Coordination made through different CG who deals with global issues </a:t>
            </a:r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3648F5-7DF4-45C2-BC24-6FCFAFE0CE28}" type="slidenum">
              <a:rPr lang="en-AU"/>
              <a:pPr/>
              <a:t>5</a:t>
            </a:fld>
            <a:endParaRPr lang="en-AU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  <a:ea typeface="ＭＳ Ｐゴシック" charset="-128"/>
              </a:rPr>
              <a:t>Roles rotate annually,</a:t>
            </a:r>
            <a:r>
              <a:rPr lang="en-US" baseline="0" dirty="0" smtClean="0">
                <a:latin typeface="Times New Roman" charset="0"/>
                <a:ea typeface="ＭＳ Ｐゴシック" charset="-128"/>
              </a:rPr>
              <a:t> next year RIPE NCC receive the chair role, LACNIC will be the secretariat and ARIN the treasurer.</a:t>
            </a:r>
          </a:p>
          <a:p>
            <a:pPr eaLnBrk="1" hangingPunct="1"/>
            <a:r>
              <a:rPr lang="en-US" baseline="0" dirty="0" smtClean="0">
                <a:latin typeface="Times New Roman" charset="0"/>
                <a:ea typeface="ＭＳ Ｐゴシック" charset="-128"/>
              </a:rPr>
              <a:t>EC members only 5 CEO but meetings includes RIR and staff observers, minutes are publics in the </a:t>
            </a:r>
            <a:r>
              <a:rPr lang="en-US" baseline="0" dirty="0" err="1" smtClean="0">
                <a:latin typeface="Times New Roman" charset="0"/>
                <a:ea typeface="ＭＳ Ｐゴシック" charset="-128"/>
              </a:rPr>
              <a:t>nro</a:t>
            </a:r>
            <a:r>
              <a:rPr lang="en-US" baseline="0" dirty="0" smtClean="0">
                <a:latin typeface="Times New Roman" charset="0"/>
                <a:ea typeface="ＭＳ Ｐゴシック" charset="-128"/>
              </a:rPr>
              <a:t> website</a:t>
            </a:r>
          </a:p>
          <a:p>
            <a:pPr eaLnBrk="1" hangingPunct="1"/>
            <a:r>
              <a:rPr lang="en-US" baseline="0" dirty="0" smtClean="0">
                <a:latin typeface="Times New Roman" charset="0"/>
                <a:ea typeface="ＭＳ Ｐゴシック" charset="-128"/>
              </a:rPr>
              <a:t>Permanent secretariat since April 2013</a:t>
            </a:r>
          </a:p>
          <a:p>
            <a:pPr eaLnBrk="1" hangingPunct="1"/>
            <a:r>
              <a:rPr lang="en-US" baseline="0" dirty="0" smtClean="0">
                <a:latin typeface="Times New Roman" charset="0"/>
                <a:ea typeface="ＭＳ Ｐゴシック" charset="-128"/>
              </a:rPr>
              <a:t>Rotation services more specific support, tech support, writers, design </a:t>
            </a:r>
          </a:p>
          <a:p>
            <a:pPr eaLnBrk="1" hangingPunct="1"/>
            <a:r>
              <a:rPr lang="en-US" dirty="0" smtClean="0">
                <a:latin typeface="Times New Roman" charset="0"/>
                <a:ea typeface="ＭＳ Ｐゴシック" charset="-128"/>
              </a:rPr>
              <a:t>Active CG</a:t>
            </a:r>
            <a:r>
              <a:rPr lang="en-US" baseline="0" dirty="0" smtClean="0">
                <a:latin typeface="Times New Roman" charset="0"/>
                <a:ea typeface="ＭＳ Ｐゴシック" charset="-128"/>
              </a:rPr>
              <a:t>, activities based on a pre-approved by the NRO EC annual work plan. Specific tasks.</a:t>
            </a:r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517342-56B4-421E-9286-8E7C45873D70}" type="slidenum">
              <a:rPr lang="en-AU"/>
              <a:pPr/>
              <a:t>6</a:t>
            </a:fld>
            <a:endParaRPr lang="en-AU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  <a:p>
            <a:pPr eaLnBrk="1" hangingPunct="1"/>
            <a:r>
              <a:rPr lang="en-US" dirty="0" smtClean="0">
                <a:latin typeface="Times New Roman" charset="0"/>
                <a:ea typeface="ＭＳ Ｐゴシック" charset="-128"/>
              </a:rPr>
              <a:t>NRO support</a:t>
            </a:r>
            <a:r>
              <a:rPr lang="en-US" baseline="0" dirty="0" smtClean="0">
                <a:latin typeface="Times New Roman" charset="0"/>
                <a:ea typeface="ＭＳ Ｐゴシック" charset="-128"/>
              </a:rPr>
              <a:t> ASO AC travels to ICANN meetings</a:t>
            </a:r>
            <a:endParaRPr lang="en-US" dirty="0" smtClean="0">
              <a:latin typeface="Times New Roman" charset="0"/>
              <a:ea typeface="ＭＳ Ｐゴシック" charset="-128"/>
            </a:endParaRPr>
          </a:p>
          <a:p>
            <a:pPr eaLnBrk="1" hangingPunct="1"/>
            <a:r>
              <a:rPr lang="en-US" dirty="0" smtClean="0">
                <a:latin typeface="Times New Roman" charset="0"/>
                <a:ea typeface="ＭＳ Ｐゴシック" charset="-128"/>
              </a:rPr>
              <a:t>Outreach</a:t>
            </a:r>
            <a:r>
              <a:rPr lang="en-US" baseline="0" dirty="0" smtClean="0">
                <a:latin typeface="Times New Roman" charset="0"/>
                <a:ea typeface="ＭＳ Ｐゴシック" charset="-128"/>
              </a:rPr>
              <a:t> is mostly focus in Global IGF activities.( materials)</a:t>
            </a:r>
          </a:p>
          <a:p>
            <a:pPr eaLnBrk="1" hangingPunct="1"/>
            <a:r>
              <a:rPr lang="en-US" baseline="0" dirty="0" smtClean="0">
                <a:latin typeface="Times New Roman" charset="0"/>
                <a:ea typeface="ＭＳ Ｐゴシック" charset="-128"/>
              </a:rPr>
              <a:t>Communications should be related to internal coordination </a:t>
            </a:r>
            <a:r>
              <a:rPr lang="en-US" baseline="0" dirty="0" err="1" smtClean="0">
                <a:latin typeface="Times New Roman" charset="0"/>
                <a:ea typeface="ＭＳ Ｐゴシック" charset="-128"/>
              </a:rPr>
              <a:t>i.e</a:t>
            </a:r>
            <a:r>
              <a:rPr lang="en-US" baseline="0" dirty="0" smtClean="0">
                <a:latin typeface="Times New Roman" charset="0"/>
                <a:ea typeface="ＭＳ Ｐゴシック" charset="-128"/>
              </a:rPr>
              <a:t> </a:t>
            </a:r>
            <a:r>
              <a:rPr lang="en-US" baseline="0" dirty="0" err="1" smtClean="0">
                <a:latin typeface="Times New Roman" charset="0"/>
                <a:ea typeface="ＭＳ Ｐゴシック" charset="-128"/>
              </a:rPr>
              <a:t>webex</a:t>
            </a:r>
            <a:r>
              <a:rPr lang="en-US" baseline="0" dirty="0" smtClean="0">
                <a:latin typeface="Times New Roman" charset="0"/>
                <a:ea typeface="ＭＳ Ｐゴシック" charset="-128"/>
              </a:rPr>
              <a:t> calls.</a:t>
            </a:r>
          </a:p>
          <a:p>
            <a:pPr eaLnBrk="1" hangingPunct="1"/>
            <a:endParaRPr lang="en-US" baseline="0" dirty="0" smtClean="0">
              <a:latin typeface="Times New Roman" charset="0"/>
              <a:ea typeface="ＭＳ Ｐゴシック" charset="-128"/>
            </a:endParaRPr>
          </a:p>
          <a:p>
            <a:pPr eaLnBrk="1" hangingPunct="1"/>
            <a:r>
              <a:rPr lang="en-US" dirty="0" smtClean="0">
                <a:latin typeface="Times New Roman" charset="0"/>
                <a:ea typeface="ＭＳ Ｐゴシック" charset="-128"/>
              </a:rPr>
              <a:t>2015 budget including</a:t>
            </a:r>
            <a:r>
              <a:rPr lang="en-US" baseline="0" dirty="0" smtClean="0">
                <a:latin typeface="Times New Roman" charset="0"/>
                <a:ea typeface="ＭＳ Ｐゴシック" charset="-128"/>
              </a:rPr>
              <a:t> ICANN Contribution is 1,376,000 (without ICANN contribution ) 553,000</a:t>
            </a:r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E9A7D0-8BF9-493F-AC6F-1EC0F30BC31A}" type="slidenum">
              <a:rPr lang="en-AU"/>
              <a:pPr/>
              <a:t>7</a:t>
            </a:fld>
            <a:endParaRPr lang="en-AU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E9A7D0-8BF9-493F-AC6F-1EC0F30BC31A}" type="slidenum">
              <a:rPr lang="en-AU"/>
              <a:pPr/>
              <a:t>8</a:t>
            </a:fld>
            <a:endParaRPr lang="en-AU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charset="0"/>
                <a:ea typeface="ＭＳ Ｐゴシック" charset="-128"/>
              </a:rPr>
              <a:t>Governance Matrix Information on </a:t>
            </a:r>
            <a:r>
              <a:rPr lang="en-US" b="1" dirty="0" smtClean="0"/>
              <a:t> Bylaws,</a:t>
            </a:r>
            <a:r>
              <a:rPr lang="en-US" b="1" baseline="0" dirty="0" smtClean="0"/>
              <a:t> Operational Documents, Regional PDPs, Contractual Information, </a:t>
            </a:r>
            <a:r>
              <a:rPr lang="en-US" b="1" dirty="0" smtClean="0"/>
              <a:t>Terms and Conditions for Internet Number Resources, Due Diligence and Resource Maintenance,</a:t>
            </a:r>
            <a:r>
              <a:rPr lang="en-US" b="1" baseline="0" dirty="0" smtClean="0"/>
              <a:t> </a:t>
            </a:r>
            <a:r>
              <a:rPr lang="en-US" b="1" dirty="0" smtClean="0"/>
              <a:t>Auditing of Internet Number Resource Registration Records, Number Resource Dispute Resolution,</a:t>
            </a:r>
            <a:r>
              <a:rPr lang="en-US" b="1" baseline="0" dirty="0" smtClean="0"/>
              <a:t> </a:t>
            </a:r>
            <a:r>
              <a:rPr lang="en-US" b="1" dirty="0" smtClean="0"/>
              <a:t>Deregistration of Internet Number Resources,</a:t>
            </a:r>
            <a:r>
              <a:rPr lang="en-US" b="1" baseline="0" dirty="0" smtClean="0"/>
              <a:t> </a:t>
            </a:r>
            <a:r>
              <a:rPr lang="en-US" b="1" dirty="0" smtClean="0"/>
              <a:t>Use of the (</a:t>
            </a:r>
            <a:r>
              <a:rPr lang="en-US" b="1" dirty="0" err="1" smtClean="0"/>
              <a:t>Whois</a:t>
            </a:r>
            <a:r>
              <a:rPr lang="en-US" b="1" dirty="0" smtClean="0"/>
              <a:t>) Database and Privacy Issues,</a:t>
            </a:r>
            <a:r>
              <a:rPr lang="en-US" b="1" baseline="0" dirty="0" smtClean="0"/>
              <a:t> </a:t>
            </a:r>
            <a:r>
              <a:rPr lang="en-US" b="1" dirty="0" smtClean="0"/>
              <a:t>Handling Requests for Information by Law Enforcement Authorities, Security Management and External Auditing, Budget and Activity Planning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E9A7D0-8BF9-493F-AC6F-1EC0F30BC31A}" type="slidenum">
              <a:rPr lang="en-AU"/>
              <a:pPr/>
              <a:t>9</a:t>
            </a:fld>
            <a:endParaRPr lang="en-AU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SLA</a:t>
            </a:r>
            <a:r>
              <a:rPr lang="en-US" b="1" baseline="0" dirty="0" smtClean="0"/>
              <a:t> developed by RIR legal staff. SLA reflects the number community proposal</a:t>
            </a:r>
            <a:endParaRPr lang="en-US" b="1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D40000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5" name="Picture 5" descr="bar-on-si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3275" y="0"/>
            <a:ext cx="722313" cy="647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NRO_3D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113" y="255588"/>
            <a:ext cx="160655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115175" y="6562725"/>
            <a:ext cx="20288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200" dirty="0">
              <a:solidFill>
                <a:srgbClr val="000000"/>
              </a:solidFill>
              <a:latin typeface="Arial Black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687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9687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354763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354763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916832"/>
            <a:ext cx="9144000" cy="4176464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rgbClr val="003B8B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352928" cy="778098"/>
          </a:xfrm>
        </p:spPr>
        <p:txBody>
          <a:bodyPr>
            <a:normAutofit/>
          </a:bodyPr>
          <a:lstStyle>
            <a:lvl1pPr algn="l">
              <a:defRPr sz="4400">
                <a:solidFill>
                  <a:srgbClr val="0A406B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880" y="2708920"/>
            <a:ext cx="8352928" cy="310905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0A406B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95536" y="1988840"/>
            <a:ext cx="8353425" cy="504602"/>
          </a:xfrm>
        </p:spPr>
        <p:txBody>
          <a:bodyPr/>
          <a:lstStyle>
            <a:lvl1pPr marL="0" indent="0">
              <a:buNone/>
              <a:defRPr>
                <a:solidFill>
                  <a:srgbClr val="0A406B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B8B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B8B"/>
                </a:solidFill>
              </a:defRPr>
            </a:lvl1pPr>
          </a:lstStyle>
          <a:p>
            <a:fld id="{38B2A337-2C29-4402-A0A2-E290C184D5D3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4861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352928" cy="1362075"/>
          </a:xfrm>
        </p:spPr>
        <p:txBody>
          <a:bodyPr anchor="ctr" anchorCtr="0">
            <a:noAutofit/>
          </a:bodyPr>
          <a:lstStyle>
            <a:lvl1pPr algn="ctr">
              <a:defRPr sz="4800" b="1" cap="none" baseline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/>
          <a:lstStyle/>
          <a:p>
            <a:fld id="{38B2A337-2C29-4402-A0A2-E290C184D5D3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95288" y="3965525"/>
            <a:ext cx="8353425" cy="6492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6362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4775"/>
            <a:ext cx="3975100" cy="4979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1374775"/>
            <a:ext cx="3975100" cy="4979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dirty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682" name="Rectangle 2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000000"/>
              </a:solidFill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676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3568" y="1374775"/>
            <a:ext cx="7416824" cy="497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 smtClean="0"/>
          </a:p>
        </p:txBody>
      </p:sp>
      <p:sp>
        <p:nvSpPr>
          <p:cNvPr id="967687" name="Rectangle 7"/>
          <p:cNvSpPr>
            <a:spLocks noChangeArrowheads="1"/>
          </p:cNvSpPr>
          <p:nvPr/>
        </p:nvSpPr>
        <p:spPr bwMode="auto">
          <a:xfrm>
            <a:off x="7115175" y="6553200"/>
            <a:ext cx="20288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200" dirty="0">
              <a:solidFill>
                <a:srgbClr val="000000"/>
              </a:solidFill>
              <a:latin typeface="Arial Black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030" name="Picture 8" descr="bar-on-sid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423275" y="0"/>
            <a:ext cx="722313" cy="647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9" descr="NRO_3D_1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38113" y="255588"/>
            <a:ext cx="160655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05" r:id="rId12"/>
    <p:sldLayoutId id="2147483651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aseline="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nro.n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ro.net/statistics" TargetMode="External"/><Relationship Id="rId4" Type="http://schemas.openxmlformats.org/officeDocument/2006/relationships/hyperlink" Target="https://www.nro.net/rir-comparative-policy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ro.net/governance-matrix" TargetMode="External"/><Relationship Id="rId4" Type="http://schemas.openxmlformats.org/officeDocument/2006/relationships/hyperlink" Target="https://www.nro.net/rir-accountability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ro.net/crisp-team" TargetMode="External"/><Relationship Id="rId4" Type="http://schemas.openxmlformats.org/officeDocument/2006/relationships/hyperlink" Target="http://www.nro.net/crisp-final-proposal" TargetMode="External"/><Relationship Id="rId5" Type="http://schemas.openxmlformats.org/officeDocument/2006/relationships/hyperlink" Target="http://www.nro.net/iana-oversight" TargetMode="External"/><Relationship Id="rId6" Type="http://schemas.openxmlformats.org/officeDocument/2006/relationships/hyperlink" Target="http://www.nro.net/sla-development" TargetMode="External"/><Relationship Id="rId7" Type="http://schemas.openxmlformats.org/officeDocument/2006/relationships/hyperlink" Target="http://www.nro.net/sla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1052736"/>
            <a:ext cx="7772400" cy="936104"/>
          </a:xfrm>
        </p:spPr>
        <p:txBody>
          <a:bodyPr/>
          <a:lstStyle/>
          <a:p>
            <a:r>
              <a:rPr lang="en-US" dirty="0" smtClean="0"/>
              <a:t>NRO update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5157192"/>
            <a:ext cx="4921043" cy="1320552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latin typeface="Century Gothic"/>
                <a:cs typeface="Century Gothic"/>
              </a:rPr>
              <a:t>LACNIC23, </a:t>
            </a:r>
            <a:r>
              <a:rPr lang="en-US" sz="2000" dirty="0" smtClean="0">
                <a:latin typeface="Century Gothic"/>
                <a:cs typeface="Century Gothic"/>
              </a:rPr>
              <a:t>18-22</a:t>
            </a:r>
            <a:r>
              <a:rPr lang="en-US" sz="2000" dirty="0">
                <a:latin typeface="Century Gothic"/>
                <a:cs typeface="Century Gothic"/>
              </a:rPr>
              <a:t> May </a:t>
            </a:r>
            <a:r>
              <a:rPr lang="en-US" sz="2000" dirty="0" smtClean="0">
                <a:latin typeface="Century Gothic"/>
                <a:cs typeface="Century Gothic"/>
              </a:rPr>
              <a:t> 2015</a:t>
            </a:r>
            <a:endParaRPr lang="en-US" sz="2000" dirty="0" smtClean="0">
              <a:latin typeface="Century Gothic"/>
              <a:cs typeface="Century Gothic"/>
            </a:endParaRPr>
          </a:p>
          <a:p>
            <a:pPr algn="l"/>
            <a:r>
              <a:rPr lang="en-US" sz="2000" dirty="0" smtClean="0">
                <a:latin typeface="Century Gothic"/>
                <a:cs typeface="Century Gothic"/>
              </a:rPr>
              <a:t>Lima Peru</a:t>
            </a:r>
            <a:endParaRPr lang="en-US" sz="2000" dirty="0" smtClean="0">
              <a:latin typeface="Century Gothic"/>
              <a:cs typeface="Century Gothic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1640" y="2492896"/>
            <a:ext cx="68407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latin typeface="Century Gothic"/>
                <a:cs typeface="Century Gothic"/>
              </a:rPr>
              <a:t>To be the flagship and global leader for collaborative Internet number resource management as a central element of an open, stable and secure </a:t>
            </a:r>
            <a:r>
              <a:rPr lang="en-US" sz="2800" b="1" dirty="0" smtClean="0">
                <a:latin typeface="Century Gothic"/>
                <a:cs typeface="Century Gothic"/>
              </a:rPr>
              <a:t>Internet</a:t>
            </a:r>
            <a:endParaRPr lang="en-US" sz="2800" b="1" dirty="0">
              <a:latin typeface="Century Gothic"/>
              <a:cs typeface="Century Gothic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67544" y="2276872"/>
            <a:ext cx="78488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miter lim="800000"/>
            <a:headEnd type="none" w="sm" len="sm"/>
            <a:tailEnd type="triangle" w="lg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15776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ICANN Discussions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 smtClean="0">
              <a:latin typeface="Century Gothic"/>
              <a:cs typeface="Century Gothic"/>
            </a:endParaRP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CCWG</a:t>
            </a:r>
          </a:p>
          <a:p>
            <a:pPr lvl="1"/>
            <a:r>
              <a:rPr lang="en-US" sz="2500" dirty="0" smtClean="0">
                <a:latin typeface="Century Gothic"/>
                <a:cs typeface="Century Gothic"/>
              </a:rPr>
              <a:t>Active participation on enhancing ICANN’s Accountability</a:t>
            </a:r>
          </a:p>
          <a:p>
            <a:pPr lvl="1"/>
            <a:r>
              <a:rPr lang="en-US" sz="2500" dirty="0" smtClean="0">
                <a:latin typeface="Century Gothic"/>
                <a:cs typeface="Century Gothic"/>
              </a:rPr>
              <a:t>Important component of the IANA transition process.</a:t>
            </a:r>
          </a:p>
          <a:p>
            <a:pPr lvl="2"/>
            <a:r>
              <a:rPr lang="en-US" sz="2100" dirty="0" smtClean="0">
                <a:latin typeface="Century Gothic"/>
                <a:cs typeface="Century Gothic"/>
              </a:rPr>
              <a:t>Appointment of RIR staff and ASO AC members.</a:t>
            </a:r>
          </a:p>
          <a:p>
            <a:pPr marL="457200" lvl="1" indent="0">
              <a:buNone/>
            </a:pPr>
            <a:endParaRPr lang="en-US" sz="2500" dirty="0" smtClean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958071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 Review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26 recommendations by independent review process</a:t>
            </a:r>
          </a:p>
          <a:p>
            <a:pPr lvl="1"/>
            <a:r>
              <a:rPr lang="en-US" sz="2500" dirty="0" smtClean="0">
                <a:latin typeface="Century Gothic"/>
                <a:cs typeface="Century Gothic"/>
              </a:rPr>
              <a:t>ASO AC annual face-to-face during ICANN meetings.  </a:t>
            </a:r>
          </a:p>
          <a:p>
            <a:pPr lvl="2"/>
            <a:r>
              <a:rPr lang="en-US" sz="2100" dirty="0" smtClean="0">
                <a:latin typeface="Century Gothic"/>
                <a:cs typeface="Century Gothic"/>
              </a:rPr>
              <a:t>Open to registered participants.</a:t>
            </a:r>
          </a:p>
          <a:p>
            <a:pPr lvl="1"/>
            <a:r>
              <a:rPr lang="en-US" sz="2500" dirty="0" smtClean="0">
                <a:latin typeface="Century Gothic"/>
                <a:cs typeface="Century Gothic"/>
              </a:rPr>
              <a:t>ASO AC Joint sessions with other Supporting Organizations</a:t>
            </a:r>
          </a:p>
          <a:p>
            <a:pPr lvl="1"/>
            <a:r>
              <a:rPr lang="en-US" sz="2500" dirty="0" smtClean="0">
                <a:latin typeface="Century Gothic"/>
                <a:cs typeface="Century Gothic"/>
              </a:rPr>
              <a:t>Translation of global policies (Arabic, Chinese, French, Russian, Spanish)</a:t>
            </a:r>
          </a:p>
          <a:p>
            <a:pPr lvl="1"/>
            <a:r>
              <a:rPr lang="en-US" sz="2500" dirty="0" smtClean="0">
                <a:latin typeface="Century Gothic"/>
                <a:cs typeface="Century Gothic"/>
              </a:rPr>
              <a:t>ASO Procedures review</a:t>
            </a:r>
          </a:p>
          <a:p>
            <a:pPr lvl="1"/>
            <a:r>
              <a:rPr lang="en-US" sz="2500" dirty="0" smtClean="0">
                <a:latin typeface="Century Gothic"/>
                <a:cs typeface="Century Gothic"/>
              </a:rPr>
              <a:t>New ASO website</a:t>
            </a:r>
          </a:p>
          <a:p>
            <a:pPr lvl="2"/>
            <a:r>
              <a:rPr lang="en-US" sz="2100" dirty="0" smtClean="0">
                <a:latin typeface="Century Gothic"/>
                <a:cs typeface="Century Gothic"/>
              </a:rPr>
              <a:t>Reviewed and improved content</a:t>
            </a:r>
          </a:p>
          <a:p>
            <a:pPr lvl="2"/>
            <a:r>
              <a:rPr lang="en-US" sz="2100" dirty="0" smtClean="0">
                <a:latin typeface="Century Gothic"/>
                <a:cs typeface="Century Gothic"/>
              </a:rPr>
              <a:t>FAQ</a:t>
            </a:r>
          </a:p>
          <a:p>
            <a:pPr lvl="1"/>
            <a:endParaRPr lang="en-US" sz="2500" dirty="0" smtClean="0">
              <a:latin typeface="Century Gothic"/>
              <a:cs typeface="Century Gothic"/>
            </a:endParaRPr>
          </a:p>
          <a:p>
            <a:pPr lvl="1"/>
            <a:endParaRPr lang="en-US" dirty="0" smtClean="0">
              <a:latin typeface="Century Gothic"/>
              <a:cs typeface="Century Gothic"/>
            </a:endParaRPr>
          </a:p>
          <a:p>
            <a:pPr lvl="1"/>
            <a:endParaRPr lang="en-US" sz="2500" dirty="0" smtClean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806605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Internet Governance Forum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Participation in the 9th IGF in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Turkey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/>
              <a:cs typeface="Century Gothic"/>
            </a:endParaRPr>
          </a:p>
          <a:p>
            <a:pPr lvl="1"/>
            <a:r>
              <a:rPr lang="en-US" dirty="0" smtClean="0">
                <a:latin typeface="Century Gothic"/>
                <a:cs typeface="Century Gothic"/>
              </a:rPr>
              <a:t>NRO contributes annually 100K USD.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entury Gothic"/>
                <a:cs typeface="Century Gothic"/>
              </a:rPr>
              <a:t>NRO Booth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  <a:latin typeface="Century Gothic"/>
                <a:cs typeface="Century Gothic"/>
              </a:rPr>
              <a:t>NRO Brochure Cooperation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  <a:latin typeface="Century Gothic"/>
                <a:cs typeface="Century Gothic"/>
              </a:rPr>
              <a:t>IPv6 Around the World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  <a:latin typeface="Century Gothic"/>
                <a:cs typeface="Century Gothic"/>
              </a:rPr>
              <a:t>IANA Oversight </a:t>
            </a:r>
            <a:r>
              <a:rPr lang="en-US" dirty="0">
                <a:solidFill>
                  <a:srgbClr val="000000"/>
                </a:solidFill>
                <a:latin typeface="Century Gothic"/>
                <a:cs typeface="Century Gothic"/>
              </a:rPr>
              <a:t>P</a:t>
            </a:r>
            <a:r>
              <a:rPr lang="en-US" dirty="0" smtClean="0">
                <a:solidFill>
                  <a:srgbClr val="000000"/>
                </a:solidFill>
                <a:latin typeface="Century Gothic"/>
                <a:cs typeface="Century Gothic"/>
              </a:rPr>
              <a:t>ostcard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entury Gothic"/>
                <a:cs typeface="Century Gothic"/>
              </a:rPr>
              <a:t>RIR staff participation in several workshops</a:t>
            </a:r>
            <a:endParaRPr lang="en-US" dirty="0">
              <a:solidFill>
                <a:srgbClr val="000000"/>
              </a:solidFill>
              <a:latin typeface="Century Gothic"/>
              <a:cs typeface="Century Gothic"/>
            </a:endParaRP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10th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IGF in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Brazil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entury Gothic"/>
                <a:cs typeface="Century Gothic"/>
              </a:rPr>
              <a:t>NRO Contribution </a:t>
            </a:r>
            <a:r>
              <a:rPr lang="en-US" dirty="0">
                <a:solidFill>
                  <a:srgbClr val="000000"/>
                </a:solidFill>
                <a:latin typeface="Century Gothic"/>
                <a:cs typeface="Century Gothic"/>
              </a:rPr>
              <a:t>of 110K </a:t>
            </a:r>
            <a:r>
              <a:rPr lang="en-US" dirty="0" smtClean="0">
                <a:solidFill>
                  <a:srgbClr val="000000"/>
                </a:solidFill>
                <a:latin typeface="Century Gothic"/>
                <a:cs typeface="Century Gothic"/>
              </a:rPr>
              <a:t>USD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entury Gothic"/>
                <a:cs typeface="Century Gothic"/>
              </a:rPr>
              <a:t>Number Community workshop proposals</a:t>
            </a:r>
          </a:p>
          <a:p>
            <a:pPr lvl="1"/>
            <a:endParaRPr lang="en-US" dirty="0">
              <a:solidFill>
                <a:srgbClr val="000000"/>
              </a:solidFill>
              <a:latin typeface="Century Gothic"/>
              <a:cs typeface="Century Gothic"/>
            </a:endParaRPr>
          </a:p>
          <a:p>
            <a:pPr lvl="2"/>
            <a:endParaRPr lang="en-US" dirty="0" smtClean="0">
              <a:solidFill>
                <a:srgbClr val="000000"/>
              </a:solidFill>
              <a:latin typeface="Century Gothic"/>
              <a:cs typeface="Century Gothic"/>
            </a:endParaRPr>
          </a:p>
          <a:p>
            <a:pPr lvl="1"/>
            <a:endParaRPr lang="en-US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612020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hlinkClick r:id=""/>
            </a:endParaRPr>
          </a:p>
          <a:p>
            <a:r>
              <a:rPr lang="en-US" dirty="0" smtClean="0">
                <a:hlinkClick r:id="rId3"/>
              </a:rPr>
              <a:t>http://www.nro.net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9266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700" b="1" dirty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NRO Introduction</a:t>
            </a:r>
          </a:p>
          <a:p>
            <a:pPr lvl="1">
              <a:lnSpc>
                <a:spcPct val="90000"/>
              </a:lnSpc>
            </a:pPr>
            <a:r>
              <a:rPr lang="en-US" sz="2700" dirty="0">
                <a:solidFill>
                  <a:srgbClr val="000000"/>
                </a:solidFill>
                <a:latin typeface="Century Gothic"/>
                <a:ea typeface="ＭＳ Ｐゴシック" pitchFamily="-112" charset="-128"/>
                <a:cs typeface="Century Gothic"/>
              </a:rPr>
              <a:t>What is the NRO</a:t>
            </a:r>
          </a:p>
          <a:p>
            <a:pPr lvl="1">
              <a:lnSpc>
                <a:spcPct val="90000"/>
              </a:lnSpc>
            </a:pPr>
            <a:r>
              <a:rPr lang="en-US" sz="2700" dirty="0">
                <a:solidFill>
                  <a:srgbClr val="000000"/>
                </a:solidFill>
                <a:latin typeface="Century Gothic"/>
                <a:ea typeface="ＭＳ Ｐゴシック" pitchFamily="-112" charset="-128"/>
                <a:cs typeface="Century Gothic"/>
              </a:rPr>
              <a:t>Key Focus </a:t>
            </a:r>
            <a:r>
              <a:rPr lang="en-US" sz="2700" dirty="0" smtClean="0">
                <a:solidFill>
                  <a:srgbClr val="000000"/>
                </a:solidFill>
                <a:latin typeface="Century Gothic"/>
                <a:ea typeface="ＭＳ Ｐゴシック" pitchFamily="-112" charset="-128"/>
                <a:cs typeface="Century Gothic"/>
              </a:rPr>
              <a:t>Areas</a:t>
            </a:r>
            <a:endParaRPr lang="en-US" sz="2700" dirty="0">
              <a:solidFill>
                <a:srgbClr val="000000"/>
              </a:solidFill>
              <a:latin typeface="Century Gothic"/>
              <a:ea typeface="ＭＳ Ｐゴシック" pitchFamily="-112" charset="-128"/>
              <a:cs typeface="Century Gothic"/>
            </a:endParaRPr>
          </a:p>
          <a:p>
            <a:pPr lvl="1">
              <a:lnSpc>
                <a:spcPct val="90000"/>
              </a:lnSpc>
            </a:pPr>
            <a:r>
              <a:rPr lang="en-US" sz="2700" dirty="0">
                <a:solidFill>
                  <a:srgbClr val="000000"/>
                </a:solidFill>
                <a:latin typeface="Century Gothic"/>
                <a:ea typeface="ＭＳ Ｐゴシック" pitchFamily="-112" charset="-128"/>
                <a:cs typeface="Century Gothic"/>
              </a:rPr>
              <a:t>NRO in 2014 &amp; Finance</a:t>
            </a:r>
          </a:p>
          <a:p>
            <a:pPr>
              <a:lnSpc>
                <a:spcPct val="90000"/>
              </a:lnSpc>
            </a:pPr>
            <a:r>
              <a:rPr lang="en-US" sz="2700" b="1" dirty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NRO Activities</a:t>
            </a:r>
          </a:p>
          <a:p>
            <a:pPr lvl="1">
              <a:lnSpc>
                <a:spcPct val="90000"/>
              </a:lnSpc>
            </a:pPr>
            <a:r>
              <a:rPr lang="en-US" sz="2700" dirty="0">
                <a:solidFill>
                  <a:srgbClr val="000000"/>
                </a:solidFill>
                <a:latin typeface="Century Gothic"/>
                <a:ea typeface="ＭＳ Ｐゴシック" pitchFamily="-112" charset="-128"/>
                <a:cs typeface="Century Gothic"/>
              </a:rPr>
              <a:t>Internet Governance Forum</a:t>
            </a:r>
          </a:p>
          <a:p>
            <a:pPr lvl="1">
              <a:lnSpc>
                <a:spcPct val="90000"/>
              </a:lnSpc>
            </a:pPr>
            <a:r>
              <a:rPr lang="en-US" sz="2700" dirty="0">
                <a:solidFill>
                  <a:srgbClr val="000000"/>
                </a:solidFill>
                <a:latin typeface="Century Gothic"/>
                <a:ea typeface="ＭＳ Ｐゴシック" pitchFamily="-112" charset="-128"/>
                <a:cs typeface="Century Gothic"/>
              </a:rPr>
              <a:t>NRO Correspondence</a:t>
            </a:r>
          </a:p>
          <a:p>
            <a:pPr lvl="1">
              <a:lnSpc>
                <a:spcPct val="90000"/>
              </a:lnSpc>
            </a:pPr>
            <a:r>
              <a:rPr lang="en-US" sz="2700" dirty="0">
                <a:solidFill>
                  <a:srgbClr val="000000"/>
                </a:solidFill>
                <a:latin typeface="Century Gothic"/>
                <a:ea typeface="ＭＳ Ｐゴシック" pitchFamily="-112" charset="-128"/>
                <a:cs typeface="Century Gothic"/>
              </a:rPr>
              <a:t>Global Engagement</a:t>
            </a:r>
          </a:p>
          <a:p>
            <a:pPr lvl="1">
              <a:lnSpc>
                <a:spcPct val="90000"/>
              </a:lnSpc>
            </a:pPr>
            <a:r>
              <a:rPr lang="en-US" sz="2700" dirty="0">
                <a:solidFill>
                  <a:srgbClr val="000000"/>
                </a:solidFill>
                <a:latin typeface="Century Gothic"/>
                <a:ea typeface="ＭＳ Ｐゴシック" pitchFamily="-112" charset="-128"/>
                <a:cs typeface="Century Gothic"/>
              </a:rPr>
              <a:t>Other Developments</a:t>
            </a:r>
          </a:p>
        </p:txBody>
      </p:sp>
    </p:spTree>
    <p:extLst>
      <p:ext uri="{BB962C8B-B14F-4D97-AF65-F5344CB8AC3E}">
        <p14:creationId xmlns:p14="http://schemas.microsoft.com/office/powerpoint/2010/main" val="2418154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NRO?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Number Resource Organization</a:t>
            </a:r>
          </a:p>
          <a:p>
            <a:pPr lvl="1"/>
            <a:r>
              <a:rPr lang="en-US" sz="2500" dirty="0">
                <a:latin typeface="Century Gothic"/>
                <a:cs typeface="Century Gothic"/>
              </a:rPr>
              <a:t>NRO </a:t>
            </a:r>
            <a:r>
              <a:rPr lang="en-US" sz="2500" dirty="0" err="1">
                <a:latin typeface="Century Gothic"/>
                <a:cs typeface="Century Gothic"/>
              </a:rPr>
              <a:t>MoU</a:t>
            </a:r>
            <a:r>
              <a:rPr lang="en-US" sz="2500" dirty="0">
                <a:latin typeface="Century Gothic"/>
                <a:cs typeface="Century Gothic"/>
              </a:rPr>
              <a:t>, 24 Oct </a:t>
            </a:r>
            <a:r>
              <a:rPr lang="en-US" sz="2500" dirty="0" smtClean="0">
                <a:latin typeface="Century Gothic"/>
                <a:cs typeface="Century Gothic"/>
              </a:rPr>
              <a:t>2003.</a:t>
            </a:r>
          </a:p>
          <a:p>
            <a:pPr lvl="1"/>
            <a:r>
              <a:rPr lang="en-US" sz="2500" dirty="0" smtClean="0">
                <a:latin typeface="Century Gothic"/>
                <a:cs typeface="Century Gothic"/>
              </a:rPr>
              <a:t>Lightweight, unincorporated association.</a:t>
            </a:r>
          </a:p>
          <a:p>
            <a:pPr marL="457200" lvl="1" indent="0">
              <a:buNone/>
            </a:pPr>
            <a:endParaRPr lang="en-US" dirty="0" smtClean="0">
              <a:latin typeface="Century Gothic"/>
              <a:cs typeface="Century Gothic"/>
            </a:endParaRP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Mission</a:t>
            </a:r>
          </a:p>
          <a:p>
            <a:pPr lvl="1"/>
            <a:r>
              <a:rPr lang="en-US" sz="2500" dirty="0" smtClean="0">
                <a:latin typeface="Century Gothic"/>
                <a:cs typeface="Century Gothic"/>
              </a:rPr>
              <a:t>Provide </a:t>
            </a:r>
            <a:r>
              <a:rPr lang="en-US" sz="2500" dirty="0">
                <a:latin typeface="Century Gothic"/>
                <a:cs typeface="Century Gothic"/>
              </a:rPr>
              <a:t>and </a:t>
            </a:r>
            <a:r>
              <a:rPr lang="en-US" sz="2500" dirty="0" smtClean="0">
                <a:latin typeface="Century Gothic"/>
                <a:cs typeface="Century Gothic"/>
              </a:rPr>
              <a:t>promote </a:t>
            </a:r>
            <a:r>
              <a:rPr lang="en-US" sz="2500" dirty="0">
                <a:latin typeface="Century Gothic"/>
                <a:cs typeface="Century Gothic"/>
              </a:rPr>
              <a:t>a </a:t>
            </a:r>
            <a:r>
              <a:rPr lang="en-US" sz="2500" b="1" dirty="0">
                <a:latin typeface="Century Gothic"/>
                <a:cs typeface="Century Gothic"/>
              </a:rPr>
              <a:t>coordinated Internet number registry </a:t>
            </a:r>
            <a:r>
              <a:rPr lang="en-US" sz="2500" b="1" dirty="0" smtClean="0">
                <a:latin typeface="Century Gothic"/>
                <a:cs typeface="Century Gothic"/>
              </a:rPr>
              <a:t>system</a:t>
            </a:r>
            <a:r>
              <a:rPr lang="en-US" sz="2500" dirty="0">
                <a:latin typeface="Century Gothic"/>
                <a:cs typeface="Century Gothic"/>
              </a:rPr>
              <a:t>;</a:t>
            </a:r>
          </a:p>
          <a:p>
            <a:pPr lvl="1"/>
            <a:r>
              <a:rPr lang="en-US" sz="2500" dirty="0" smtClean="0">
                <a:latin typeface="Century Gothic"/>
                <a:cs typeface="Century Gothic"/>
              </a:rPr>
              <a:t>Promote the </a:t>
            </a:r>
            <a:r>
              <a:rPr lang="en-US" sz="2500" b="1" dirty="0">
                <a:latin typeface="Century Gothic"/>
                <a:cs typeface="Century Gothic"/>
              </a:rPr>
              <a:t>multi-stakeholder </a:t>
            </a:r>
            <a:r>
              <a:rPr lang="en-US" sz="2500" dirty="0">
                <a:latin typeface="Century Gothic"/>
                <a:cs typeface="Century Gothic"/>
              </a:rPr>
              <a:t>model and </a:t>
            </a:r>
            <a:r>
              <a:rPr lang="en-US" sz="2500" b="1" dirty="0">
                <a:latin typeface="Century Gothic"/>
                <a:cs typeface="Century Gothic"/>
              </a:rPr>
              <a:t>bottom-up </a:t>
            </a:r>
            <a:r>
              <a:rPr lang="en-US" sz="2500" dirty="0" smtClean="0">
                <a:latin typeface="Century Gothic"/>
                <a:cs typeface="Century Gothic"/>
              </a:rPr>
              <a:t>policy development </a:t>
            </a:r>
            <a:r>
              <a:rPr lang="en-US" sz="2500" dirty="0">
                <a:latin typeface="Century Gothic"/>
                <a:cs typeface="Century Gothic"/>
              </a:rPr>
              <a:t>process in Internet governance;</a:t>
            </a:r>
          </a:p>
          <a:p>
            <a:pPr lvl="1"/>
            <a:r>
              <a:rPr lang="en-US" sz="2500" dirty="0" smtClean="0">
                <a:latin typeface="Century Gothic"/>
                <a:cs typeface="Century Gothic"/>
              </a:rPr>
              <a:t>Coordinate </a:t>
            </a:r>
            <a:r>
              <a:rPr lang="en-US" sz="2500" dirty="0">
                <a:latin typeface="Century Gothic"/>
                <a:cs typeface="Century Gothic"/>
              </a:rPr>
              <a:t>and </a:t>
            </a:r>
            <a:r>
              <a:rPr lang="en-US" sz="2500" dirty="0" smtClean="0">
                <a:latin typeface="Century Gothic"/>
                <a:cs typeface="Century Gothic"/>
              </a:rPr>
              <a:t>support </a:t>
            </a:r>
            <a:r>
              <a:rPr lang="en-US" sz="2500" b="1" dirty="0">
                <a:latin typeface="Century Gothic"/>
                <a:cs typeface="Century Gothic"/>
              </a:rPr>
              <a:t>joint activities </a:t>
            </a:r>
            <a:r>
              <a:rPr lang="en-US" sz="2500" dirty="0">
                <a:latin typeface="Century Gothic"/>
                <a:cs typeface="Century Gothic"/>
              </a:rPr>
              <a:t>of the </a:t>
            </a:r>
            <a:r>
              <a:rPr lang="en-US" sz="2500" dirty="0" smtClean="0">
                <a:latin typeface="Century Gothic"/>
                <a:cs typeface="Century Gothic"/>
              </a:rPr>
              <a:t>RIRs;</a:t>
            </a:r>
            <a:endParaRPr lang="en-US" sz="2500" dirty="0">
              <a:latin typeface="Century Gothic"/>
              <a:cs typeface="Century Gothic"/>
            </a:endParaRPr>
          </a:p>
          <a:p>
            <a:pPr lvl="1"/>
            <a:r>
              <a:rPr lang="en-US" sz="2500" dirty="0" smtClean="0">
                <a:latin typeface="Century Gothic"/>
                <a:cs typeface="Century Gothic"/>
              </a:rPr>
              <a:t>Act as a </a:t>
            </a:r>
            <a:r>
              <a:rPr lang="en-US" sz="2500" b="1" dirty="0" smtClean="0">
                <a:latin typeface="Century Gothic"/>
                <a:cs typeface="Century Gothic"/>
              </a:rPr>
              <a:t>focal point </a:t>
            </a:r>
            <a:r>
              <a:rPr lang="en-US" sz="2500" dirty="0" smtClean="0">
                <a:latin typeface="Century Gothic"/>
                <a:cs typeface="Century Gothic"/>
              </a:rPr>
              <a:t>for input into the RIR system;</a:t>
            </a:r>
          </a:p>
          <a:p>
            <a:pPr lvl="1"/>
            <a:r>
              <a:rPr lang="en-US" sz="2500" dirty="0" smtClean="0">
                <a:latin typeface="Century Gothic"/>
                <a:cs typeface="Century Gothic"/>
              </a:rPr>
              <a:t>Fulfill the role of the ICANN Address Supporting </a:t>
            </a:r>
            <a:r>
              <a:rPr lang="en-US" sz="2500" dirty="0" err="1" smtClean="0">
                <a:latin typeface="Century Gothic"/>
                <a:cs typeface="Century Gothic"/>
              </a:rPr>
              <a:t>Organisation</a:t>
            </a:r>
            <a:r>
              <a:rPr lang="en-US" sz="2500" dirty="0" smtClean="0">
                <a:latin typeface="Century Gothic"/>
                <a:cs typeface="Century Gothic"/>
              </a:rPr>
              <a:t> (ASO).</a:t>
            </a:r>
          </a:p>
        </p:txBody>
      </p:sp>
    </p:spTree>
    <p:extLst>
      <p:ext uri="{BB962C8B-B14F-4D97-AF65-F5344CB8AC3E}">
        <p14:creationId xmlns:p14="http://schemas.microsoft.com/office/powerpoint/2010/main" val="1854480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NRO Key Focus Areas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>
                <a:solidFill>
                  <a:srgbClr val="000000"/>
                </a:solidFill>
                <a:latin typeface="Century Gothic"/>
                <a:cs typeface="Century Gothic"/>
              </a:rPr>
              <a:t>Support RIR </a:t>
            </a:r>
            <a:r>
              <a:rPr lang="en-US" sz="2500" dirty="0" smtClean="0">
                <a:solidFill>
                  <a:srgbClr val="000000"/>
                </a:solidFill>
                <a:latin typeface="Century Gothic"/>
                <a:cs typeface="Century Gothic"/>
              </a:rPr>
              <a:t>coordination.</a:t>
            </a:r>
            <a:endParaRPr lang="en-US" sz="2500" dirty="0">
              <a:solidFill>
                <a:srgbClr val="000000"/>
              </a:solidFill>
              <a:latin typeface="Century Gothic"/>
              <a:cs typeface="Century Gothic"/>
            </a:endParaRPr>
          </a:p>
          <a:p>
            <a:r>
              <a:rPr lang="en-US" sz="2500" dirty="0" smtClean="0">
                <a:solidFill>
                  <a:srgbClr val="000000"/>
                </a:solidFill>
                <a:latin typeface="Century Gothic"/>
                <a:cs typeface="Century Gothic"/>
              </a:rPr>
              <a:t>Global collaboration and governance coordination.</a:t>
            </a:r>
          </a:p>
          <a:p>
            <a:r>
              <a:rPr lang="en-US" sz="2500" dirty="0" smtClean="0">
                <a:solidFill>
                  <a:srgbClr val="000000"/>
                </a:solidFill>
                <a:latin typeface="Century Gothic"/>
                <a:cs typeface="Century Gothic"/>
              </a:rPr>
              <a:t>Monitor an contribute to global Internet governance </a:t>
            </a:r>
            <a:r>
              <a:rPr lang="en-US" sz="2500" dirty="0">
                <a:solidFill>
                  <a:srgbClr val="000000"/>
                </a:solidFill>
                <a:latin typeface="Century Gothic"/>
                <a:cs typeface="Century Gothic"/>
              </a:rPr>
              <a:t>d</a:t>
            </a:r>
            <a:r>
              <a:rPr lang="en-US" sz="2500" dirty="0" smtClean="0">
                <a:solidFill>
                  <a:srgbClr val="000000"/>
                </a:solidFill>
                <a:latin typeface="Century Gothic"/>
                <a:cs typeface="Century Gothic"/>
              </a:rPr>
              <a:t>iscussions.</a:t>
            </a:r>
          </a:p>
        </p:txBody>
      </p:sp>
    </p:spTree>
    <p:extLst>
      <p:ext uri="{BB962C8B-B14F-4D97-AF65-F5344CB8AC3E}">
        <p14:creationId xmlns:p14="http://schemas.microsoft.com/office/powerpoint/2010/main" val="3159770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NRO in 2015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Executive committee</a:t>
            </a:r>
          </a:p>
          <a:p>
            <a:pPr lvl="1"/>
            <a:r>
              <a:rPr lang="en-US" dirty="0" smtClean="0">
                <a:latin typeface="Century Gothic"/>
                <a:cs typeface="Century Gothic"/>
              </a:rPr>
              <a:t>Axel </a:t>
            </a:r>
            <a:r>
              <a:rPr lang="en-US" dirty="0" err="1" smtClean="0">
                <a:latin typeface="Century Gothic"/>
                <a:cs typeface="Century Gothic"/>
              </a:rPr>
              <a:t>Pawlik</a:t>
            </a:r>
            <a:r>
              <a:rPr lang="en-US" dirty="0" smtClean="0">
                <a:latin typeface="Century Gothic"/>
                <a:cs typeface="Century Gothic"/>
              </a:rPr>
              <a:t>(Chair) – RIPE NCC</a:t>
            </a:r>
          </a:p>
          <a:p>
            <a:pPr lvl="1"/>
            <a:r>
              <a:rPr lang="en-US" dirty="0" smtClean="0">
                <a:latin typeface="Century Gothic"/>
                <a:cs typeface="Century Gothic"/>
              </a:rPr>
              <a:t>Oscar Robles(</a:t>
            </a:r>
            <a:r>
              <a:rPr lang="en-US" dirty="0">
                <a:latin typeface="Century Gothic"/>
                <a:cs typeface="Century Gothic"/>
              </a:rPr>
              <a:t>Secretary</a:t>
            </a:r>
            <a:r>
              <a:rPr lang="en-US" dirty="0" smtClean="0">
                <a:latin typeface="Century Gothic"/>
                <a:cs typeface="Century Gothic"/>
              </a:rPr>
              <a:t>) – LACNIC</a:t>
            </a:r>
          </a:p>
          <a:p>
            <a:pPr lvl="1"/>
            <a:r>
              <a:rPr lang="en-US" dirty="0" smtClean="0">
                <a:latin typeface="Century Gothic"/>
                <a:cs typeface="Century Gothic"/>
              </a:rPr>
              <a:t>John Curran (</a:t>
            </a:r>
            <a:r>
              <a:rPr lang="en-US" dirty="0">
                <a:latin typeface="Century Gothic"/>
                <a:cs typeface="Century Gothic"/>
              </a:rPr>
              <a:t>Treasurer</a:t>
            </a:r>
            <a:r>
              <a:rPr lang="en-US" dirty="0" smtClean="0">
                <a:latin typeface="Century Gothic"/>
                <a:cs typeface="Century Gothic"/>
              </a:rPr>
              <a:t>) - ARIN</a:t>
            </a:r>
          </a:p>
          <a:p>
            <a:pPr lvl="1"/>
            <a:r>
              <a:rPr lang="en-US" dirty="0" smtClean="0">
                <a:latin typeface="Century Gothic"/>
                <a:cs typeface="Century Gothic"/>
              </a:rPr>
              <a:t>Paul Wilson - APNIC</a:t>
            </a:r>
          </a:p>
          <a:p>
            <a:pPr lvl="1"/>
            <a:r>
              <a:rPr lang="en-US" dirty="0" smtClean="0">
                <a:latin typeface="Century Gothic"/>
                <a:cs typeface="Century Gothic"/>
              </a:rPr>
              <a:t>Alan Barrett- AFRINIC </a:t>
            </a:r>
          </a:p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Secretariat</a:t>
            </a:r>
          </a:p>
          <a:p>
            <a:pPr lvl="1"/>
            <a:r>
              <a:rPr lang="en-US" dirty="0" smtClean="0">
                <a:latin typeface="Century Gothic"/>
                <a:cs typeface="Century Gothic"/>
              </a:rPr>
              <a:t>Hosted by LACNIC</a:t>
            </a:r>
          </a:p>
          <a:p>
            <a:pPr lvl="1"/>
            <a:r>
              <a:rPr lang="en-US" dirty="0" smtClean="0">
                <a:latin typeface="Century Gothic"/>
                <a:cs typeface="Century Gothic"/>
              </a:rPr>
              <a:t>Executive Secretary: </a:t>
            </a:r>
            <a:r>
              <a:rPr lang="en-US" b="1" dirty="0" smtClean="0">
                <a:latin typeface="Century Gothic"/>
                <a:cs typeface="Century Gothic"/>
              </a:rPr>
              <a:t>German Valdez </a:t>
            </a:r>
            <a:r>
              <a:rPr lang="en-US" dirty="0" smtClean="0">
                <a:latin typeface="Century Gothic"/>
                <a:cs typeface="Century Gothic"/>
              </a:rPr>
              <a:t>(since April 2013)</a:t>
            </a:r>
          </a:p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Coordination Groups</a:t>
            </a:r>
          </a:p>
          <a:p>
            <a:pPr lvl="1">
              <a:lnSpc>
                <a:spcPct val="130000"/>
              </a:lnSpc>
            </a:pPr>
            <a:r>
              <a:rPr lang="en-US" dirty="0" smtClean="0">
                <a:latin typeface="Century Gothic"/>
                <a:cs typeface="Century Gothic"/>
              </a:rPr>
              <a:t>CCG, PACG, ECG, RSCG.</a:t>
            </a:r>
          </a:p>
          <a:p>
            <a:pPr lvl="2"/>
            <a:endParaRPr lang="en-US" dirty="0" smtClean="0">
              <a:latin typeface="Century Gothic"/>
              <a:cs typeface="Century Gothic"/>
            </a:endParaRPr>
          </a:p>
          <a:p>
            <a:pPr lvl="1"/>
            <a:endParaRPr lang="en-US" dirty="0" smtClean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440950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NRO Finances</a:t>
            </a:r>
            <a:endParaRPr lang="en-US" dirty="0"/>
          </a:p>
        </p:txBody>
      </p:sp>
      <p:sp>
        <p:nvSpPr>
          <p:cNvPr id="21507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700" b="1" dirty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Expenses</a:t>
            </a:r>
          </a:p>
          <a:p>
            <a:pPr lvl="1"/>
            <a:r>
              <a:rPr lang="en-US" dirty="0" smtClean="0">
                <a:latin typeface="Century Gothic"/>
                <a:cs typeface="Century Gothic"/>
              </a:rPr>
              <a:t>Travel (ASO AC </a:t>
            </a:r>
            <a:r>
              <a:rPr lang="en-US" dirty="0">
                <a:latin typeface="Century Gothic"/>
                <a:cs typeface="Century Gothic"/>
              </a:rPr>
              <a:t>and </a:t>
            </a:r>
            <a:r>
              <a:rPr lang="en-US" dirty="0" smtClean="0">
                <a:latin typeface="Century Gothic"/>
                <a:cs typeface="Century Gothic"/>
              </a:rPr>
              <a:t>Executive Sec).</a:t>
            </a:r>
            <a:endParaRPr lang="en-US" dirty="0">
              <a:latin typeface="Century Gothic"/>
              <a:cs typeface="Century Gothic"/>
            </a:endParaRPr>
          </a:p>
          <a:p>
            <a:pPr lvl="1"/>
            <a:r>
              <a:rPr lang="en-US" dirty="0" smtClean="0">
                <a:latin typeface="Century Gothic"/>
                <a:cs typeface="Century Gothic"/>
              </a:rPr>
              <a:t>Communications, NRO CG coordination and outreach.</a:t>
            </a:r>
          </a:p>
          <a:p>
            <a:pPr lvl="1"/>
            <a:r>
              <a:rPr lang="en-US" dirty="0" smtClean="0">
                <a:latin typeface="Century Gothic"/>
                <a:cs typeface="Century Gothic"/>
              </a:rPr>
              <a:t>IGF Contribution</a:t>
            </a:r>
          </a:p>
          <a:p>
            <a:pPr lvl="1"/>
            <a:r>
              <a:rPr lang="en-US" dirty="0" smtClean="0">
                <a:latin typeface="Century Gothic"/>
                <a:cs typeface="Century Gothic"/>
              </a:rPr>
              <a:t>Contribution to ICANN.</a:t>
            </a:r>
          </a:p>
          <a:p>
            <a:pPr lvl="2"/>
            <a:r>
              <a:rPr lang="en-US" dirty="0" smtClean="0">
                <a:latin typeface="Century Gothic"/>
                <a:cs typeface="Century Gothic"/>
              </a:rPr>
              <a:t>Remains at $823,000 per annum</a:t>
            </a:r>
            <a:endParaRPr lang="en-US" dirty="0">
              <a:latin typeface="Century Gothic"/>
              <a:cs typeface="Century Gothic"/>
            </a:endParaRPr>
          </a:p>
          <a:p>
            <a:pPr lvl="1"/>
            <a:r>
              <a:rPr lang="en-US" smtClean="0">
                <a:latin typeface="Century Gothic"/>
                <a:cs typeface="Century Gothic"/>
              </a:rPr>
              <a:t>Staff cost.</a:t>
            </a:r>
            <a:endParaRPr lang="en-US" dirty="0" smtClean="0">
              <a:latin typeface="Century Gothic"/>
              <a:cs typeface="Century Gothic"/>
            </a:endParaRPr>
          </a:p>
          <a:p>
            <a:r>
              <a:rPr lang="en-US" sz="2700" b="1" dirty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Budget</a:t>
            </a:r>
            <a:r>
              <a:rPr lang="en-US" b="1" dirty="0">
                <a:latin typeface="Century Gothic"/>
                <a:cs typeface="Century Gothic"/>
              </a:rPr>
              <a:t> </a:t>
            </a:r>
            <a:endParaRPr lang="en-US" b="1" dirty="0" smtClean="0">
              <a:latin typeface="Century Gothic"/>
              <a:cs typeface="Century Gothic"/>
            </a:endParaRPr>
          </a:p>
          <a:p>
            <a:pPr lvl="1"/>
            <a:r>
              <a:rPr lang="en-US" dirty="0" smtClean="0">
                <a:latin typeface="Century Gothic"/>
                <a:cs typeface="Century Gothic"/>
              </a:rPr>
              <a:t>Shared </a:t>
            </a:r>
            <a:r>
              <a:rPr lang="en-US" dirty="0">
                <a:latin typeface="Century Gothic"/>
                <a:cs typeface="Century Gothic"/>
              </a:rPr>
              <a:t>p</a:t>
            </a:r>
            <a:r>
              <a:rPr lang="en-US" dirty="0" smtClean="0">
                <a:latin typeface="Century Gothic"/>
                <a:cs typeface="Century Gothic"/>
              </a:rPr>
              <a:t>roportionally based on </a:t>
            </a:r>
            <a:r>
              <a:rPr lang="en-US" dirty="0">
                <a:latin typeface="Century Gothic"/>
                <a:cs typeface="Century Gothic"/>
              </a:rPr>
              <a:t>registration services </a:t>
            </a:r>
            <a:r>
              <a:rPr lang="en-US" dirty="0" smtClean="0">
                <a:latin typeface="Century Gothic"/>
                <a:cs typeface="Century Gothic"/>
              </a:rPr>
              <a:t>revenue.</a:t>
            </a:r>
            <a:endParaRPr lang="en-US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97679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Information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Internet Number Status Report</a:t>
            </a:r>
          </a:p>
          <a:p>
            <a:pPr lvl="1"/>
            <a:r>
              <a:rPr lang="en-US" sz="2500" dirty="0" smtClean="0">
                <a:latin typeface="Century Gothic"/>
                <a:cs typeface="Century Gothic"/>
              </a:rPr>
              <a:t>Updated quarterly.</a:t>
            </a:r>
          </a:p>
          <a:p>
            <a:pPr lvl="1"/>
            <a:r>
              <a:rPr lang="en-US" sz="2500" dirty="0" smtClean="0">
                <a:latin typeface="Century Gothic"/>
                <a:cs typeface="Century Gothic"/>
              </a:rPr>
              <a:t>Global stats on IPv4, IPv6, ASN</a:t>
            </a:r>
          </a:p>
          <a:p>
            <a:pPr lvl="1"/>
            <a:r>
              <a:rPr lang="en-US" sz="2500" dirty="0" smtClean="0">
                <a:latin typeface="Century Gothic"/>
                <a:cs typeface="Century Gothic"/>
                <a:hlinkClick r:id="rId3"/>
              </a:rPr>
              <a:t>https://www.nro.net/statistics</a:t>
            </a:r>
            <a:endParaRPr lang="en-US" sz="2500" dirty="0" smtClean="0">
              <a:latin typeface="Century Gothic"/>
              <a:cs typeface="Century Gothic"/>
            </a:endParaRPr>
          </a:p>
          <a:p>
            <a:pPr marL="457200" lvl="1" indent="0">
              <a:buNone/>
            </a:pPr>
            <a:endParaRPr lang="en-US" dirty="0" smtClean="0">
              <a:latin typeface="Century Gothic"/>
              <a:cs typeface="Century Gothic"/>
            </a:endParaRP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Comparative Policy Overview</a:t>
            </a:r>
          </a:p>
          <a:p>
            <a:pPr lvl="1"/>
            <a:r>
              <a:rPr lang="en-US" sz="2500" dirty="0" smtClean="0">
                <a:latin typeface="Century Gothic"/>
                <a:cs typeface="Century Gothic"/>
              </a:rPr>
              <a:t>Updated quarterly</a:t>
            </a:r>
            <a:endParaRPr lang="en-US" sz="2500" dirty="0">
              <a:latin typeface="Century Gothic"/>
              <a:cs typeface="Century Gothic"/>
            </a:endParaRPr>
          </a:p>
          <a:p>
            <a:pPr lvl="1"/>
            <a:r>
              <a:rPr lang="en-US" sz="2500" dirty="0" smtClean="0">
                <a:latin typeface="Century Gothic"/>
                <a:cs typeface="Century Gothic"/>
              </a:rPr>
              <a:t>New information on RIRs membership policy (access to delegation and registration services)</a:t>
            </a:r>
          </a:p>
          <a:p>
            <a:pPr lvl="1"/>
            <a:r>
              <a:rPr lang="en-US" sz="2500" dirty="0" smtClean="0">
                <a:latin typeface="Century Gothic"/>
                <a:cs typeface="Century Gothic"/>
                <a:hlinkClick r:id="rId4"/>
              </a:rPr>
              <a:t>https://www.nro.net/comparative-policy</a:t>
            </a:r>
            <a:endParaRPr lang="en-US" sz="2500" dirty="0" smtClean="0">
              <a:latin typeface="Century Gothic"/>
              <a:cs typeface="Century Gothic"/>
            </a:endParaRPr>
          </a:p>
          <a:p>
            <a:pPr lvl="1"/>
            <a:endParaRPr lang="en-US" sz="2500" dirty="0" smtClean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867617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RIRs Accountability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Governance Matrix</a:t>
            </a:r>
          </a:p>
          <a:p>
            <a:pPr lvl="1"/>
            <a:r>
              <a:rPr lang="en-US" sz="2500" dirty="0">
                <a:latin typeface="Century Gothic"/>
                <a:cs typeface="Century Gothic"/>
              </a:rPr>
              <a:t>O</a:t>
            </a:r>
            <a:r>
              <a:rPr lang="en-US" sz="2500" dirty="0" smtClean="0">
                <a:latin typeface="Century Gothic"/>
                <a:cs typeface="Century Gothic"/>
              </a:rPr>
              <a:t>verview of the governance frameworks of the RIRs.</a:t>
            </a:r>
          </a:p>
          <a:p>
            <a:pPr lvl="1"/>
            <a:r>
              <a:rPr lang="en-US" sz="2500" dirty="0" smtClean="0">
                <a:latin typeface="Century Gothic"/>
                <a:cs typeface="Century Gothic"/>
              </a:rPr>
              <a:t>Information on Bylaws, Regional PDP, Dispute Resolutions, Use of </a:t>
            </a:r>
            <a:r>
              <a:rPr lang="en-US" sz="2500" dirty="0" err="1" smtClean="0">
                <a:latin typeface="Century Gothic"/>
                <a:cs typeface="Century Gothic"/>
              </a:rPr>
              <a:t>Whois</a:t>
            </a:r>
            <a:r>
              <a:rPr lang="en-US" sz="2500" dirty="0" smtClean="0">
                <a:latin typeface="Century Gothic"/>
                <a:cs typeface="Century Gothic"/>
              </a:rPr>
              <a:t>, Privacy issues, Budget, Activity planning etc.</a:t>
            </a:r>
            <a:endParaRPr lang="en-US" sz="2500" dirty="0">
              <a:latin typeface="Century Gothic"/>
              <a:cs typeface="Century Gothic"/>
              <a:hlinkClick r:id="rId3"/>
            </a:endParaRPr>
          </a:p>
          <a:p>
            <a:pPr lvl="1"/>
            <a:r>
              <a:rPr lang="en-US" sz="2500" dirty="0" smtClean="0">
                <a:latin typeface="Century Gothic"/>
                <a:cs typeface="Century Gothic"/>
                <a:hlinkClick r:id="rId3"/>
              </a:rPr>
              <a:t>https://www.nro.net/governance-matrix</a:t>
            </a:r>
            <a:endParaRPr lang="en-US" sz="2500" dirty="0" smtClean="0">
              <a:latin typeface="Century Gothic"/>
              <a:cs typeface="Century Gothic"/>
            </a:endParaRPr>
          </a:p>
          <a:p>
            <a:pPr marL="457200" lvl="1" indent="0">
              <a:buNone/>
            </a:pPr>
            <a:endParaRPr lang="en-US" dirty="0" smtClean="0">
              <a:latin typeface="Century Gothic"/>
              <a:cs typeface="Century Gothic"/>
            </a:endParaRP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RIR Accountability Q&amp;A</a:t>
            </a:r>
          </a:p>
          <a:p>
            <a:pPr lvl="1"/>
            <a:r>
              <a:rPr lang="en-US" sz="2500" dirty="0" smtClean="0">
                <a:latin typeface="Century Gothic"/>
                <a:cs typeface="Century Gothic"/>
                <a:hlinkClick r:id="rId4"/>
              </a:rPr>
              <a:t>https://www.nro.net/rir-accountability</a:t>
            </a:r>
            <a:endParaRPr lang="en-US" sz="2500" dirty="0" smtClean="0">
              <a:latin typeface="Century Gothic"/>
              <a:cs typeface="Century Gothic"/>
            </a:endParaRPr>
          </a:p>
          <a:p>
            <a:pPr lvl="1"/>
            <a:endParaRPr lang="en-US" sz="2500" dirty="0" smtClean="0">
              <a:latin typeface="Century Gothic"/>
              <a:cs typeface="Century Gothic"/>
            </a:endParaRPr>
          </a:p>
          <a:p>
            <a:pPr lvl="1"/>
            <a:endParaRPr lang="en-US" sz="2500" dirty="0" smtClean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464026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ICANN Discussions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IANA Stewardship Transition</a:t>
            </a:r>
          </a:p>
          <a:p>
            <a:pPr lvl="1"/>
            <a:r>
              <a:rPr lang="en-US" sz="2500" dirty="0" smtClean="0">
                <a:latin typeface="Century Gothic"/>
                <a:cs typeface="Century Gothic"/>
              </a:rPr>
              <a:t>Support of Consolidated RIR IANA Stewardship Proposal (CRISP) Team to drive Internet Number Community consultation process</a:t>
            </a:r>
          </a:p>
          <a:p>
            <a:pPr lvl="1"/>
            <a:r>
              <a:rPr lang="en-US" sz="2500" dirty="0">
                <a:latin typeface="Century Gothic"/>
                <a:cs typeface="Century Gothic"/>
              </a:rPr>
              <a:t>M</a:t>
            </a:r>
            <a:r>
              <a:rPr lang="en-US" sz="2500" dirty="0" smtClean="0">
                <a:latin typeface="Century Gothic"/>
                <a:cs typeface="Century Gothic"/>
              </a:rPr>
              <a:t>eetings records, charter, members</a:t>
            </a:r>
          </a:p>
          <a:p>
            <a:pPr lvl="2"/>
            <a:r>
              <a:rPr lang="en-US" sz="2100" dirty="0" smtClean="0">
                <a:latin typeface="Century Gothic"/>
                <a:cs typeface="Century Gothic"/>
                <a:hlinkClick r:id="rId3"/>
              </a:rPr>
              <a:t>http://www.nro.net/crisp-team</a:t>
            </a:r>
            <a:endParaRPr lang="en-US" sz="2100" dirty="0" smtClean="0">
              <a:latin typeface="Century Gothic"/>
              <a:cs typeface="Century Gothic"/>
            </a:endParaRPr>
          </a:p>
          <a:p>
            <a:pPr lvl="1"/>
            <a:r>
              <a:rPr lang="en-US" sz="2500" dirty="0" smtClean="0">
                <a:latin typeface="Century Gothic"/>
                <a:cs typeface="Century Gothic"/>
              </a:rPr>
              <a:t>Proposal submitted to ICG</a:t>
            </a:r>
          </a:p>
          <a:p>
            <a:pPr lvl="2"/>
            <a:r>
              <a:rPr lang="en-US" sz="2100" dirty="0" smtClean="0">
                <a:latin typeface="Century Gothic"/>
                <a:cs typeface="Century Gothic"/>
                <a:hlinkClick r:id="rId4"/>
              </a:rPr>
              <a:t>http://www.nro.net/crisp-final-proposal</a:t>
            </a:r>
            <a:r>
              <a:rPr lang="en-US" sz="2100" dirty="0" smtClean="0">
                <a:latin typeface="Century Gothic"/>
                <a:cs typeface="Century Gothic"/>
              </a:rPr>
              <a:t> </a:t>
            </a:r>
          </a:p>
          <a:p>
            <a:pPr lvl="1"/>
            <a:r>
              <a:rPr lang="en-US" sz="2500" dirty="0" smtClean="0">
                <a:latin typeface="Century Gothic"/>
                <a:cs typeface="Century Gothic"/>
              </a:rPr>
              <a:t>RIR consultation timeline</a:t>
            </a:r>
            <a:endParaRPr lang="en-US" sz="2500" dirty="0">
              <a:latin typeface="Century Gothic"/>
              <a:cs typeface="Century Gothic"/>
            </a:endParaRPr>
          </a:p>
          <a:p>
            <a:pPr lvl="2">
              <a:lnSpc>
                <a:spcPct val="90000"/>
              </a:lnSpc>
            </a:pPr>
            <a:r>
              <a:rPr lang="en-US" sz="2000" dirty="0">
                <a:solidFill>
                  <a:srgbClr val="000000"/>
                </a:solidFill>
                <a:latin typeface="Century Gothic"/>
                <a:ea typeface="ＭＳ Ｐゴシック" pitchFamily="-112" charset="-128"/>
                <a:cs typeface="Century Gothic"/>
                <a:hlinkClick r:id="rId5"/>
              </a:rPr>
              <a:t>http://www.nro.net/iana-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ea typeface="ＭＳ Ｐゴシック" pitchFamily="-112" charset="-128"/>
                <a:cs typeface="Century Gothic"/>
                <a:hlinkClick r:id="rId5"/>
              </a:rPr>
              <a:t>oversight</a:t>
            </a:r>
            <a:endParaRPr lang="en-US" sz="2000" dirty="0" smtClean="0">
              <a:solidFill>
                <a:srgbClr val="000000"/>
              </a:solidFill>
              <a:latin typeface="Century Gothic"/>
              <a:ea typeface="ＭＳ Ｐゴシック" pitchFamily="-112" charset="-128"/>
              <a:cs typeface="Century Gothic"/>
            </a:endParaRPr>
          </a:p>
          <a:p>
            <a:pPr lvl="1">
              <a:lnSpc>
                <a:spcPct val="90000"/>
              </a:lnSpc>
            </a:pPr>
            <a:r>
              <a:rPr lang="en-US" sz="2500" dirty="0" smtClean="0">
                <a:solidFill>
                  <a:srgbClr val="000000"/>
                </a:solidFill>
                <a:latin typeface="Century Gothic"/>
                <a:ea typeface="ＭＳ Ｐゴシック" pitchFamily="-112" charset="-128"/>
                <a:cs typeface="Century Gothic"/>
              </a:rPr>
              <a:t>SLA development discussions</a:t>
            </a:r>
          </a:p>
          <a:p>
            <a:pPr lvl="2">
              <a:lnSpc>
                <a:spcPct val="90000"/>
              </a:lnSpc>
            </a:pPr>
            <a:r>
              <a:rPr lang="en-US" sz="2100" dirty="0" smtClean="0">
                <a:solidFill>
                  <a:srgbClr val="000000"/>
                </a:solidFill>
                <a:latin typeface="Century Gothic"/>
                <a:ea typeface="ＭＳ Ｐゴシック" pitchFamily="-112" charset="-128"/>
                <a:cs typeface="Century Gothic"/>
                <a:hlinkClick r:id="rId6"/>
              </a:rPr>
              <a:t>http://www.nro.net/sla-development</a:t>
            </a:r>
            <a:endParaRPr lang="en-US" sz="2100" dirty="0" smtClean="0">
              <a:solidFill>
                <a:srgbClr val="000000"/>
              </a:solidFill>
              <a:latin typeface="Century Gothic"/>
              <a:ea typeface="ＭＳ Ｐゴシック" pitchFamily="-112" charset="-128"/>
              <a:cs typeface="Century Gothic"/>
            </a:endParaRPr>
          </a:p>
          <a:p>
            <a:pPr lvl="3">
              <a:lnSpc>
                <a:spcPct val="90000"/>
              </a:lnSpc>
            </a:pPr>
            <a:r>
              <a:rPr lang="en-US" sz="1700" dirty="0" smtClean="0">
                <a:solidFill>
                  <a:srgbClr val="000000"/>
                </a:solidFill>
                <a:latin typeface="Century Gothic"/>
                <a:ea typeface="ＭＳ Ｐゴシック" pitchFamily="-112" charset="-128"/>
                <a:cs typeface="Century Gothic"/>
              </a:rPr>
              <a:t>APNIC 39 and ARIN 35 reports</a:t>
            </a:r>
          </a:p>
          <a:p>
            <a:pPr lvl="1">
              <a:lnSpc>
                <a:spcPct val="90000"/>
              </a:lnSpc>
            </a:pPr>
            <a:r>
              <a:rPr lang="en-US" sz="2500" dirty="0">
                <a:solidFill>
                  <a:srgbClr val="000000"/>
                </a:solidFill>
                <a:latin typeface="Century Gothic"/>
                <a:ea typeface="ＭＳ Ｐゴシック" pitchFamily="-112" charset="-128"/>
                <a:cs typeface="Century Gothic"/>
              </a:rPr>
              <a:t>SLA draft open for comment until June 14th</a:t>
            </a:r>
          </a:p>
          <a:p>
            <a:pPr lvl="2">
              <a:lnSpc>
                <a:spcPct val="90000"/>
              </a:lnSpc>
            </a:pPr>
            <a:r>
              <a:rPr lang="en-US" sz="2100" dirty="0">
                <a:solidFill>
                  <a:srgbClr val="000000"/>
                </a:solidFill>
                <a:latin typeface="Century Gothic"/>
                <a:ea typeface="ＭＳ Ｐゴシック" pitchFamily="-112" charset="-128"/>
                <a:cs typeface="Century Gothic"/>
                <a:hlinkClick r:id="rId7"/>
              </a:rPr>
              <a:t>http://www.nro.net/</a:t>
            </a:r>
            <a:r>
              <a:rPr lang="en-US" sz="2100" dirty="0" smtClean="0">
                <a:solidFill>
                  <a:srgbClr val="000000"/>
                </a:solidFill>
                <a:latin typeface="Century Gothic"/>
                <a:ea typeface="ＭＳ Ｐゴシック" pitchFamily="-112" charset="-128"/>
                <a:cs typeface="Century Gothic"/>
                <a:hlinkClick r:id="rId7"/>
              </a:rPr>
              <a:t>sla</a:t>
            </a:r>
            <a:endParaRPr lang="en-US" sz="2100" dirty="0">
              <a:solidFill>
                <a:srgbClr val="000000"/>
              </a:solidFill>
              <a:latin typeface="Century Gothic"/>
              <a:ea typeface="ＭＳ Ｐゴシック" pitchFamily="-112" charset="-128"/>
              <a:cs typeface="Century Gothic"/>
            </a:endParaRPr>
          </a:p>
          <a:p>
            <a:pPr lvl="2">
              <a:lnSpc>
                <a:spcPct val="90000"/>
              </a:lnSpc>
            </a:pPr>
            <a:endParaRPr lang="en-US" sz="2100" dirty="0">
              <a:solidFill>
                <a:srgbClr val="000000"/>
              </a:solidFill>
              <a:latin typeface="Century Gothic"/>
              <a:ea typeface="ＭＳ Ｐゴシック" pitchFamily="-112" charset="-128"/>
              <a:cs typeface="Century Gothic"/>
            </a:endParaRPr>
          </a:p>
          <a:p>
            <a:pPr marL="457200" lvl="1" indent="0">
              <a:buNone/>
            </a:pPr>
            <a:endParaRPr lang="en-US" dirty="0" smtClean="0">
              <a:latin typeface="Century Gothic"/>
              <a:cs typeface="Century Gothic"/>
            </a:endParaRPr>
          </a:p>
          <a:p>
            <a:pPr lvl="1"/>
            <a:endParaRPr lang="en-US" sz="2500" dirty="0" smtClean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810284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RO-template">
  <a:themeElements>
    <a:clrScheme name="NRO 1">
      <a:dk1>
        <a:srgbClr val="000000"/>
      </a:dk1>
      <a:lt1>
        <a:srgbClr val="FFFFFF"/>
      </a:lt1>
      <a:dk2>
        <a:srgbClr val="D40000"/>
      </a:dk2>
      <a:lt2>
        <a:srgbClr val="808080"/>
      </a:lt2>
      <a:accent1>
        <a:srgbClr val="D4D4D4"/>
      </a:accent1>
      <a:accent2>
        <a:srgbClr val="0000D4"/>
      </a:accent2>
      <a:accent3>
        <a:srgbClr val="FFFFFF"/>
      </a:accent3>
      <a:accent4>
        <a:srgbClr val="000000"/>
      </a:accent4>
      <a:accent5>
        <a:srgbClr val="E6E6E6"/>
      </a:accent5>
      <a:accent6>
        <a:srgbClr val="0000C0"/>
      </a:accent6>
      <a:hlink>
        <a:srgbClr val="D40000"/>
      </a:hlink>
      <a:folHlink>
        <a:srgbClr val="00D400"/>
      </a:folHlink>
    </a:clrScheme>
    <a:fontScheme name="NR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miter lim="800000"/>
          <a:headEnd type="none" w="sm" len="sm"/>
          <a:tailEnd type="triangle" w="lg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miter lim="800000"/>
          <a:headEnd type="none" w="sm" len="sm"/>
          <a:tailEnd type="triangle" w="lg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NRO 1">
        <a:dk1>
          <a:srgbClr val="000000"/>
        </a:dk1>
        <a:lt1>
          <a:srgbClr val="FFFFFF"/>
        </a:lt1>
        <a:dk2>
          <a:srgbClr val="D40000"/>
        </a:dk2>
        <a:lt2>
          <a:srgbClr val="808080"/>
        </a:lt2>
        <a:accent1>
          <a:srgbClr val="D4D4D4"/>
        </a:accent1>
        <a:accent2>
          <a:srgbClr val="0000D4"/>
        </a:accent2>
        <a:accent3>
          <a:srgbClr val="FFFFFF"/>
        </a:accent3>
        <a:accent4>
          <a:srgbClr val="000000"/>
        </a:accent4>
        <a:accent5>
          <a:srgbClr val="E6E6E6"/>
        </a:accent5>
        <a:accent6>
          <a:srgbClr val="0000C0"/>
        </a:accent6>
        <a:hlink>
          <a:srgbClr val="D40000"/>
        </a:hlink>
        <a:folHlink>
          <a:srgbClr val="00D4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7429</TotalTime>
  <Words>972</Words>
  <Application>Microsoft Macintosh PowerPoint</Application>
  <PresentationFormat>On-screen Show (4:3)</PresentationFormat>
  <Paragraphs>160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NRO-template</vt:lpstr>
      <vt:lpstr>NRO update</vt:lpstr>
      <vt:lpstr>Presentation Summary</vt:lpstr>
      <vt:lpstr>What is the NRO?</vt:lpstr>
      <vt:lpstr>NRO Key Focus Areas</vt:lpstr>
      <vt:lpstr>NRO in 2015</vt:lpstr>
      <vt:lpstr>NRO Finances</vt:lpstr>
      <vt:lpstr>Operational Information</vt:lpstr>
      <vt:lpstr>RIRs Accountability</vt:lpstr>
      <vt:lpstr>ICANN Discussions</vt:lpstr>
      <vt:lpstr>ICANN Discussions</vt:lpstr>
      <vt:lpstr>ASO Review</vt:lpstr>
      <vt:lpstr>      Internet Governance Forum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Rebekah</dc:creator>
  <cp:lastModifiedBy>German Valdez</cp:lastModifiedBy>
  <cp:revision>165</cp:revision>
  <dcterms:created xsi:type="dcterms:W3CDTF">2011-12-06T02:23:30Z</dcterms:created>
  <dcterms:modified xsi:type="dcterms:W3CDTF">2015-05-20T05:47:46Z</dcterms:modified>
</cp:coreProperties>
</file>