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5"/>
  </p:notesMasterIdLst>
  <p:sldIdLst>
    <p:sldId id="271" r:id="rId2"/>
    <p:sldId id="300" r:id="rId3"/>
    <p:sldId id="272" r:id="rId4"/>
    <p:sldId id="298" r:id="rId5"/>
    <p:sldId id="291" r:id="rId6"/>
    <p:sldId id="286" r:id="rId7"/>
    <p:sldId id="301" r:id="rId8"/>
    <p:sldId id="302" r:id="rId9"/>
    <p:sldId id="306" r:id="rId10"/>
    <p:sldId id="304" r:id="rId11"/>
    <p:sldId id="305" r:id="rId12"/>
    <p:sldId id="278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32" autoAdjust="0"/>
    <p:restoredTop sz="74949" autoAdjust="0"/>
  </p:normalViewPr>
  <p:slideViewPr>
    <p:cSldViewPr>
      <p:cViewPr varScale="1">
        <p:scale>
          <a:sx n="120" d="100"/>
          <a:sy n="120" d="100"/>
        </p:scale>
        <p:origin x="-1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20/05/15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56275-506C-416F-A10A-73645195C6A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Mission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developed by the NRO EC, last year in October 2013 in their retreat in Montevideo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10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11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92BD8-264B-41F5-839A-41790C8A6E39}" type="slidenum">
              <a:rPr lang="en-AU"/>
              <a:pPr/>
              <a:t>12</a:t>
            </a:fld>
            <a:endParaRPr lang="en-AU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For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10</a:t>
            </a:r>
            <a:r>
              <a:rPr lang="en-US" baseline="30000" dirty="0" smtClean="0">
                <a:latin typeface="Times New Roman" charset="0"/>
                <a:ea typeface="ＭＳ Ｐゴシック" charset="-128"/>
              </a:rPr>
              <a:t>th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IGF we are currently in open call for workshop proposals the RIR through NRO coordination groups is coordinating the submission of workshops proposal for the interest of the number community 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5F31D-A04F-47E6-AACE-CE93034FBA29}" type="slidenum">
              <a:rPr lang="en-AU"/>
              <a:pPr/>
              <a:t>13</a:t>
            </a:fld>
            <a:endParaRPr lang="en-A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and explanation of what</a:t>
            </a:r>
            <a:r>
              <a:rPr lang="en-US" baseline="0" dirty="0" smtClean="0"/>
              <a:t> is the NRO for newcomer and second part with relevant and current activities conducted under the umbrella of the NRO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- NRO created by the agreement of the 5 RIR.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- NRO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run by the NRO Executive Council, each RIR Board appoints his representative to the NRO EC, right now is composed by RIR CEOs</a:t>
            </a: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RIR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Coordination made through different CG who deals with global issues 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5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Roles rotate annually,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next year RIPE NCC receive the chair role, LACNIC will be the secretariat and ARIN the treasurer.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EC members only 5 CEO but meetings includes RIR and staff observers, minutes are publics in the </a:t>
            </a:r>
            <a:r>
              <a:rPr lang="en-US" baseline="0" dirty="0" err="1" smtClean="0">
                <a:latin typeface="Times New Roman" charset="0"/>
                <a:ea typeface="ＭＳ Ｐゴシック" charset="-128"/>
              </a:rPr>
              <a:t>nro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website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Permanent secretariat since April 2013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Rotation services more specific support, tech support, writers, design 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Active CG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, activities based on a pre-approved by the NRO EC annual work plan. Specific tasks.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17342-56B4-421E-9286-8E7C45873D70}" type="slidenum">
              <a:rPr lang="en-AU"/>
              <a:pPr/>
              <a:t>6</a:t>
            </a:fld>
            <a:endParaRPr lang="en-AU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NRO support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ASO AC travels to ICANN meetings</a:t>
            </a:r>
            <a:endParaRPr lang="en-US" dirty="0" smtClean="0">
              <a:latin typeface="Times New Roman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Outreach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is mostly focus in Global IGF activities.( materials)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Communications should be related to internal coordination </a:t>
            </a:r>
            <a:r>
              <a:rPr lang="en-US" baseline="0" dirty="0" err="1" smtClean="0">
                <a:latin typeface="Times New Roman" charset="0"/>
                <a:ea typeface="ＭＳ Ｐゴシック" charset="-128"/>
              </a:rPr>
              <a:t>i.e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</a:t>
            </a:r>
            <a:r>
              <a:rPr lang="en-US" baseline="0" dirty="0" err="1" smtClean="0">
                <a:latin typeface="Times New Roman" charset="0"/>
                <a:ea typeface="ＭＳ Ｐゴシック" charset="-128"/>
              </a:rPr>
              <a:t>webex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calls.</a:t>
            </a:r>
          </a:p>
          <a:p>
            <a:pPr eaLnBrk="1" hangingPunct="1"/>
            <a:endParaRPr lang="en-US" baseline="0" dirty="0" smtClean="0">
              <a:latin typeface="Times New Roman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2015 budget including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ICANN Contribution is 1,376,000 (without ICANN contribution ) 553,000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8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  <a:ea typeface="ＭＳ Ｐゴシック" charset="-128"/>
              </a:rPr>
              <a:t>Governance Matrix Information on </a:t>
            </a:r>
            <a:r>
              <a:rPr lang="en-US" b="1" dirty="0" smtClean="0"/>
              <a:t> Bylaws,</a:t>
            </a:r>
            <a:r>
              <a:rPr lang="en-US" b="1" baseline="0" dirty="0" smtClean="0"/>
              <a:t> Operational Documents, Regional PDPs, Contractual Information, </a:t>
            </a:r>
            <a:r>
              <a:rPr lang="en-US" b="1" dirty="0" smtClean="0"/>
              <a:t>Terms and Conditions for Internet Number Resources, Due Diligence and Resource Maintenance,</a:t>
            </a:r>
            <a:r>
              <a:rPr lang="en-US" b="1" baseline="0" dirty="0" smtClean="0"/>
              <a:t> </a:t>
            </a:r>
            <a:r>
              <a:rPr lang="en-US" b="1" dirty="0" smtClean="0"/>
              <a:t>Auditing of Internet Number Resource Registration Records, Number Resource Dispute Resolution,</a:t>
            </a:r>
            <a:r>
              <a:rPr lang="en-US" b="1" baseline="0" dirty="0" smtClean="0"/>
              <a:t> </a:t>
            </a:r>
            <a:r>
              <a:rPr lang="en-US" b="1" dirty="0" smtClean="0"/>
              <a:t>Deregistration of Internet Number Resources,</a:t>
            </a:r>
            <a:r>
              <a:rPr lang="en-US" b="1" baseline="0" dirty="0" smtClean="0"/>
              <a:t> </a:t>
            </a:r>
            <a:r>
              <a:rPr lang="en-US" b="1" dirty="0" smtClean="0"/>
              <a:t>Use of the (</a:t>
            </a:r>
            <a:r>
              <a:rPr lang="en-US" b="1" dirty="0" err="1" smtClean="0"/>
              <a:t>Whois</a:t>
            </a:r>
            <a:r>
              <a:rPr lang="en-US" b="1" dirty="0" smtClean="0"/>
              <a:t>) Database and Privacy Issues,</a:t>
            </a:r>
            <a:r>
              <a:rPr lang="en-US" b="1" baseline="0" dirty="0" smtClean="0"/>
              <a:t> </a:t>
            </a:r>
            <a:r>
              <a:rPr lang="en-US" b="1" dirty="0" smtClean="0"/>
              <a:t>Handling Requests for Information by Law Enforcement Authorities, Security Management and External Auditing, Budget and Activity Planning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9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SLA</a:t>
            </a:r>
            <a:r>
              <a:rPr lang="en-US" b="1" baseline="0" dirty="0" smtClean="0"/>
              <a:t> developed by RIR legal staff. SLA reflects the number community proposal</a:t>
            </a:r>
            <a:endParaRPr lang="en-US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nro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o.net/statistics" TargetMode="External"/><Relationship Id="rId4" Type="http://schemas.openxmlformats.org/officeDocument/2006/relationships/hyperlink" Target="https://www.nro.net/rir-comparative-polic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o.net/governance-matrix" TargetMode="External"/><Relationship Id="rId4" Type="http://schemas.openxmlformats.org/officeDocument/2006/relationships/hyperlink" Target="https://www.nro.net/rir-accountabilit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o.net/crisp-team" TargetMode="External"/><Relationship Id="rId4" Type="http://schemas.openxmlformats.org/officeDocument/2006/relationships/hyperlink" Target="http://www.nro.net/crisp-final-proposal" TargetMode="External"/><Relationship Id="rId5" Type="http://schemas.openxmlformats.org/officeDocument/2006/relationships/hyperlink" Target="http://www.nro.net/iana-oversight" TargetMode="External"/><Relationship Id="rId6" Type="http://schemas.openxmlformats.org/officeDocument/2006/relationships/hyperlink" Target="http://www.nro.net/sla-development" TargetMode="External"/><Relationship Id="rId7" Type="http://schemas.openxmlformats.org/officeDocument/2006/relationships/hyperlink" Target="http://www.nro.net/sl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052736"/>
            <a:ext cx="7772400" cy="936104"/>
          </a:xfrm>
        </p:spPr>
        <p:txBody>
          <a:bodyPr/>
          <a:lstStyle/>
          <a:p>
            <a:r>
              <a:rPr lang="en-US" dirty="0" smtClean="0"/>
              <a:t>NRO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157192"/>
            <a:ext cx="4921043" cy="132055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Century Gothic"/>
                <a:cs typeface="Century Gothic"/>
              </a:rPr>
              <a:t>LACNIC23, </a:t>
            </a:r>
            <a:r>
              <a:rPr lang="en-US" sz="2000" dirty="0" smtClean="0">
                <a:latin typeface="Century Gothic"/>
                <a:cs typeface="Century Gothic"/>
              </a:rPr>
              <a:t>18-22</a:t>
            </a:r>
            <a:r>
              <a:rPr lang="en-US" sz="2000" dirty="0">
                <a:latin typeface="Century Gothic"/>
                <a:cs typeface="Century Gothic"/>
              </a:rPr>
              <a:t> May </a:t>
            </a:r>
            <a:r>
              <a:rPr lang="en-US" sz="2000" dirty="0" smtClean="0">
                <a:latin typeface="Century Gothic"/>
                <a:cs typeface="Century Gothic"/>
              </a:rPr>
              <a:t> 2015</a:t>
            </a:r>
            <a:endParaRPr lang="en-US" sz="2000" dirty="0" smtClean="0">
              <a:latin typeface="Century Gothic"/>
              <a:cs typeface="Century Gothic"/>
            </a:endParaRPr>
          </a:p>
          <a:p>
            <a:pPr algn="l"/>
            <a:r>
              <a:rPr lang="en-US" sz="2000" dirty="0" smtClean="0">
                <a:latin typeface="Century Gothic"/>
                <a:cs typeface="Century Gothic"/>
              </a:rPr>
              <a:t>Lima Peru</a:t>
            </a:r>
            <a:endParaRPr lang="en-US" sz="2000" dirty="0" smtClean="0"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2492896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entury Gothic"/>
                <a:cs typeface="Century Gothic"/>
              </a:rPr>
              <a:t>To be the flagship and global leader for collaborative Internet number resource management as a central element of an open, stable and secure </a:t>
            </a:r>
            <a:r>
              <a:rPr lang="en-US" sz="2800" b="1" dirty="0" smtClean="0">
                <a:latin typeface="Century Gothic"/>
                <a:cs typeface="Century Gothic"/>
              </a:rPr>
              <a:t>Internet</a:t>
            </a:r>
            <a:endParaRPr lang="en-US" sz="2800" b="1" dirty="0">
              <a:latin typeface="Century Gothic"/>
              <a:cs typeface="Century Gothic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7544" y="2276872"/>
            <a:ext cx="78488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57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ICANN Discussions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CCWG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Active participation on enhancing ICANN’s Accountability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Important component of the IANA transition process.</a:t>
            </a:r>
          </a:p>
          <a:p>
            <a:pPr lvl="2"/>
            <a:r>
              <a:rPr lang="en-US" sz="2100" dirty="0" smtClean="0">
                <a:latin typeface="Century Gothic"/>
                <a:cs typeface="Century Gothic"/>
              </a:rPr>
              <a:t>Appointment of RIR staff and ASO AC members.</a:t>
            </a:r>
          </a:p>
          <a:p>
            <a:pPr marL="457200" lvl="1" indent="0">
              <a:buNone/>
            </a:pPr>
            <a:endParaRPr lang="en-US" sz="25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5807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 Review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26 recommendations by independent review process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ASO AC annual face-to-face during ICANN meetings.  </a:t>
            </a:r>
          </a:p>
          <a:p>
            <a:pPr lvl="2"/>
            <a:r>
              <a:rPr lang="en-US" sz="2100" dirty="0" smtClean="0">
                <a:latin typeface="Century Gothic"/>
                <a:cs typeface="Century Gothic"/>
              </a:rPr>
              <a:t>Open to registered participants.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ASO AC Joint sessions with other Supporting Organizations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Translation of global policies (Arabic, Chinese, French, Russian, Spanish)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ASO Procedures review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New ASO website</a:t>
            </a:r>
          </a:p>
          <a:p>
            <a:pPr lvl="2"/>
            <a:r>
              <a:rPr lang="en-US" sz="2100" dirty="0" smtClean="0">
                <a:latin typeface="Century Gothic"/>
                <a:cs typeface="Century Gothic"/>
              </a:rPr>
              <a:t>Reviewed and improved content</a:t>
            </a:r>
          </a:p>
          <a:p>
            <a:pPr lvl="2"/>
            <a:r>
              <a:rPr lang="en-US" sz="2100" dirty="0" smtClean="0">
                <a:latin typeface="Century Gothic"/>
                <a:cs typeface="Century Gothic"/>
              </a:rPr>
              <a:t>FAQ</a:t>
            </a:r>
          </a:p>
          <a:p>
            <a:pPr lvl="1"/>
            <a:endParaRPr lang="en-US" sz="2500" dirty="0" smtClean="0">
              <a:latin typeface="Century Gothic"/>
              <a:cs typeface="Century Gothic"/>
            </a:endParaRP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  <a:p>
            <a:pPr lvl="1"/>
            <a:endParaRPr lang="en-US" sz="25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0660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Governance Forum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Participation in the 9th IGF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Turkey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NRO contributes annually 100K USD.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NRO Booth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NRO Brochure Cooperation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IPv6 Around the World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IANA Oversight </a:t>
            </a:r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ostcard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RIR staff participation in several workshops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10th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IGF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Brazil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NRO Contribution </a:t>
            </a:r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of 110K </a:t>
            </a:r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USD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Number Community workshop proposals</a:t>
            </a:r>
          </a:p>
          <a:p>
            <a:pPr lvl="1"/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2"/>
            <a:endParaRPr lang="en-US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1"/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120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rId3"/>
              </a:rPr>
              <a:t>http://www.nro.net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NRO Introduction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What is the NRO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Key Focus </a:t>
            </a:r>
            <a:r>
              <a:rPr lang="en-US" sz="27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Areas</a:t>
            </a:r>
            <a:endParaRPr lang="en-US" sz="2700" dirty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NRO in 2014 &amp; Finance</a:t>
            </a:r>
          </a:p>
          <a:p>
            <a:pPr>
              <a:lnSpc>
                <a:spcPct val="90000"/>
              </a:lnSpc>
            </a:pPr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NRO Activities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Internet Governance Forum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NRO Correspondence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Global Engagement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Other Developments</a:t>
            </a:r>
          </a:p>
        </p:txBody>
      </p:sp>
    </p:spTree>
    <p:extLst>
      <p:ext uri="{BB962C8B-B14F-4D97-AF65-F5344CB8AC3E}">
        <p14:creationId xmlns:p14="http://schemas.microsoft.com/office/powerpoint/2010/main" val="241815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NRO?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Number Resource Organization</a:t>
            </a:r>
          </a:p>
          <a:p>
            <a:pPr lvl="1"/>
            <a:r>
              <a:rPr lang="en-US" sz="2500" dirty="0">
                <a:latin typeface="Century Gothic"/>
                <a:cs typeface="Century Gothic"/>
              </a:rPr>
              <a:t>NRO </a:t>
            </a:r>
            <a:r>
              <a:rPr lang="en-US" sz="2500" dirty="0" err="1">
                <a:latin typeface="Century Gothic"/>
                <a:cs typeface="Century Gothic"/>
              </a:rPr>
              <a:t>MoU</a:t>
            </a:r>
            <a:r>
              <a:rPr lang="en-US" sz="2500" dirty="0">
                <a:latin typeface="Century Gothic"/>
                <a:cs typeface="Century Gothic"/>
              </a:rPr>
              <a:t>, 24 Oct </a:t>
            </a:r>
            <a:r>
              <a:rPr lang="en-US" sz="2500" dirty="0" smtClean="0">
                <a:latin typeface="Century Gothic"/>
                <a:cs typeface="Century Gothic"/>
              </a:rPr>
              <a:t>2003.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Lightweight, unincorporated association.</a:t>
            </a:r>
          </a:p>
          <a:p>
            <a:pPr marL="45720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Mission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Provide </a:t>
            </a:r>
            <a:r>
              <a:rPr lang="en-US" sz="2500" dirty="0">
                <a:latin typeface="Century Gothic"/>
                <a:cs typeface="Century Gothic"/>
              </a:rPr>
              <a:t>and </a:t>
            </a:r>
            <a:r>
              <a:rPr lang="en-US" sz="2500" dirty="0" smtClean="0">
                <a:latin typeface="Century Gothic"/>
                <a:cs typeface="Century Gothic"/>
              </a:rPr>
              <a:t>promote </a:t>
            </a:r>
            <a:r>
              <a:rPr lang="en-US" sz="2500" dirty="0">
                <a:latin typeface="Century Gothic"/>
                <a:cs typeface="Century Gothic"/>
              </a:rPr>
              <a:t>a </a:t>
            </a:r>
            <a:r>
              <a:rPr lang="en-US" sz="2500" b="1" dirty="0">
                <a:latin typeface="Century Gothic"/>
                <a:cs typeface="Century Gothic"/>
              </a:rPr>
              <a:t>coordinated Internet number registry </a:t>
            </a:r>
            <a:r>
              <a:rPr lang="en-US" sz="2500" b="1" dirty="0" smtClean="0">
                <a:latin typeface="Century Gothic"/>
                <a:cs typeface="Century Gothic"/>
              </a:rPr>
              <a:t>system</a:t>
            </a:r>
            <a:r>
              <a:rPr lang="en-US" sz="2500" dirty="0">
                <a:latin typeface="Century Gothic"/>
                <a:cs typeface="Century Gothic"/>
              </a:rPr>
              <a:t>;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Promote the </a:t>
            </a:r>
            <a:r>
              <a:rPr lang="en-US" sz="2500" b="1" dirty="0">
                <a:latin typeface="Century Gothic"/>
                <a:cs typeface="Century Gothic"/>
              </a:rPr>
              <a:t>multi-stakeholder </a:t>
            </a:r>
            <a:r>
              <a:rPr lang="en-US" sz="2500" dirty="0">
                <a:latin typeface="Century Gothic"/>
                <a:cs typeface="Century Gothic"/>
              </a:rPr>
              <a:t>model and </a:t>
            </a:r>
            <a:r>
              <a:rPr lang="en-US" sz="2500" b="1" dirty="0">
                <a:latin typeface="Century Gothic"/>
                <a:cs typeface="Century Gothic"/>
              </a:rPr>
              <a:t>bottom-up </a:t>
            </a:r>
            <a:r>
              <a:rPr lang="en-US" sz="2500" dirty="0" smtClean="0">
                <a:latin typeface="Century Gothic"/>
                <a:cs typeface="Century Gothic"/>
              </a:rPr>
              <a:t>policy development </a:t>
            </a:r>
            <a:r>
              <a:rPr lang="en-US" sz="2500" dirty="0">
                <a:latin typeface="Century Gothic"/>
                <a:cs typeface="Century Gothic"/>
              </a:rPr>
              <a:t>process in Internet governance;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Coordinate </a:t>
            </a:r>
            <a:r>
              <a:rPr lang="en-US" sz="2500" dirty="0">
                <a:latin typeface="Century Gothic"/>
                <a:cs typeface="Century Gothic"/>
              </a:rPr>
              <a:t>and </a:t>
            </a:r>
            <a:r>
              <a:rPr lang="en-US" sz="2500" dirty="0" smtClean="0">
                <a:latin typeface="Century Gothic"/>
                <a:cs typeface="Century Gothic"/>
              </a:rPr>
              <a:t>support </a:t>
            </a:r>
            <a:r>
              <a:rPr lang="en-US" sz="2500" b="1" dirty="0">
                <a:latin typeface="Century Gothic"/>
                <a:cs typeface="Century Gothic"/>
              </a:rPr>
              <a:t>joint activities </a:t>
            </a:r>
            <a:r>
              <a:rPr lang="en-US" sz="2500" dirty="0">
                <a:latin typeface="Century Gothic"/>
                <a:cs typeface="Century Gothic"/>
              </a:rPr>
              <a:t>of the </a:t>
            </a:r>
            <a:r>
              <a:rPr lang="en-US" sz="2500" dirty="0" smtClean="0">
                <a:latin typeface="Century Gothic"/>
                <a:cs typeface="Century Gothic"/>
              </a:rPr>
              <a:t>RIRs;</a:t>
            </a:r>
            <a:endParaRPr lang="en-US" sz="2500" dirty="0">
              <a:latin typeface="Century Gothic"/>
              <a:cs typeface="Century Gothic"/>
            </a:endParaRP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Act as a </a:t>
            </a:r>
            <a:r>
              <a:rPr lang="en-US" sz="2500" b="1" dirty="0" smtClean="0">
                <a:latin typeface="Century Gothic"/>
                <a:cs typeface="Century Gothic"/>
              </a:rPr>
              <a:t>focal point </a:t>
            </a:r>
            <a:r>
              <a:rPr lang="en-US" sz="2500" dirty="0" smtClean="0">
                <a:latin typeface="Century Gothic"/>
                <a:cs typeface="Century Gothic"/>
              </a:rPr>
              <a:t>for input into the RIR system;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Fulfill the role of the ICANN Address Supporting </a:t>
            </a:r>
            <a:r>
              <a:rPr lang="en-US" sz="2500" dirty="0" err="1" smtClean="0">
                <a:latin typeface="Century Gothic"/>
                <a:cs typeface="Century Gothic"/>
              </a:rPr>
              <a:t>Organisation</a:t>
            </a:r>
            <a:r>
              <a:rPr lang="en-US" sz="2500" dirty="0" smtClean="0">
                <a:latin typeface="Century Gothic"/>
                <a:cs typeface="Century Gothic"/>
              </a:rPr>
              <a:t> (ASO).</a:t>
            </a:r>
          </a:p>
        </p:txBody>
      </p:sp>
    </p:spTree>
    <p:extLst>
      <p:ext uri="{BB962C8B-B14F-4D97-AF65-F5344CB8AC3E}">
        <p14:creationId xmlns:p14="http://schemas.microsoft.com/office/powerpoint/2010/main" val="1854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Key Focus Areas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Century Gothic"/>
                <a:cs typeface="Century Gothic"/>
              </a:rPr>
              <a:t>Support RIR </a:t>
            </a:r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coordination.</a:t>
            </a:r>
            <a:endParaRPr lang="en-US" sz="25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Global collaboration and governance coordination.</a:t>
            </a:r>
          </a:p>
          <a:p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Monitor an contribute to global Internet governance </a:t>
            </a:r>
            <a:r>
              <a:rPr lang="en-US" sz="2500" dirty="0">
                <a:solidFill>
                  <a:srgbClr val="000000"/>
                </a:solidFill>
                <a:latin typeface="Century Gothic"/>
                <a:cs typeface="Century Gothic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iscussions.</a:t>
            </a:r>
          </a:p>
        </p:txBody>
      </p:sp>
    </p:spTree>
    <p:extLst>
      <p:ext uri="{BB962C8B-B14F-4D97-AF65-F5344CB8AC3E}">
        <p14:creationId xmlns:p14="http://schemas.microsoft.com/office/powerpoint/2010/main" val="315977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in 2015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Executive committee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Axel </a:t>
            </a:r>
            <a:r>
              <a:rPr lang="en-US" dirty="0" err="1" smtClean="0">
                <a:latin typeface="Century Gothic"/>
                <a:cs typeface="Century Gothic"/>
              </a:rPr>
              <a:t>Pawlik</a:t>
            </a:r>
            <a:r>
              <a:rPr lang="en-US" dirty="0" smtClean="0">
                <a:latin typeface="Century Gothic"/>
                <a:cs typeface="Century Gothic"/>
              </a:rPr>
              <a:t>(Chair) – RIPE NCC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Oscar Robles(</a:t>
            </a:r>
            <a:r>
              <a:rPr lang="en-US" dirty="0">
                <a:latin typeface="Century Gothic"/>
                <a:cs typeface="Century Gothic"/>
              </a:rPr>
              <a:t>Secretary</a:t>
            </a:r>
            <a:r>
              <a:rPr lang="en-US" dirty="0" smtClean="0">
                <a:latin typeface="Century Gothic"/>
                <a:cs typeface="Century Gothic"/>
              </a:rPr>
              <a:t>) – LACNIC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John Curran (</a:t>
            </a:r>
            <a:r>
              <a:rPr lang="en-US" dirty="0">
                <a:latin typeface="Century Gothic"/>
                <a:cs typeface="Century Gothic"/>
              </a:rPr>
              <a:t>Treasurer</a:t>
            </a:r>
            <a:r>
              <a:rPr lang="en-US" dirty="0" smtClean="0">
                <a:latin typeface="Century Gothic"/>
                <a:cs typeface="Century Gothic"/>
              </a:rPr>
              <a:t>) - ARIN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Paul Wilson - APNIC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Alan Barrett- AFRINIC 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Secretariat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Hosted by LACNIC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Executive Secretary: </a:t>
            </a:r>
            <a:r>
              <a:rPr lang="en-US" b="1" dirty="0" smtClean="0">
                <a:latin typeface="Century Gothic"/>
                <a:cs typeface="Century Gothic"/>
              </a:rPr>
              <a:t>German Valdez </a:t>
            </a:r>
            <a:r>
              <a:rPr lang="en-US" dirty="0" smtClean="0">
                <a:latin typeface="Century Gothic"/>
                <a:cs typeface="Century Gothic"/>
              </a:rPr>
              <a:t>(since April 2013)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Coordination Groups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latin typeface="Century Gothic"/>
                <a:cs typeface="Century Gothic"/>
              </a:rPr>
              <a:t>CCG, PACG, ECG, RSCG.</a:t>
            </a:r>
          </a:p>
          <a:p>
            <a:pPr lvl="2"/>
            <a:endParaRPr lang="en-US" dirty="0" smtClean="0">
              <a:latin typeface="Century Gothic"/>
              <a:cs typeface="Century Gothic"/>
            </a:endParaRP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4095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Finances</a:t>
            </a:r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Expenses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Travel (ASO AC </a:t>
            </a:r>
            <a:r>
              <a:rPr lang="en-US" dirty="0">
                <a:latin typeface="Century Gothic"/>
                <a:cs typeface="Century Gothic"/>
              </a:rPr>
              <a:t>and </a:t>
            </a:r>
            <a:r>
              <a:rPr lang="en-US" dirty="0" smtClean="0">
                <a:latin typeface="Century Gothic"/>
                <a:cs typeface="Century Gothic"/>
              </a:rPr>
              <a:t>Executive Sec).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Communications, NRO CG coordination and outreach.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IGF Contribution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Contribution to ICANN.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Remains at $823,000 per annum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smtClean="0">
                <a:latin typeface="Century Gothic"/>
                <a:cs typeface="Century Gothic"/>
              </a:rPr>
              <a:t>Staff cost.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Budget</a:t>
            </a:r>
            <a:r>
              <a:rPr lang="en-US" b="1" dirty="0">
                <a:latin typeface="Century Gothic"/>
                <a:cs typeface="Century Gothic"/>
              </a:rPr>
              <a:t> </a:t>
            </a:r>
            <a:endParaRPr lang="en-US" b="1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Shared </a:t>
            </a:r>
            <a:r>
              <a:rPr lang="en-US" dirty="0">
                <a:latin typeface="Century Gothic"/>
                <a:cs typeface="Century Gothic"/>
              </a:rPr>
              <a:t>p</a:t>
            </a:r>
            <a:r>
              <a:rPr lang="en-US" dirty="0" smtClean="0">
                <a:latin typeface="Century Gothic"/>
                <a:cs typeface="Century Gothic"/>
              </a:rPr>
              <a:t>roportionally based on </a:t>
            </a:r>
            <a:r>
              <a:rPr lang="en-US" dirty="0">
                <a:latin typeface="Century Gothic"/>
                <a:cs typeface="Century Gothic"/>
              </a:rPr>
              <a:t>registration services </a:t>
            </a:r>
            <a:r>
              <a:rPr lang="en-US" dirty="0" smtClean="0">
                <a:latin typeface="Century Gothic"/>
                <a:cs typeface="Century Gothic"/>
              </a:rPr>
              <a:t>revenue.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9767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Information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Internet Number Status Report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Updated quarterly.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Global stats on IPv4, IPv6, ASN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  <a:hlinkClick r:id="rId3"/>
              </a:rPr>
              <a:t>https://www.nro.net/statistics</a:t>
            </a:r>
            <a:endParaRPr lang="en-US" sz="2500" dirty="0" smtClean="0">
              <a:latin typeface="Century Gothic"/>
              <a:cs typeface="Century Gothic"/>
            </a:endParaRPr>
          </a:p>
          <a:p>
            <a:pPr marL="45720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Comparative Policy Overview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Updated quarterly</a:t>
            </a:r>
            <a:endParaRPr lang="en-US" sz="2500" dirty="0">
              <a:latin typeface="Century Gothic"/>
              <a:cs typeface="Century Gothic"/>
            </a:endParaRP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New information on RIRs membership policy (access to delegation and registration services)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  <a:hlinkClick r:id="rId4"/>
              </a:rPr>
              <a:t>https://www.nro.net/comparative-policy</a:t>
            </a:r>
            <a:endParaRPr lang="en-US" sz="2500" dirty="0" smtClean="0">
              <a:latin typeface="Century Gothic"/>
              <a:cs typeface="Century Gothic"/>
            </a:endParaRPr>
          </a:p>
          <a:p>
            <a:pPr lvl="1"/>
            <a:endParaRPr lang="en-US" sz="25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761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RIRs Accountability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Governance Matrix</a:t>
            </a:r>
          </a:p>
          <a:p>
            <a:pPr lvl="1"/>
            <a:r>
              <a:rPr lang="en-US" sz="2500" dirty="0">
                <a:latin typeface="Century Gothic"/>
                <a:cs typeface="Century Gothic"/>
              </a:rPr>
              <a:t>O</a:t>
            </a:r>
            <a:r>
              <a:rPr lang="en-US" sz="2500" dirty="0" smtClean="0">
                <a:latin typeface="Century Gothic"/>
                <a:cs typeface="Century Gothic"/>
              </a:rPr>
              <a:t>verview of the governance frameworks of the RIRs.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Information on Bylaws, Regional PDP, Dispute Resolutions, Use of </a:t>
            </a:r>
            <a:r>
              <a:rPr lang="en-US" sz="2500" dirty="0" err="1" smtClean="0">
                <a:latin typeface="Century Gothic"/>
                <a:cs typeface="Century Gothic"/>
              </a:rPr>
              <a:t>Whois</a:t>
            </a:r>
            <a:r>
              <a:rPr lang="en-US" sz="2500" dirty="0" smtClean="0">
                <a:latin typeface="Century Gothic"/>
                <a:cs typeface="Century Gothic"/>
              </a:rPr>
              <a:t>, Privacy issues, Budget, Activity planning etc.</a:t>
            </a:r>
            <a:endParaRPr lang="en-US" sz="2500" dirty="0">
              <a:latin typeface="Century Gothic"/>
              <a:cs typeface="Century Gothic"/>
              <a:hlinkClick r:id="rId3"/>
            </a:endParaRPr>
          </a:p>
          <a:p>
            <a:pPr lvl="1"/>
            <a:r>
              <a:rPr lang="en-US" sz="2500" dirty="0" smtClean="0">
                <a:latin typeface="Century Gothic"/>
                <a:cs typeface="Century Gothic"/>
                <a:hlinkClick r:id="rId3"/>
              </a:rPr>
              <a:t>https://www.nro.net/governance-matrix</a:t>
            </a:r>
            <a:endParaRPr lang="en-US" sz="2500" dirty="0" smtClean="0">
              <a:latin typeface="Century Gothic"/>
              <a:cs typeface="Century Gothic"/>
            </a:endParaRPr>
          </a:p>
          <a:p>
            <a:pPr marL="45720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RIR Accountability Q&amp;A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  <a:hlinkClick r:id="rId4"/>
              </a:rPr>
              <a:t>https://www.nro.net/rir-accountability</a:t>
            </a:r>
            <a:endParaRPr lang="en-US" sz="2500" dirty="0" smtClean="0">
              <a:latin typeface="Century Gothic"/>
              <a:cs typeface="Century Gothic"/>
            </a:endParaRPr>
          </a:p>
          <a:p>
            <a:pPr lvl="1"/>
            <a:endParaRPr lang="en-US" sz="2500" dirty="0" smtClean="0">
              <a:latin typeface="Century Gothic"/>
              <a:cs typeface="Century Gothic"/>
            </a:endParaRPr>
          </a:p>
          <a:p>
            <a:pPr lvl="1"/>
            <a:endParaRPr lang="en-US" sz="25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6402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ICANN Discussions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IANA Stewardship Transition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Support of Consolidated RIR IANA Stewardship Proposal (CRISP) Team to drive Internet Number Community consultation process</a:t>
            </a:r>
          </a:p>
          <a:p>
            <a:pPr lvl="1"/>
            <a:r>
              <a:rPr lang="en-US" sz="2500" dirty="0">
                <a:latin typeface="Century Gothic"/>
                <a:cs typeface="Century Gothic"/>
              </a:rPr>
              <a:t>M</a:t>
            </a:r>
            <a:r>
              <a:rPr lang="en-US" sz="2500" dirty="0" smtClean="0">
                <a:latin typeface="Century Gothic"/>
                <a:cs typeface="Century Gothic"/>
              </a:rPr>
              <a:t>eetings records, charter, members</a:t>
            </a:r>
          </a:p>
          <a:p>
            <a:pPr lvl="2"/>
            <a:r>
              <a:rPr lang="en-US" sz="2100" dirty="0" smtClean="0">
                <a:latin typeface="Century Gothic"/>
                <a:cs typeface="Century Gothic"/>
                <a:hlinkClick r:id="rId3"/>
              </a:rPr>
              <a:t>http://www.nro.net/crisp-team</a:t>
            </a:r>
            <a:endParaRPr lang="en-US" sz="2100" dirty="0" smtClean="0">
              <a:latin typeface="Century Gothic"/>
              <a:cs typeface="Century Gothic"/>
            </a:endParaRP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Proposal submitted to ICG</a:t>
            </a:r>
          </a:p>
          <a:p>
            <a:pPr lvl="2"/>
            <a:r>
              <a:rPr lang="en-US" sz="2100" dirty="0" smtClean="0">
                <a:latin typeface="Century Gothic"/>
                <a:cs typeface="Century Gothic"/>
                <a:hlinkClick r:id="rId4"/>
              </a:rPr>
              <a:t>http://www.nro.net/crisp-final-proposal</a:t>
            </a:r>
            <a:r>
              <a:rPr lang="en-US" sz="2100" dirty="0" smtClean="0">
                <a:latin typeface="Century Gothic"/>
                <a:cs typeface="Century Gothic"/>
              </a:rPr>
              <a:t> 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RIR consultation timeline</a:t>
            </a:r>
            <a:endParaRPr lang="en-US" sz="2500" dirty="0">
              <a:latin typeface="Century Gothic"/>
              <a:cs typeface="Century Gothic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  <a:hlinkClick r:id="rId5"/>
              </a:rPr>
              <a:t>http://www.nro.net/iana-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  <a:hlinkClick r:id="rId5"/>
              </a:rPr>
              <a:t>oversight</a:t>
            </a:r>
            <a:endParaRPr lang="en-US" sz="2000" dirty="0" smtClean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SLA development discussions</a:t>
            </a:r>
          </a:p>
          <a:p>
            <a:pPr lvl="2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  <a:hlinkClick r:id="rId6"/>
              </a:rPr>
              <a:t>http://www.nro.net/sla-development</a:t>
            </a:r>
            <a:endParaRPr lang="en-US" sz="2100" dirty="0" smtClean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3">
              <a:lnSpc>
                <a:spcPct val="90000"/>
              </a:lnSpc>
            </a:pPr>
            <a:r>
              <a:rPr lang="en-US" sz="17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APNIC 39 and ARIN 35 reports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SLA draft open for comment until June 14th</a:t>
            </a:r>
          </a:p>
          <a:p>
            <a:pPr lvl="2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  <a:hlinkClick r:id="rId7"/>
              </a:rPr>
              <a:t>http://www.nro.net/</a:t>
            </a:r>
            <a:r>
              <a:rPr lang="en-US" sz="21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  <a:hlinkClick r:id="rId7"/>
              </a:rPr>
              <a:t>sla</a:t>
            </a:r>
            <a:endParaRPr lang="en-US" sz="2100" dirty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2">
              <a:lnSpc>
                <a:spcPct val="90000"/>
              </a:lnSpc>
            </a:pPr>
            <a:endParaRPr lang="en-US" sz="2100" dirty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marL="45720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lvl="1"/>
            <a:endParaRPr lang="en-US" sz="25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1028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7429</TotalTime>
  <Words>972</Words>
  <Application>Microsoft Macintosh PowerPoint</Application>
  <PresentationFormat>On-screen Show (4:3)</PresentationFormat>
  <Paragraphs>160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NRO-template</vt:lpstr>
      <vt:lpstr>NRO update</vt:lpstr>
      <vt:lpstr>Presentation Summary</vt:lpstr>
      <vt:lpstr>What is the NRO?</vt:lpstr>
      <vt:lpstr>NRO Key Focus Areas</vt:lpstr>
      <vt:lpstr>NRO in 2015</vt:lpstr>
      <vt:lpstr>NRO Finances</vt:lpstr>
      <vt:lpstr>Operational Information</vt:lpstr>
      <vt:lpstr>RIRs Accountability</vt:lpstr>
      <vt:lpstr>ICANN Discussions</vt:lpstr>
      <vt:lpstr>ICANN Discussions</vt:lpstr>
      <vt:lpstr>ASO Review</vt:lpstr>
      <vt:lpstr>      Internet Governance Forum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German Valdez</cp:lastModifiedBy>
  <cp:revision>165</cp:revision>
  <dcterms:created xsi:type="dcterms:W3CDTF">2011-12-06T02:23:30Z</dcterms:created>
  <dcterms:modified xsi:type="dcterms:W3CDTF">2015-05-20T05:47:46Z</dcterms:modified>
</cp:coreProperties>
</file>