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7"/>
  </p:notesMasterIdLst>
  <p:sldIdLst>
    <p:sldId id="271" r:id="rId2"/>
    <p:sldId id="272" r:id="rId3"/>
    <p:sldId id="273" r:id="rId4"/>
    <p:sldId id="291" r:id="rId5"/>
    <p:sldId id="274" r:id="rId6"/>
    <p:sldId id="292" r:id="rId7"/>
    <p:sldId id="286" r:id="rId8"/>
    <p:sldId id="288" r:id="rId9"/>
    <p:sldId id="289" r:id="rId10"/>
    <p:sldId id="278" r:id="rId11"/>
    <p:sldId id="293" r:id="rId12"/>
    <p:sldId id="282" r:id="rId13"/>
    <p:sldId id="290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 autoAdjust="0"/>
    <p:restoredTop sz="86462" autoAdjust="0"/>
  </p:normalViewPr>
  <p:slideViewPr>
    <p:cSldViewPr>
      <p:cViewPr varScale="1">
        <p:scale>
          <a:sx n="129" d="100"/>
          <a:sy n="129" d="100"/>
        </p:scale>
        <p:origin x="-1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8/05/13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NRO comments to IGF Open Consultation on Feb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4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15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Update of office holders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positions.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Added Dmitry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Kohmanyuk</a:t>
            </a:r>
            <a:r>
              <a:rPr lang="en-US" baseline="0" dirty="0" smtClean="0"/>
              <a:t> and Ricardo </a:t>
            </a:r>
            <a:r>
              <a:rPr lang="en-US" baseline="0" dirty="0" err="1" smtClean="0"/>
              <a:t>Patara</a:t>
            </a:r>
            <a:r>
              <a:rPr lang="en-US" baseline="0" dirty="0" smtClean="0"/>
              <a:t> are new members of the ASO AC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ARIN members in highlighted in blue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Naresh</a:t>
            </a:r>
            <a:r>
              <a:rPr lang="en-US" dirty="0" smtClean="0"/>
              <a:t> </a:t>
            </a:r>
            <a:r>
              <a:rPr lang="en-US" dirty="0" err="1" smtClean="0"/>
              <a:t>Ajawani</a:t>
            </a:r>
            <a:r>
              <a:rPr lang="en-US" dirty="0" smtClean="0"/>
              <a:t> is now</a:t>
            </a:r>
            <a:r>
              <a:rPr lang="en-US" baseline="0" dirty="0" smtClean="0"/>
              <a:t> Vice Chair in replace of Dave Wilson who left the ASO AC last year.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Deliberately an empty space for the vacant position left by Alejandro Guzman. LACNIC is organizing new elections to fill this position during Medellin meeting (LACNIC 19) in May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0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RIPE returns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128.201/16        128.201.0.0 - 128.201.255.255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131.196/16        131.196.0.0 - 131.196.255.255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137.59/16         137.59.0.0 - 137.59.255.255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139.28/16         139.28.0.0 - 139.28.255.255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139.5/16          139.5.0.0 - 139.5.255.255  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144.168/16        144.168.0.0 - 144.168.255.255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147.78/16         147.78.0.0 - 147.78.255.255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149.248/16        149.248.0.0 - 149.248.255.255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150.107/16        150.107.0.0 - 150.107.255.255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150.129/16        150.129.0.0 - 150.129.255.255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150.242/16        150.242.0.0 - 150.242.255.255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152.89/16         152.89.0.0 - 152.89.255.255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154.16/16         154.16.0.0 - 154.16.255.255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161.123/16        161.123.0.0 - 161.123.255.255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And: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192.140.1.0/24,/23,/22,/21,/20,/19,/18,/17,/16,/15,/18,/21,/23 192.140.1.0 - 192.144.73.255  [280832]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192.144.78.0/23,/20,/19,/17,/17,/18,/19,/22,/23,/24 192.144.78.0 - 192.145.230.255 [104704]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ARIN Returns</a:t>
            </a:r>
          </a:p>
          <a:p>
            <a:r>
              <a:rPr lang="en-US" dirty="0" smtClean="0"/>
              <a:t>45.2.0.0/15</a:t>
            </a:r>
          </a:p>
          <a:p>
            <a:r>
              <a:rPr lang="en-US" dirty="0" smtClean="0"/>
              <a:t>45.4.0.0/14</a:t>
            </a:r>
          </a:p>
          <a:p>
            <a:r>
              <a:rPr lang="en-US" dirty="0" smtClean="0"/>
              <a:t>45.8.0.0/13</a:t>
            </a:r>
          </a:p>
          <a:p>
            <a:r>
              <a:rPr lang="en-US" dirty="0" smtClean="0"/>
              <a:t>45.16.0.0/12</a:t>
            </a:r>
          </a:p>
          <a:p>
            <a:r>
              <a:rPr lang="en-US" dirty="0" smtClean="0"/>
              <a:t>45.32.0.0/11</a:t>
            </a:r>
          </a:p>
          <a:p>
            <a:r>
              <a:rPr lang="en-US" dirty="0" smtClean="0"/>
              <a:t>45.64.0.0/10</a:t>
            </a:r>
          </a:p>
          <a:p>
            <a:r>
              <a:rPr lang="en-US" dirty="0" smtClean="0"/>
              <a:t>45.128.0.0/9</a:t>
            </a:r>
          </a:p>
          <a:p>
            <a:r>
              <a:rPr lang="en-US" dirty="0" smtClean="0"/>
              <a:t>66.218.132.0/23</a:t>
            </a:r>
          </a:p>
          <a:p>
            <a:r>
              <a:rPr lang="en-US" dirty="0" smtClean="0"/>
              <a:t>66.251.128.0/18</a:t>
            </a:r>
          </a:p>
          <a:p>
            <a:r>
              <a:rPr lang="en-US" dirty="0" smtClean="0"/>
              <a:t>72.44.16.0/20</a:t>
            </a:r>
          </a:p>
          <a:p>
            <a:r>
              <a:rPr lang="en-US" dirty="0" smtClean="0"/>
              <a:t>74.91.48.0/20</a:t>
            </a:r>
          </a:p>
          <a:p>
            <a:r>
              <a:rPr lang="en-US" dirty="0" smtClean="0"/>
              <a:t>144.48.0.0/16</a:t>
            </a:r>
          </a:p>
          <a:p>
            <a:r>
              <a:rPr lang="en-US" dirty="0" smtClean="0"/>
              <a:t>162.12.196.0/22</a:t>
            </a:r>
          </a:p>
          <a:p>
            <a:r>
              <a:rPr lang="en-US" dirty="0" smtClean="0"/>
              <a:t>162.12.200.0/21</a:t>
            </a:r>
          </a:p>
          <a:p>
            <a:r>
              <a:rPr lang="en-US" dirty="0" smtClean="0"/>
              <a:t>162.12.208.0/21</a:t>
            </a:r>
          </a:p>
          <a:p>
            <a:r>
              <a:rPr lang="en-US" dirty="0" smtClean="0"/>
              <a:t>162.12.216.0/22</a:t>
            </a:r>
          </a:p>
          <a:p>
            <a:r>
              <a:rPr lang="en-US" dirty="0" smtClean="0"/>
              <a:t>162.12.224.0/21</a:t>
            </a:r>
          </a:p>
          <a:p>
            <a:r>
              <a:rPr lang="en-US" dirty="0" smtClean="0"/>
              <a:t>162.12.232.0/22 </a:t>
            </a:r>
          </a:p>
          <a:p>
            <a:r>
              <a:rPr lang="en-US" dirty="0" smtClean="0"/>
              <a:t>162.12.240.0/21</a:t>
            </a:r>
          </a:p>
          <a:p>
            <a:r>
              <a:rPr lang="en-US" dirty="0" smtClean="0"/>
              <a:t>192.75.4.0/24</a:t>
            </a:r>
          </a:p>
          <a:p>
            <a:r>
              <a:rPr lang="en-US" dirty="0" smtClean="0"/>
              <a:t>192.75.137.0/24</a:t>
            </a:r>
          </a:p>
          <a:p>
            <a:r>
              <a:rPr lang="en-US" dirty="0" smtClean="0"/>
              <a:t>192.75.236.0/24</a:t>
            </a:r>
          </a:p>
          <a:p>
            <a:r>
              <a:rPr lang="en-US" dirty="0" smtClean="0"/>
              <a:t>192.147.11.0/24</a:t>
            </a:r>
          </a:p>
          <a:p>
            <a:r>
              <a:rPr lang="en-US" dirty="0" smtClean="0"/>
              <a:t>192.156.202.0/24</a:t>
            </a:r>
          </a:p>
          <a:p>
            <a:r>
              <a:rPr lang="en-US" dirty="0" smtClean="0"/>
              <a:t>192.197.113.0/24</a:t>
            </a:r>
          </a:p>
          <a:p>
            <a:r>
              <a:rPr lang="en-US" dirty="0" smtClean="0"/>
              <a:t>192.231.238.0/24</a:t>
            </a:r>
          </a:p>
          <a:p>
            <a:r>
              <a:rPr lang="en-US" dirty="0" smtClean="0"/>
              <a:t>198.17.79.0/24</a:t>
            </a:r>
          </a:p>
          <a:p>
            <a:r>
              <a:rPr lang="en-US" dirty="0" smtClean="0"/>
              <a:t>199.21.172.0/22</a:t>
            </a:r>
          </a:p>
          <a:p>
            <a:r>
              <a:rPr lang="en-US" dirty="0" smtClean="0"/>
              <a:t>199.212.57.0/24</a:t>
            </a:r>
          </a:p>
          <a:p>
            <a:r>
              <a:rPr lang="en-US" dirty="0" smtClean="0"/>
              <a:t>204.8.204.0/22</a:t>
            </a:r>
          </a:p>
          <a:p>
            <a:r>
              <a:rPr lang="en-US" dirty="0" smtClean="0"/>
              <a:t>204.11.0.0/22</a:t>
            </a:r>
          </a:p>
          <a:p>
            <a:r>
              <a:rPr lang="en-US" dirty="0" smtClean="0"/>
              <a:t>204.48.32.0/23</a:t>
            </a:r>
          </a:p>
          <a:p>
            <a:r>
              <a:rPr lang="en-US" dirty="0" smtClean="0"/>
              <a:t>204.52.191.0/24</a:t>
            </a:r>
          </a:p>
          <a:p>
            <a:r>
              <a:rPr lang="en-US" dirty="0" smtClean="0"/>
              <a:t>204.225.42.0/23</a:t>
            </a:r>
          </a:p>
          <a:p>
            <a:r>
              <a:rPr lang="en-US" dirty="0" smtClean="0"/>
              <a:t>205.211.83.0/24</a:t>
            </a:r>
          </a:p>
          <a:p>
            <a:r>
              <a:rPr lang="en-US" dirty="0" smtClean="0"/>
              <a:t>207.115.112.0/20</a:t>
            </a:r>
          </a:p>
          <a:p>
            <a:r>
              <a:rPr lang="en-US" dirty="0" smtClean="0"/>
              <a:t>208.73.240.0/22</a:t>
            </a:r>
          </a:p>
          <a:p>
            <a:r>
              <a:rPr lang="en-US" dirty="0" smtClean="0"/>
              <a:t>208.85.156.0/22 </a:t>
            </a:r>
          </a:p>
          <a:p>
            <a:r>
              <a:rPr lang="en-US" dirty="0" smtClean="0"/>
              <a:t>209.107.128.0/18</a:t>
            </a:r>
          </a:p>
          <a:p>
            <a:r>
              <a:rPr lang="en-US" dirty="0" smtClean="0"/>
              <a:t>216.98.208.0/20</a:t>
            </a:r>
          </a:p>
          <a:p>
            <a:r>
              <a:rPr lang="en-US" dirty="0" smtClean="0"/>
              <a:t>216.250.96.0/20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10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o.net/documents/" TargetMode="External"/><Relationship Id="rId4" Type="http://schemas.openxmlformats.org/officeDocument/2006/relationships/hyperlink" Target="http://www.unctad.info/en/CstdW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documen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o.icann.org/news" TargetMode="External"/><Relationship Id="rId4" Type="http://schemas.openxmlformats.org/officeDocument/2006/relationships/hyperlink" Target="http://nro.net/new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Adiel</a:t>
            </a:r>
            <a:r>
              <a:rPr lang="en-US" sz="2000" dirty="0" smtClean="0"/>
              <a:t> </a:t>
            </a:r>
            <a:r>
              <a:rPr lang="en-US" sz="2000" dirty="0" err="1" smtClean="0"/>
              <a:t>Akplogan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NRO Executive Council</a:t>
            </a:r>
          </a:p>
        </p:txBody>
      </p: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4775"/>
            <a:ext cx="7848872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Multistakeholder Advisory Group (MAG)</a:t>
            </a:r>
          </a:p>
          <a:p>
            <a:pPr lvl="1"/>
            <a:r>
              <a:rPr lang="en-US" dirty="0"/>
              <a:t>NRO </a:t>
            </a:r>
            <a:r>
              <a:rPr lang="en-US" dirty="0" smtClean="0"/>
              <a:t>members on technical community slate </a:t>
            </a:r>
          </a:p>
          <a:p>
            <a:pPr lvl="2"/>
            <a:r>
              <a:rPr lang="en-US" dirty="0"/>
              <a:t>Raul </a:t>
            </a:r>
            <a:r>
              <a:rPr lang="en-US" dirty="0" err="1"/>
              <a:t>Echeberria</a:t>
            </a:r>
            <a:r>
              <a:rPr lang="en-US" dirty="0"/>
              <a:t>, Paul </a:t>
            </a:r>
            <a:r>
              <a:rPr lang="en-US" dirty="0" err="1"/>
              <a:t>Rendek</a:t>
            </a:r>
            <a:r>
              <a:rPr lang="en-US" dirty="0"/>
              <a:t>, Paul Wilson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7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IGF Meeting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Baku, 6 </a:t>
            </a:r>
            <a:r>
              <a:rPr lang="en-US" dirty="0"/>
              <a:t>to 9 November 2012</a:t>
            </a:r>
          </a:p>
          <a:p>
            <a:pPr lvl="1"/>
            <a:r>
              <a:rPr lang="en-US" dirty="0" smtClean="0"/>
              <a:t>NRO annual contribution </a:t>
            </a:r>
            <a:r>
              <a:rPr lang="en-US" dirty="0"/>
              <a:t>doubled </a:t>
            </a:r>
            <a:r>
              <a:rPr lang="en-US" dirty="0" smtClean="0"/>
              <a:t>to 75K USD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NRO workshops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Moving to IPv6: Challenges for Internet Governance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Certifying Internet Number Resources: Internet Governance and </a:t>
            </a:r>
            <a:r>
              <a:rPr lang="en-US" dirty="0" smtClean="0">
                <a:solidFill>
                  <a:srgbClr val="000000"/>
                </a:solidFill>
              </a:rPr>
              <a:t>RPKI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Participation in many other events, including closing remarks for technical community (Paul Wilson)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</a:t>
            </a:r>
            <a:r>
              <a:rPr lang="en-US" dirty="0"/>
              <a:t>Governance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IGF Open Consultation February 2013.</a:t>
            </a:r>
          </a:p>
          <a:p>
            <a:pPr lvl="1"/>
            <a:r>
              <a:rPr lang="en-US" dirty="0" smtClean="0"/>
              <a:t>NRO support to IGF and MS model</a:t>
            </a:r>
          </a:p>
          <a:p>
            <a:pPr lvl="1"/>
            <a:r>
              <a:rPr lang="en-US" dirty="0" smtClean="0">
                <a:hlinkClick r:id="rId3"/>
              </a:rPr>
              <a:t>http:</a:t>
            </a:r>
            <a:r>
              <a:rPr lang="en-US" dirty="0">
                <a:hlinkClick r:id="rId3"/>
              </a:rPr>
              <a:t>//www.nro.net/</a:t>
            </a:r>
            <a:r>
              <a:rPr lang="en-US" dirty="0" smtClean="0">
                <a:hlinkClick r:id="rId3"/>
              </a:rPr>
              <a:t>documents</a:t>
            </a:r>
            <a:endParaRPr lang="en-US" dirty="0" smtClean="0"/>
          </a:p>
          <a:p>
            <a:r>
              <a:rPr lang="en-US" dirty="0" smtClean="0"/>
              <a:t>CSTD </a:t>
            </a:r>
          </a:p>
          <a:p>
            <a:pPr lvl="1"/>
            <a:r>
              <a:rPr lang="en-US" dirty="0" smtClean="0"/>
              <a:t>Working Group on IGF Improvements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://www.unctad.info/en/</a:t>
            </a:r>
            <a:r>
              <a:rPr lang="en-US" dirty="0" smtClean="0">
                <a:hlinkClick r:id="rId4"/>
              </a:rPr>
              <a:t>CstdWG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OECD &amp; the NRO</a:t>
            </a:r>
          </a:p>
          <a:p>
            <a:pPr lvl="1"/>
            <a:r>
              <a:rPr lang="en-US" dirty="0" smtClean="0"/>
              <a:t>Founding member of the Internet Technical Advisory Committee (ITAC)</a:t>
            </a:r>
          </a:p>
          <a:p>
            <a:pPr lvl="1"/>
            <a:r>
              <a:rPr lang="en-US" dirty="0" smtClean="0"/>
              <a:t>Forums including the Working Party on Communications Infrastructure and Service Policy (CISP)</a:t>
            </a:r>
          </a:p>
        </p:txBody>
      </p:sp>
    </p:spTree>
    <p:extLst>
      <p:ext uri="{BB962C8B-B14F-4D97-AF65-F5344CB8AC3E}">
        <p14:creationId xmlns:p14="http://schemas.microsoft.com/office/powerpoint/2010/main" val="421033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2012 Correspondence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World Telecommunications Policy Forum (WTPF)</a:t>
            </a:r>
          </a:p>
          <a:p>
            <a:pPr lvl="1"/>
            <a:r>
              <a:rPr lang="en-US" dirty="0" smtClean="0"/>
              <a:t>Nominated members to WTPF Expert Group </a:t>
            </a:r>
          </a:p>
          <a:p>
            <a:pPr lvl="1"/>
            <a:r>
              <a:rPr lang="en-US" dirty="0" smtClean="0"/>
              <a:t>Encouraged the ITU Secretariat to continue opening its conferences to all stakeholders.</a:t>
            </a:r>
          </a:p>
          <a:p>
            <a:r>
              <a:rPr lang="en-US" dirty="0" smtClean="0"/>
              <a:t>World Conference on International Telecommunications (WCIT)</a:t>
            </a:r>
          </a:p>
          <a:p>
            <a:pPr lvl="1"/>
            <a:r>
              <a:rPr lang="en-US" dirty="0" smtClean="0"/>
              <a:t>Expressing concerns about inclusion of Internet matters in ITRs</a:t>
            </a:r>
          </a:p>
        </p:txBody>
      </p:sp>
    </p:spTree>
    <p:extLst>
      <p:ext uri="{BB962C8B-B14F-4D97-AF65-F5344CB8AC3E}">
        <p14:creationId xmlns:p14="http://schemas.microsoft.com/office/powerpoint/2010/main" val="58259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2012 Correspondence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IPv6 Outreach</a:t>
            </a:r>
          </a:p>
          <a:p>
            <a:pPr lvl="1"/>
            <a:r>
              <a:rPr lang="en-US" dirty="0" smtClean="0"/>
              <a:t>Asking ITU SG to open discussions on IPv6 capacity building initiatives</a:t>
            </a:r>
          </a:p>
          <a:p>
            <a:pPr lvl="1"/>
            <a:r>
              <a:rPr lang="en-US" dirty="0" smtClean="0"/>
              <a:t>NRO still awaiting ITU proposal</a:t>
            </a:r>
          </a:p>
          <a:p>
            <a:r>
              <a:rPr lang="en-US" dirty="0" smtClean="0"/>
              <a:t>IANA </a:t>
            </a:r>
            <a:r>
              <a:rPr lang="en-US" dirty="0"/>
              <a:t>Functions Contract to </a:t>
            </a:r>
            <a:r>
              <a:rPr lang="en-US" dirty="0" smtClean="0"/>
              <a:t>ICANN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elcoming the decision by US </a:t>
            </a:r>
            <a:r>
              <a:rPr lang="en-US" dirty="0" err="1" smtClean="0"/>
              <a:t>DoC</a:t>
            </a:r>
            <a:endParaRPr lang="en-US" dirty="0" smtClean="0"/>
          </a:p>
          <a:p>
            <a:r>
              <a:rPr lang="en-GB" dirty="0" smtClean="0">
                <a:hlinkClick r:id="rId2"/>
              </a:rPr>
              <a:t>http://www.nro.net/documents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86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Retreat meetings </a:t>
            </a:r>
            <a:r>
              <a:rPr lang="en-US" dirty="0"/>
              <a:t>February 2013 (SG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“I*” Group</a:t>
            </a:r>
          </a:p>
          <a:p>
            <a:pPr lvl="1"/>
            <a:r>
              <a:rPr lang="en-US" dirty="0" smtClean="0"/>
              <a:t>NRO EC</a:t>
            </a:r>
            <a:endParaRPr lang="en-US" dirty="0"/>
          </a:p>
          <a:p>
            <a:r>
              <a:rPr lang="en-US" dirty="0" smtClean="0"/>
              <a:t>Increase IGF contribution from 2013</a:t>
            </a:r>
          </a:p>
          <a:p>
            <a:pPr lvl="1"/>
            <a:r>
              <a:rPr lang="en-US" dirty="0" smtClean="0"/>
              <a:t>$100,000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Registration Services</a:t>
            </a:r>
          </a:p>
          <a:p>
            <a:pPr lvl="1"/>
            <a:r>
              <a:rPr lang="en-US" dirty="0" smtClean="0"/>
              <a:t>IPv6</a:t>
            </a:r>
          </a:p>
          <a:p>
            <a:r>
              <a:rPr lang="en-US" dirty="0"/>
              <a:t>RPKI project management</a:t>
            </a:r>
          </a:p>
          <a:p>
            <a:pPr lvl="1"/>
            <a:r>
              <a:rPr lang="en-US" dirty="0"/>
              <a:t>Future planning and milestones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http://www.nro.net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4775"/>
            <a:ext cx="8064896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 Resource Organization</a:t>
            </a:r>
          </a:p>
          <a:p>
            <a:pPr lvl="1"/>
            <a:r>
              <a:rPr lang="en-US" dirty="0" smtClean="0"/>
              <a:t>Vehicle for RIR cooperation and representation</a:t>
            </a:r>
          </a:p>
          <a:p>
            <a:pPr lvl="1"/>
            <a:r>
              <a:rPr lang="en-US" dirty="0" smtClean="0"/>
              <a:t>Lightweight, unincorporated association</a:t>
            </a:r>
          </a:p>
          <a:p>
            <a:pPr lvl="1"/>
            <a:r>
              <a:rPr lang="en-US" dirty="0" smtClean="0"/>
              <a:t>NRO </a:t>
            </a:r>
            <a:r>
              <a:rPr lang="en-US" dirty="0" err="1" smtClean="0"/>
              <a:t>MoU</a:t>
            </a:r>
            <a:r>
              <a:rPr lang="en-US" dirty="0" smtClean="0"/>
              <a:t>, 24 Oct 2003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Protect the unallocated Number Resource pool</a:t>
            </a:r>
          </a:p>
          <a:p>
            <a:pPr lvl="1"/>
            <a:r>
              <a:rPr lang="en-US" dirty="0" smtClean="0"/>
              <a:t>Promote and protect the bottom-up policy development process</a:t>
            </a:r>
          </a:p>
          <a:p>
            <a:pPr lvl="1"/>
            <a:r>
              <a:rPr lang="en-US" dirty="0" smtClean="0"/>
              <a:t>Act as a focal point for input into the RIR system</a:t>
            </a:r>
          </a:p>
          <a:p>
            <a:pPr lvl="1"/>
            <a:r>
              <a:rPr lang="en-US" dirty="0" smtClean="0"/>
              <a:t>Fulfill the role of the ICANN Address Supporting </a:t>
            </a:r>
            <a:r>
              <a:rPr lang="en-US" dirty="0" err="1" smtClean="0"/>
              <a:t>Organisation</a:t>
            </a:r>
            <a:r>
              <a:rPr lang="en-US" dirty="0" smtClean="0"/>
              <a:t> (ASO) 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Executive </a:t>
            </a:r>
            <a:r>
              <a:rPr lang="en-US" dirty="0"/>
              <a:t>C</a:t>
            </a:r>
            <a:r>
              <a:rPr lang="en-US" dirty="0" smtClean="0"/>
              <a:t>ommittee</a:t>
            </a:r>
          </a:p>
          <a:p>
            <a:pPr lvl="1"/>
            <a:r>
              <a:rPr lang="en-US" dirty="0" smtClean="0"/>
              <a:t>1 appointed representative from each RIR, plus RIR board and staff observers</a:t>
            </a:r>
          </a:p>
          <a:p>
            <a:pPr lvl="1"/>
            <a:r>
              <a:rPr lang="en-US" dirty="0" smtClean="0"/>
              <a:t>3 officeholder positions, rotating annually</a:t>
            </a:r>
          </a:p>
          <a:p>
            <a:pPr lvl="1"/>
            <a:r>
              <a:rPr lang="en-US" dirty="0" smtClean="0"/>
              <a:t>Decisions by unanimous EC agreement</a:t>
            </a:r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Rotating with NRO Secretary position</a:t>
            </a:r>
          </a:p>
          <a:p>
            <a:r>
              <a:rPr lang="en-US" dirty="0" smtClean="0"/>
              <a:t>Executive Secretary</a:t>
            </a:r>
          </a:p>
          <a:p>
            <a:pPr lvl="1"/>
            <a:r>
              <a:rPr lang="en-US" dirty="0" smtClean="0"/>
              <a:t>New permanent role to support ASO and NRO activities</a:t>
            </a:r>
          </a:p>
          <a:p>
            <a:pPr lvl="1"/>
            <a:r>
              <a:rPr lang="en-US" dirty="0" smtClean="0"/>
              <a:t>German Valdez appointed on April 2013 (</a:t>
            </a:r>
            <a:r>
              <a:rPr lang="en-US" dirty="0" err="1" smtClean="0"/>
              <a:t>german@nro.net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Engineering (ECG),</a:t>
            </a:r>
            <a:r>
              <a:rPr lang="en-US" dirty="0"/>
              <a:t> </a:t>
            </a:r>
            <a:r>
              <a:rPr lang="en-US" dirty="0" smtClean="0"/>
              <a:t>Communications (CCG), Public Affairs (PACG) and Registration Services Managers (RSM).</a:t>
            </a:r>
          </a:p>
        </p:txBody>
      </p:sp>
    </p:spTree>
    <p:extLst>
      <p:ext uri="{BB962C8B-B14F-4D97-AF65-F5344CB8AC3E}">
        <p14:creationId xmlns:p14="http://schemas.microsoft.com/office/powerpoint/2010/main" val="2176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AFRINIC: </a:t>
            </a:r>
            <a:r>
              <a:rPr lang="en-US" dirty="0" err="1" smtClean="0"/>
              <a:t>Adiel</a:t>
            </a:r>
            <a:r>
              <a:rPr lang="en-US" dirty="0" smtClean="0"/>
              <a:t> </a:t>
            </a:r>
            <a:r>
              <a:rPr lang="en-US" dirty="0" err="1" smtClean="0"/>
              <a:t>Akplogan</a:t>
            </a:r>
            <a:r>
              <a:rPr lang="en-US" dirty="0"/>
              <a:t> (Secretary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APNIC: Paul Wilson </a:t>
            </a:r>
            <a:r>
              <a:rPr lang="en-US" dirty="0"/>
              <a:t>(Chair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ARIN: John Curran </a:t>
            </a:r>
          </a:p>
          <a:p>
            <a:pPr lvl="1"/>
            <a:r>
              <a:rPr lang="en-US" dirty="0" smtClean="0"/>
              <a:t>LACNIC: Raul </a:t>
            </a:r>
            <a:r>
              <a:rPr lang="en-US" dirty="0" err="1" smtClean="0"/>
              <a:t>Echeberria</a:t>
            </a:r>
            <a:endParaRPr lang="en-US" dirty="0"/>
          </a:p>
          <a:p>
            <a:pPr lvl="1"/>
            <a:r>
              <a:rPr lang="en-US" dirty="0" smtClean="0"/>
              <a:t>RIPE NCC: Axel </a:t>
            </a:r>
            <a:r>
              <a:rPr lang="en-US" dirty="0" err="1" smtClean="0"/>
              <a:t>Pawlik</a:t>
            </a:r>
            <a:r>
              <a:rPr lang="en-US" dirty="0"/>
              <a:t> (Treasurer)</a:t>
            </a:r>
            <a:endParaRPr lang="en-US" dirty="0" smtClean="0"/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Hosted by AFRINIC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9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4775"/>
            <a:ext cx="7560840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Address Supporting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ASO </a:t>
            </a:r>
            <a:r>
              <a:rPr lang="en-US" dirty="0" err="1"/>
              <a:t>MoU</a:t>
            </a:r>
            <a:r>
              <a:rPr lang="en-US" dirty="0"/>
              <a:t>, 21 October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err="1" smtClean="0"/>
              <a:t>Recognised</a:t>
            </a:r>
            <a:r>
              <a:rPr lang="en-US" dirty="0" smtClean="0"/>
              <a:t> under the ICANN Bylaws 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Oversee global number resource policy work</a:t>
            </a:r>
          </a:p>
          <a:p>
            <a:pPr lvl="1"/>
            <a:r>
              <a:rPr lang="en-US" dirty="0"/>
              <a:t>Appoint 2 Directors to the ICANN Board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Appoint representatives to serve on various ICANN bodies as needed: (e.g. </a:t>
            </a:r>
            <a:r>
              <a:rPr lang="en-US" dirty="0" err="1" smtClean="0"/>
              <a:t>NomCom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Advise ICANN Board on number resource matters</a:t>
            </a:r>
          </a:p>
          <a:p>
            <a:r>
              <a:rPr lang="en-US" dirty="0" smtClean="0"/>
              <a:t>ASO Address Council</a:t>
            </a:r>
          </a:p>
          <a:p>
            <a:pPr lvl="1"/>
            <a:r>
              <a:rPr lang="en-US" dirty="0" smtClean="0"/>
              <a:t>15 individuals, 3 per RIR region</a:t>
            </a:r>
          </a:p>
        </p:txBody>
      </p:sp>
    </p:spTree>
    <p:extLst>
      <p:ext uri="{BB962C8B-B14F-4D97-AF65-F5344CB8AC3E}">
        <p14:creationId xmlns:p14="http://schemas.microsoft.com/office/powerpoint/2010/main" val="25570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AC in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20072" y="6093296"/>
            <a:ext cx="27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*Appointed by RIR Board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419663"/>
              </p:ext>
            </p:extLst>
          </p:nvPr>
        </p:nvGraphicFramePr>
        <p:xfrm>
          <a:off x="755576" y="1268760"/>
          <a:ext cx="7583957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4" imgW="5410200" imgH="3441700" progId="Word.Document.12">
                  <p:embed/>
                </p:oleObj>
              </mc:Choice>
              <mc:Fallback>
                <p:oleObj name="Document" r:id="rId4" imgW="54102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583957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33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Funding to ICANN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NRO expenses distribution</a:t>
            </a:r>
          </a:p>
          <a:p>
            <a:pPr lvl="1"/>
            <a:r>
              <a:rPr lang="en-US" dirty="0" smtClean="0"/>
              <a:t>Weighted formula based on revenue and total IPv4 resources allocated</a:t>
            </a:r>
          </a:p>
          <a:p>
            <a:pPr lvl="2"/>
            <a:r>
              <a:rPr lang="en-US" dirty="0" smtClean="0"/>
              <a:t>AFRINIC (4.14%)</a:t>
            </a:r>
          </a:p>
          <a:p>
            <a:pPr lvl="2"/>
            <a:r>
              <a:rPr lang="en-US" dirty="0" smtClean="0"/>
              <a:t>APNIC (37.50%)</a:t>
            </a:r>
          </a:p>
          <a:p>
            <a:pPr lvl="2"/>
            <a:r>
              <a:rPr lang="en-US" dirty="0" smtClean="0"/>
              <a:t>ARIN (18.17%)</a:t>
            </a:r>
          </a:p>
          <a:p>
            <a:pPr lvl="2"/>
            <a:r>
              <a:rPr lang="en-US" dirty="0" smtClean="0"/>
              <a:t>LACNIC (6.86%)</a:t>
            </a:r>
          </a:p>
          <a:p>
            <a:pPr lvl="2"/>
            <a:r>
              <a:rPr lang="en-US" dirty="0" smtClean="0"/>
              <a:t>RIPE (33.45%)</a:t>
            </a:r>
          </a:p>
          <a:p>
            <a:r>
              <a:rPr lang="en-US" dirty="0" smtClean="0"/>
              <a:t>Voluntary Contribution</a:t>
            </a:r>
          </a:p>
          <a:p>
            <a:pPr lvl="1"/>
            <a:r>
              <a:rPr lang="en-US" dirty="0" smtClean="0"/>
              <a:t>The NRO remains committed to a yearly contribution of $823,000</a:t>
            </a: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Conducted July to December 2011</a:t>
            </a:r>
            <a:endParaRPr lang="en-US" sz="3200" dirty="0" smtClean="0">
              <a:effectLst/>
            </a:endParaRPr>
          </a:p>
          <a:p>
            <a:r>
              <a:rPr lang="en-US" dirty="0" smtClean="0"/>
              <a:t>Report published 14 March 2012</a:t>
            </a:r>
          </a:p>
          <a:p>
            <a:pPr lvl="1"/>
            <a:r>
              <a:rPr lang="en-US" dirty="0" smtClean="0">
                <a:hlinkClick r:id="rId3"/>
              </a:rPr>
              <a:t>http://aso.icann.org/news</a:t>
            </a:r>
            <a:endParaRPr lang="en-US" dirty="0" smtClean="0"/>
          </a:p>
          <a:p>
            <a:pPr lvl="1"/>
            <a:r>
              <a:rPr lang="en-US" dirty="0"/>
              <a:t>26 r</a:t>
            </a:r>
            <a:r>
              <a:rPr lang="en-US" dirty="0" smtClean="0"/>
              <a:t>ecommendations </a:t>
            </a:r>
          </a:p>
          <a:p>
            <a:r>
              <a:rPr lang="en-US" dirty="0" smtClean="0"/>
              <a:t>NRO/ASO response 3 May 2012</a:t>
            </a:r>
          </a:p>
          <a:p>
            <a:pPr lvl="1"/>
            <a:r>
              <a:rPr lang="en-US" dirty="0" smtClean="0">
                <a:hlinkClick r:id="rId4"/>
              </a:rPr>
              <a:t>http://nro.net/news</a:t>
            </a:r>
            <a:endParaRPr lang="en-US" dirty="0" smtClean="0"/>
          </a:p>
          <a:p>
            <a:r>
              <a:rPr lang="en-US" dirty="0" smtClean="0"/>
              <a:t>Next: </a:t>
            </a:r>
          </a:p>
          <a:p>
            <a:pPr lvl="1"/>
            <a:r>
              <a:rPr lang="en-US" dirty="0" smtClean="0"/>
              <a:t>Report</a:t>
            </a:r>
            <a:r>
              <a:rPr lang="en-US" dirty="0"/>
              <a:t> </a:t>
            </a:r>
            <a:r>
              <a:rPr lang="en-US" dirty="0" smtClean="0"/>
              <a:t>to ICANN Structural Review Committee in ICANN 47 Durban.</a:t>
            </a:r>
          </a:p>
          <a:p>
            <a:pPr lvl="1"/>
            <a:r>
              <a:rPr lang="en-US" dirty="0" smtClean="0"/>
              <a:t>Implementation by ASO and NRO (RIRs)</a:t>
            </a:r>
          </a:p>
        </p:txBody>
      </p:sp>
    </p:spTree>
    <p:extLst>
      <p:ext uri="{BB962C8B-B14F-4D97-AF65-F5344CB8AC3E}">
        <p14:creationId xmlns:p14="http://schemas.microsoft.com/office/powerpoint/2010/main" val="120323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Global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GPP-IPv4-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Global </a:t>
            </a:r>
            <a:r>
              <a:rPr lang="en-US" dirty="0"/>
              <a:t>Policy Proposal for Post Exhaustion IPv4 Allocation Mechanisms by </a:t>
            </a:r>
            <a:r>
              <a:rPr lang="en-US" dirty="0" smtClean="0"/>
              <a:t>IANA</a:t>
            </a:r>
            <a:endParaRPr lang="en-US" dirty="0"/>
          </a:p>
          <a:p>
            <a:pPr lvl="1"/>
            <a:r>
              <a:rPr lang="en-US" dirty="0" smtClean="0"/>
              <a:t>Describes how IANA will re-allocate returned IPv4 resources</a:t>
            </a:r>
          </a:p>
          <a:p>
            <a:pPr lvl="1"/>
            <a:r>
              <a:rPr lang="en-US" dirty="0" smtClean="0"/>
              <a:t>Ratified by ICANN Board: 15 May 2012</a:t>
            </a:r>
          </a:p>
          <a:p>
            <a:r>
              <a:rPr lang="en-US" dirty="0" smtClean="0"/>
              <a:t>Resources returned by three RIRs</a:t>
            </a:r>
          </a:p>
          <a:p>
            <a:pPr lvl="1"/>
            <a:r>
              <a:rPr lang="en-US" dirty="0" smtClean="0"/>
              <a:t>APNIC</a:t>
            </a:r>
          </a:p>
          <a:p>
            <a:pPr lvl="1"/>
            <a:r>
              <a:rPr lang="en-US" dirty="0" smtClean="0"/>
              <a:t>ARIN</a:t>
            </a:r>
          </a:p>
          <a:p>
            <a:pPr lvl="1"/>
            <a:r>
              <a:rPr lang="en-US" dirty="0" smtClean="0"/>
              <a:t>RIPE 	</a:t>
            </a:r>
          </a:p>
        </p:txBody>
      </p:sp>
    </p:spTree>
    <p:extLst>
      <p:ext uri="{BB962C8B-B14F-4D97-AF65-F5344CB8AC3E}">
        <p14:creationId xmlns:p14="http://schemas.microsoft.com/office/powerpoint/2010/main" val="38864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4025</TotalTime>
  <Words>797</Words>
  <Application>Microsoft Macintosh PowerPoint</Application>
  <PresentationFormat>On-screen Show (4:3)</PresentationFormat>
  <Paragraphs>189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NRO-template</vt:lpstr>
      <vt:lpstr>Microsoft Word Document</vt:lpstr>
      <vt:lpstr>NRO update</vt:lpstr>
      <vt:lpstr>What is the NRO?</vt:lpstr>
      <vt:lpstr>NRO structure</vt:lpstr>
      <vt:lpstr>NRO in 2013</vt:lpstr>
      <vt:lpstr>ASO: What is it?</vt:lpstr>
      <vt:lpstr>ASO: AC in 2013</vt:lpstr>
      <vt:lpstr>NRO Funding to ICANN</vt:lpstr>
      <vt:lpstr>ASO Review</vt:lpstr>
      <vt:lpstr>New Global Policy</vt:lpstr>
      <vt:lpstr>      Internet Governance Forum</vt:lpstr>
      <vt:lpstr>      Internet Governance cont.</vt:lpstr>
      <vt:lpstr>2012 Correspondence</vt:lpstr>
      <vt:lpstr>2012 Correspondence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German Valdez</cp:lastModifiedBy>
  <cp:revision>93</cp:revision>
  <dcterms:created xsi:type="dcterms:W3CDTF">2011-12-06T02:23:30Z</dcterms:created>
  <dcterms:modified xsi:type="dcterms:W3CDTF">2013-05-08T13:08:46Z</dcterms:modified>
</cp:coreProperties>
</file>