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8"/>
  </p:notesMasterIdLst>
  <p:sldIdLst>
    <p:sldId id="271" r:id="rId2"/>
    <p:sldId id="272" r:id="rId3"/>
    <p:sldId id="273" r:id="rId4"/>
    <p:sldId id="284" r:id="rId5"/>
    <p:sldId id="274" r:id="rId6"/>
    <p:sldId id="285" r:id="rId7"/>
    <p:sldId id="286" r:id="rId8"/>
    <p:sldId id="287" r:id="rId9"/>
    <p:sldId id="288" r:id="rId10"/>
    <p:sldId id="289" r:id="rId11"/>
    <p:sldId id="278" r:id="rId12"/>
    <p:sldId id="279" r:id="rId13"/>
    <p:sldId id="282" r:id="rId14"/>
    <p:sldId id="290" r:id="rId15"/>
    <p:sldId id="28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28/11/12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3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RIPE returns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128.201/16        128.201.0.0 - 128.201.255.255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131.196/16        131.196.0.0 - 131.196.255.255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137.59/16         137.59.0.0 - 137.59.255.255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139.28/16         139.28.0.0 - 139.28.255.255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139.5/16          139.5.0.0 - 139.5.255.255  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144.168/16        144.168.0.0 - 144.168.255.255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147.78/16         147.78.0.0 - 147.78.255.255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149.248/16        149.248.0.0 - 149.248.255.255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150.107/16        150.107.0.0 - 150.107.255.255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150.129/16        150.129.0.0 - 150.129.255.255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150.242/16        150.242.0.0 - 150.242.255.255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152.89/16         152.89.0.0 - 152.89.255.255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154.16/16         154.16.0.0 - 154.16.255.255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161.123/16        161.123.0.0 - 161.123.255.255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And: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192.140.1.0/24,/23,/22,/21,/20,/19,/18,/17,/16,/15,/18,/21,/23 192.140.1.0 - 192.144.73.255  [280832]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192.144.78.0/23,/20,/19,/17,/17,/18,/19,/22,/23,/24 192.144.78.0 - 192.145.230.255 [104704]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ARIN Returns</a:t>
            </a:r>
          </a:p>
          <a:p>
            <a:r>
              <a:rPr lang="en-US" dirty="0" smtClean="0"/>
              <a:t>45.2.0.0/15</a:t>
            </a:r>
          </a:p>
          <a:p>
            <a:r>
              <a:rPr lang="en-US" dirty="0" smtClean="0"/>
              <a:t>45.4.0.0/14</a:t>
            </a:r>
          </a:p>
          <a:p>
            <a:r>
              <a:rPr lang="en-US" dirty="0" smtClean="0"/>
              <a:t>45.8.0.0/13</a:t>
            </a:r>
          </a:p>
          <a:p>
            <a:r>
              <a:rPr lang="en-US" dirty="0" smtClean="0"/>
              <a:t>45.16.0.0/12</a:t>
            </a:r>
          </a:p>
          <a:p>
            <a:r>
              <a:rPr lang="en-US" dirty="0" smtClean="0"/>
              <a:t>45.32.0.0/11</a:t>
            </a:r>
          </a:p>
          <a:p>
            <a:r>
              <a:rPr lang="en-US" dirty="0" smtClean="0"/>
              <a:t>45.64.0.0/10</a:t>
            </a:r>
          </a:p>
          <a:p>
            <a:r>
              <a:rPr lang="en-US" dirty="0" smtClean="0"/>
              <a:t>45.128.0.0/9</a:t>
            </a:r>
          </a:p>
          <a:p>
            <a:r>
              <a:rPr lang="en-US" dirty="0" smtClean="0"/>
              <a:t>66.218.132.0/23</a:t>
            </a:r>
          </a:p>
          <a:p>
            <a:r>
              <a:rPr lang="en-US" dirty="0" smtClean="0"/>
              <a:t>66.251.128.0/18</a:t>
            </a:r>
          </a:p>
          <a:p>
            <a:r>
              <a:rPr lang="en-US" dirty="0" smtClean="0"/>
              <a:t>72.44.16.0/20</a:t>
            </a:r>
          </a:p>
          <a:p>
            <a:r>
              <a:rPr lang="en-US" dirty="0" smtClean="0"/>
              <a:t>74.91.48.0/20</a:t>
            </a:r>
          </a:p>
          <a:p>
            <a:r>
              <a:rPr lang="en-US" dirty="0" smtClean="0"/>
              <a:t>144.48.0.0/16</a:t>
            </a:r>
          </a:p>
          <a:p>
            <a:r>
              <a:rPr lang="en-US" dirty="0" smtClean="0"/>
              <a:t>162.12.196.0/22</a:t>
            </a:r>
          </a:p>
          <a:p>
            <a:r>
              <a:rPr lang="en-US" dirty="0" smtClean="0"/>
              <a:t>162.12.200.0/21</a:t>
            </a:r>
          </a:p>
          <a:p>
            <a:r>
              <a:rPr lang="en-US" dirty="0" smtClean="0"/>
              <a:t>162.12.208.0/21</a:t>
            </a:r>
          </a:p>
          <a:p>
            <a:r>
              <a:rPr lang="en-US" dirty="0" smtClean="0"/>
              <a:t>162.12.216.0/22</a:t>
            </a:r>
          </a:p>
          <a:p>
            <a:r>
              <a:rPr lang="en-US" dirty="0" smtClean="0"/>
              <a:t>162.12.224.0/21</a:t>
            </a:r>
          </a:p>
          <a:p>
            <a:r>
              <a:rPr lang="en-US" dirty="0" smtClean="0"/>
              <a:t>162.12.232.0/22 </a:t>
            </a:r>
          </a:p>
          <a:p>
            <a:r>
              <a:rPr lang="en-US" dirty="0" smtClean="0"/>
              <a:t>162.12.240.0/21</a:t>
            </a:r>
          </a:p>
          <a:p>
            <a:r>
              <a:rPr lang="en-US" dirty="0" smtClean="0"/>
              <a:t>192.75.4.0/24</a:t>
            </a:r>
          </a:p>
          <a:p>
            <a:r>
              <a:rPr lang="en-US" dirty="0" smtClean="0"/>
              <a:t>192.75.137.0/24</a:t>
            </a:r>
          </a:p>
          <a:p>
            <a:r>
              <a:rPr lang="en-US" dirty="0" smtClean="0"/>
              <a:t>192.75.236.0/24</a:t>
            </a:r>
          </a:p>
          <a:p>
            <a:r>
              <a:rPr lang="en-US" dirty="0" smtClean="0"/>
              <a:t>192.147.11.0/24</a:t>
            </a:r>
          </a:p>
          <a:p>
            <a:r>
              <a:rPr lang="en-US" dirty="0" smtClean="0"/>
              <a:t>192.156.202.0/24</a:t>
            </a:r>
          </a:p>
          <a:p>
            <a:r>
              <a:rPr lang="en-US" dirty="0" smtClean="0"/>
              <a:t>192.197.113.0/24</a:t>
            </a:r>
          </a:p>
          <a:p>
            <a:r>
              <a:rPr lang="en-US" dirty="0" smtClean="0"/>
              <a:t>192.231.238.0/24</a:t>
            </a:r>
          </a:p>
          <a:p>
            <a:r>
              <a:rPr lang="en-US" dirty="0" smtClean="0"/>
              <a:t>198.17.79.0/24</a:t>
            </a:r>
          </a:p>
          <a:p>
            <a:r>
              <a:rPr lang="en-US" dirty="0" smtClean="0"/>
              <a:t>199.21.172.0/22</a:t>
            </a:r>
          </a:p>
          <a:p>
            <a:r>
              <a:rPr lang="en-US" dirty="0" smtClean="0"/>
              <a:t>199.212.57.0/24</a:t>
            </a:r>
          </a:p>
          <a:p>
            <a:r>
              <a:rPr lang="en-US" dirty="0" smtClean="0"/>
              <a:t>204.8.204.0/22</a:t>
            </a:r>
          </a:p>
          <a:p>
            <a:r>
              <a:rPr lang="en-US" dirty="0" smtClean="0"/>
              <a:t>204.11.0.0/22</a:t>
            </a:r>
          </a:p>
          <a:p>
            <a:r>
              <a:rPr lang="en-US" dirty="0" smtClean="0"/>
              <a:t>204.48.32.0/23</a:t>
            </a:r>
          </a:p>
          <a:p>
            <a:r>
              <a:rPr lang="en-US" dirty="0" smtClean="0"/>
              <a:t>204.52.191.0/24</a:t>
            </a:r>
          </a:p>
          <a:p>
            <a:r>
              <a:rPr lang="en-US" dirty="0" smtClean="0"/>
              <a:t>204.225.42.0/23</a:t>
            </a:r>
          </a:p>
          <a:p>
            <a:r>
              <a:rPr lang="en-US" dirty="0" smtClean="0"/>
              <a:t>205.211.83.0/24</a:t>
            </a:r>
          </a:p>
          <a:p>
            <a:r>
              <a:rPr lang="en-US" dirty="0" smtClean="0"/>
              <a:t>207.115.112.0/20</a:t>
            </a:r>
          </a:p>
          <a:p>
            <a:r>
              <a:rPr lang="en-US" dirty="0" smtClean="0"/>
              <a:t>208.73.240.0/22</a:t>
            </a:r>
          </a:p>
          <a:p>
            <a:r>
              <a:rPr lang="en-US" dirty="0" smtClean="0"/>
              <a:t>208.85.156.0/22 </a:t>
            </a:r>
          </a:p>
          <a:p>
            <a:r>
              <a:rPr lang="en-US" dirty="0" smtClean="0"/>
              <a:t>209.107.128.0/18</a:t>
            </a:r>
          </a:p>
          <a:p>
            <a:r>
              <a:rPr lang="en-US" dirty="0" smtClean="0"/>
              <a:t>216.98.208.0/20</a:t>
            </a:r>
          </a:p>
          <a:p>
            <a:r>
              <a:rPr lang="en-US" dirty="0" smtClean="0"/>
              <a:t>216.250.96.0/20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8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11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16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documen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document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Paul Wilson</a:t>
            </a:r>
            <a:endParaRPr lang="en-US" sz="2000" dirty="0" smtClean="0"/>
          </a:p>
          <a:p>
            <a:r>
              <a:rPr lang="en-US" sz="2000" dirty="0" smtClean="0"/>
              <a:t>Secretary</a:t>
            </a:r>
            <a:endParaRPr lang="en-US" sz="2000" dirty="0" smtClean="0"/>
          </a:p>
          <a:p>
            <a:r>
              <a:rPr lang="en-US" sz="2000" dirty="0" smtClean="0"/>
              <a:t>NRO Executive Council</a:t>
            </a:r>
          </a:p>
        </p:txBody>
      </p: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Global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GPP-IPv4-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Global </a:t>
            </a:r>
            <a:r>
              <a:rPr lang="en-US" dirty="0"/>
              <a:t>Policy Proposal for Post Exhaustion IPv4 Allocation Mechanisms by </a:t>
            </a:r>
            <a:r>
              <a:rPr lang="en-US" dirty="0" smtClean="0"/>
              <a:t>IANA</a:t>
            </a:r>
            <a:endParaRPr lang="en-US" dirty="0"/>
          </a:p>
          <a:p>
            <a:r>
              <a:rPr lang="en-US" dirty="0" smtClean="0"/>
              <a:t>Describes how IANA will re-allocate returned IPv4 resources</a:t>
            </a:r>
          </a:p>
          <a:p>
            <a:r>
              <a:rPr lang="en-US" dirty="0" smtClean="0"/>
              <a:t>Ratified by ICANN Board: 15 May 2012</a:t>
            </a:r>
          </a:p>
          <a:p>
            <a:r>
              <a:rPr lang="en-US" dirty="0" smtClean="0"/>
              <a:t>Resources returned by </a:t>
            </a:r>
            <a:r>
              <a:rPr lang="en-US" dirty="0" smtClean="0"/>
              <a:t>three </a:t>
            </a:r>
            <a:r>
              <a:rPr lang="en-US" dirty="0" smtClean="0"/>
              <a:t>RIRs</a:t>
            </a:r>
          </a:p>
          <a:p>
            <a:pPr lvl="1"/>
            <a:r>
              <a:rPr lang="en-US" dirty="0" smtClean="0"/>
              <a:t>APNIC</a:t>
            </a:r>
            <a:endParaRPr lang="en-US" dirty="0" smtClean="0"/>
          </a:p>
          <a:p>
            <a:pPr lvl="1"/>
            <a:r>
              <a:rPr lang="en-US" dirty="0" smtClean="0"/>
              <a:t>ARIN</a:t>
            </a:r>
          </a:p>
          <a:p>
            <a:pPr lvl="1"/>
            <a:r>
              <a:rPr lang="en-US" dirty="0" smtClean="0"/>
              <a:t>RIPE 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64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4775"/>
            <a:ext cx="7848872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Multistakeholder Advisory Group (MAG)</a:t>
            </a:r>
          </a:p>
          <a:p>
            <a:pPr lvl="1"/>
            <a:r>
              <a:rPr lang="en-US" dirty="0"/>
              <a:t>NRO </a:t>
            </a:r>
            <a:r>
              <a:rPr lang="en-US" dirty="0" smtClean="0"/>
              <a:t>members on technical community slate </a:t>
            </a:r>
          </a:p>
          <a:p>
            <a:pPr lvl="2"/>
            <a:r>
              <a:rPr lang="en-US" dirty="0"/>
              <a:t>Raul </a:t>
            </a:r>
            <a:r>
              <a:rPr lang="en-US" dirty="0" err="1"/>
              <a:t>Echeberria</a:t>
            </a:r>
            <a:r>
              <a:rPr lang="en-US" dirty="0"/>
              <a:t>, Paul </a:t>
            </a:r>
            <a:r>
              <a:rPr lang="en-US" dirty="0" err="1"/>
              <a:t>Rendek</a:t>
            </a:r>
            <a:r>
              <a:rPr lang="en-US" dirty="0"/>
              <a:t>, Paul Wilson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7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IGF Meeting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When: 6 to 9 November 2012</a:t>
            </a:r>
          </a:p>
          <a:p>
            <a:pPr lvl="1"/>
            <a:r>
              <a:rPr lang="en-US" dirty="0"/>
              <a:t>Where: Baku, </a:t>
            </a:r>
            <a:r>
              <a:rPr lang="en-US" dirty="0" smtClean="0"/>
              <a:t>Azerbaijan</a:t>
            </a:r>
          </a:p>
          <a:p>
            <a:pPr lvl="1"/>
            <a:r>
              <a:rPr lang="en-US" dirty="0" smtClean="0"/>
              <a:t>NRO has doubled its annual contribution to 75,000 USD 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Proposed </a:t>
            </a:r>
            <a:r>
              <a:rPr lang="en-US" dirty="0" smtClean="0">
                <a:solidFill>
                  <a:srgbClr val="000000"/>
                </a:solidFill>
              </a:rPr>
              <a:t>workshops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Moving to IPv6: Challenges for Internet Governance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Certifying Internet Number Resources: Internet Governance and </a:t>
            </a:r>
            <a:r>
              <a:rPr lang="en-US" dirty="0" smtClean="0">
                <a:solidFill>
                  <a:srgbClr val="000000"/>
                </a:solidFill>
              </a:rPr>
              <a:t>RPKI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</a:t>
            </a:r>
            <a:r>
              <a:rPr lang="en-US" dirty="0"/>
              <a:t>Governance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CSTD </a:t>
            </a:r>
            <a:r>
              <a:rPr lang="en-US" dirty="0"/>
              <a:t>Working </a:t>
            </a:r>
            <a:r>
              <a:rPr lang="en-US" dirty="0" smtClean="0"/>
              <a:t>Group on IGF Improvements</a:t>
            </a:r>
            <a:endParaRPr lang="en-US" dirty="0"/>
          </a:p>
          <a:p>
            <a:pPr lvl="1"/>
            <a:r>
              <a:rPr lang="en-US" dirty="0"/>
              <a:t>Commission on Science and Technology for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2 technical community appointments</a:t>
            </a:r>
          </a:p>
          <a:p>
            <a:pPr lvl="2"/>
            <a:r>
              <a:rPr lang="en-US" dirty="0" smtClean="0"/>
              <a:t>Sam </a:t>
            </a:r>
            <a:r>
              <a:rPr lang="en-US" dirty="0"/>
              <a:t>Dickinson and Oscar </a:t>
            </a:r>
            <a:r>
              <a:rPr lang="en-US" dirty="0" smtClean="0"/>
              <a:t>Robles</a:t>
            </a:r>
          </a:p>
          <a:p>
            <a:pPr lvl="1"/>
            <a:r>
              <a:rPr lang="en-US" dirty="0" smtClean="0"/>
              <a:t>Report: </a:t>
            </a:r>
            <a:r>
              <a:rPr lang="en-US" dirty="0"/>
              <a:t>http://www.unctad.info/en/CstdWG/ </a:t>
            </a:r>
            <a:endParaRPr lang="en-US" dirty="0" smtClean="0"/>
          </a:p>
          <a:p>
            <a:r>
              <a:rPr lang="en-US" dirty="0" smtClean="0"/>
              <a:t>OECD &amp; the NRO</a:t>
            </a:r>
          </a:p>
          <a:p>
            <a:pPr lvl="1"/>
            <a:r>
              <a:rPr lang="en-US" dirty="0" smtClean="0"/>
              <a:t>Founding member of the Internet Technical Advisory Committee (ITAC)</a:t>
            </a:r>
          </a:p>
          <a:p>
            <a:pPr lvl="1"/>
            <a:r>
              <a:rPr lang="en-US" dirty="0" smtClean="0"/>
              <a:t>Forums including the Working Party on Communications Infrastructure and Service Policy (CISP)</a:t>
            </a:r>
          </a:p>
        </p:txBody>
      </p:sp>
    </p:spTree>
    <p:extLst>
      <p:ext uri="{BB962C8B-B14F-4D97-AF65-F5344CB8AC3E}">
        <p14:creationId xmlns:p14="http://schemas.microsoft.com/office/powerpoint/2010/main" val="3519449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2012 Correspondence</a:t>
            </a:r>
            <a:endParaRPr lang="en-GB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World Telecommunications Policy Forum (WTPF)</a:t>
            </a:r>
          </a:p>
          <a:p>
            <a:pPr lvl="1"/>
            <a:r>
              <a:rPr lang="en-US" dirty="0" smtClean="0"/>
              <a:t>Letter to ITU Secretary General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ominating members to WTPF Expert Group Paul Wilson and Cathy Handley (ARIN)</a:t>
            </a:r>
          </a:p>
          <a:p>
            <a:pPr lvl="1"/>
            <a:r>
              <a:rPr lang="en-US" dirty="0" smtClean="0"/>
              <a:t>Letter to Chair of WTPF Expert Group in response to ITU Secretary General report on WTPF</a:t>
            </a:r>
          </a:p>
          <a:p>
            <a:pPr lvl="2"/>
            <a:r>
              <a:rPr lang="en-US" dirty="0" smtClean="0"/>
              <a:t>Encouraging the ITU Secretariat to continue opening its conferences to all stakeholders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World Conference on International Telecommunications (WCIT)</a:t>
            </a:r>
            <a:endParaRPr lang="en-US" dirty="0" smtClean="0"/>
          </a:p>
          <a:p>
            <a:pPr lvl="1"/>
            <a:r>
              <a:rPr lang="en-US" dirty="0"/>
              <a:t>NRO Contribution to the WCIT Public Consultation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Expressing concerns on </a:t>
            </a:r>
            <a:r>
              <a:rPr lang="en-US" dirty="0" smtClean="0"/>
              <a:t>including Internet on International Telecommunications Regulations 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GB" dirty="0" smtClean="0">
                <a:hlinkClick r:id="rId2"/>
              </a:rPr>
              <a:t>http://www.nro.net/documents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59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2012 Correspondence</a:t>
            </a:r>
            <a:endParaRPr lang="en-GB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IPv6 </a:t>
            </a:r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Letter to ITU Secretary General to open discussions on IPv6 capacity building initiatives.</a:t>
            </a:r>
          </a:p>
          <a:p>
            <a:r>
              <a:rPr lang="en-US" dirty="0" smtClean="0"/>
              <a:t>IANA </a:t>
            </a:r>
            <a:r>
              <a:rPr lang="en-US" dirty="0"/>
              <a:t>Functions Contract to </a:t>
            </a:r>
            <a:r>
              <a:rPr lang="en-US" dirty="0" smtClean="0"/>
              <a:t>ICANN</a:t>
            </a:r>
          </a:p>
          <a:p>
            <a:pPr lvl="1"/>
            <a:r>
              <a:rPr lang="en-US" dirty="0" smtClean="0"/>
              <a:t>NRO positively notes the decision by US </a:t>
            </a:r>
            <a:r>
              <a:rPr lang="en-US" dirty="0" err="1" smtClean="0"/>
              <a:t>DoC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GB" dirty="0" smtClean="0">
                <a:hlinkClick r:id="rId2"/>
              </a:rPr>
              <a:t>http://www.nro.net/documents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8625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Establishment of “PACG”, Public Affairs Coordination Group</a:t>
            </a:r>
          </a:p>
          <a:p>
            <a:pPr lvl="1"/>
            <a:r>
              <a:rPr lang="en-US" dirty="0" smtClean="0"/>
              <a:t>Coordination and information sharing in WCIT regional processes.</a:t>
            </a:r>
          </a:p>
          <a:p>
            <a:r>
              <a:rPr lang="en-US" dirty="0" smtClean="0"/>
              <a:t>Liaison/coordination with “I*” group</a:t>
            </a:r>
          </a:p>
          <a:p>
            <a:r>
              <a:rPr lang="en-US" dirty="0" smtClean="0"/>
              <a:t>Fourth Global </a:t>
            </a:r>
            <a:r>
              <a:rPr lang="en-US" dirty="0"/>
              <a:t>IPv6 Deployment Monitoring </a:t>
            </a:r>
            <a:r>
              <a:rPr lang="en-US" dirty="0" smtClean="0"/>
              <a:t>Survey</a:t>
            </a:r>
          </a:p>
          <a:p>
            <a:r>
              <a:rPr lang="en-US" dirty="0" smtClean="0"/>
              <a:t>RPKI project planning</a:t>
            </a:r>
          </a:p>
          <a:p>
            <a:pPr lvl="1"/>
            <a:r>
              <a:rPr lang="en-US" dirty="0" smtClean="0"/>
              <a:t>Technical coordination</a:t>
            </a:r>
          </a:p>
          <a:p>
            <a:pPr lvl="1"/>
            <a:r>
              <a:rPr lang="en-US" dirty="0" smtClean="0"/>
              <a:t>ICANN liaison</a:t>
            </a:r>
          </a:p>
          <a:p>
            <a:r>
              <a:rPr lang="en-US" dirty="0" smtClean="0"/>
              <a:t>Legacy IPv4 space</a:t>
            </a:r>
          </a:p>
          <a:p>
            <a:pPr lvl="1"/>
            <a:r>
              <a:rPr lang="en-US" dirty="0" smtClean="0"/>
              <a:t>Further review of unused legacy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http://www.nro.net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4775"/>
            <a:ext cx="8064896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Resource Organization</a:t>
            </a:r>
          </a:p>
          <a:p>
            <a:pPr lvl="1"/>
            <a:r>
              <a:rPr lang="en-US" dirty="0" smtClean="0"/>
              <a:t>Vehicle for RIR cooperation and representation</a:t>
            </a:r>
          </a:p>
          <a:p>
            <a:pPr lvl="1"/>
            <a:r>
              <a:rPr lang="en-US" dirty="0" smtClean="0"/>
              <a:t>Lightweight, unincorporated association</a:t>
            </a:r>
          </a:p>
          <a:p>
            <a:pPr lvl="1"/>
            <a:r>
              <a:rPr lang="en-US" dirty="0" smtClean="0"/>
              <a:t>NRO </a:t>
            </a:r>
            <a:r>
              <a:rPr lang="en-US" dirty="0" err="1" smtClean="0"/>
              <a:t>MoU</a:t>
            </a:r>
            <a:r>
              <a:rPr lang="en-US" dirty="0" smtClean="0"/>
              <a:t>, 24 Oct 2003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Protect the unallocated Number Resource pool</a:t>
            </a:r>
          </a:p>
          <a:p>
            <a:pPr lvl="1"/>
            <a:r>
              <a:rPr lang="en-US" dirty="0" smtClean="0"/>
              <a:t>Promote and protect the bottom-up policy development process</a:t>
            </a:r>
          </a:p>
          <a:p>
            <a:pPr lvl="1"/>
            <a:r>
              <a:rPr lang="en-US" dirty="0" smtClean="0"/>
              <a:t>Act as a focal point for Internet community input into the RIR system</a:t>
            </a:r>
          </a:p>
          <a:p>
            <a:pPr lvl="1"/>
            <a:r>
              <a:rPr lang="en-US" dirty="0" smtClean="0"/>
              <a:t>And: </a:t>
            </a:r>
            <a:r>
              <a:rPr lang="en-US" dirty="0" err="1" smtClean="0"/>
              <a:t>Fulfil</a:t>
            </a:r>
            <a:r>
              <a:rPr lang="en-US" dirty="0" smtClean="0"/>
              <a:t> the role of the ICANN Address Supporting </a:t>
            </a:r>
            <a:r>
              <a:rPr lang="en-US" dirty="0" err="1" smtClean="0"/>
              <a:t>Organisation</a:t>
            </a:r>
            <a:r>
              <a:rPr lang="en-US" dirty="0" smtClean="0"/>
              <a:t> (ASO) 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1 appointed representative from each RIR, plus RIR board and staff observers</a:t>
            </a:r>
          </a:p>
          <a:p>
            <a:pPr lvl="1"/>
            <a:r>
              <a:rPr lang="en-US" dirty="0" smtClean="0"/>
              <a:t>3 officeholder positions, rotating annually</a:t>
            </a:r>
          </a:p>
          <a:p>
            <a:pPr lvl="1"/>
            <a:r>
              <a:rPr lang="en-US" dirty="0" smtClean="0"/>
              <a:t>Decisions by unanimous EC agreement</a:t>
            </a:r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Rotating with NRO Secretary position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Engineering (ECG),</a:t>
            </a:r>
            <a:r>
              <a:rPr lang="en-US" dirty="0"/>
              <a:t> </a:t>
            </a:r>
            <a:r>
              <a:rPr lang="en-US" dirty="0" smtClean="0"/>
              <a:t>Communications (CCG), Public Affairs (PACG) and Registration Services Managers (RSM)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6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err="1" smtClean="0"/>
              <a:t>AfriNIC</a:t>
            </a:r>
            <a:r>
              <a:rPr lang="en-US" dirty="0" smtClean="0"/>
              <a:t>: </a:t>
            </a:r>
            <a:r>
              <a:rPr lang="en-US" dirty="0" err="1" smtClean="0"/>
              <a:t>Adiel</a:t>
            </a:r>
            <a:r>
              <a:rPr lang="en-US" dirty="0" smtClean="0"/>
              <a:t> </a:t>
            </a:r>
            <a:r>
              <a:rPr lang="en-US" dirty="0" err="1" smtClean="0"/>
              <a:t>Akplogan</a:t>
            </a:r>
            <a:r>
              <a:rPr lang="en-US" dirty="0" smtClean="0"/>
              <a:t> (Treasurer)</a:t>
            </a:r>
          </a:p>
          <a:p>
            <a:pPr lvl="1"/>
            <a:r>
              <a:rPr lang="en-US" dirty="0" smtClean="0"/>
              <a:t>APNIC: Paul Wilson (Secretary)</a:t>
            </a:r>
          </a:p>
          <a:p>
            <a:pPr lvl="1"/>
            <a:r>
              <a:rPr lang="en-US" dirty="0" smtClean="0"/>
              <a:t>ARIN: John Curran (Chair)</a:t>
            </a:r>
          </a:p>
          <a:p>
            <a:pPr lvl="1"/>
            <a:r>
              <a:rPr lang="en-US" dirty="0" smtClean="0"/>
              <a:t>LACNIC: Raul </a:t>
            </a:r>
            <a:r>
              <a:rPr lang="en-US" dirty="0" err="1" smtClean="0"/>
              <a:t>Echeberria</a:t>
            </a:r>
            <a:endParaRPr lang="en-US" dirty="0"/>
          </a:p>
          <a:p>
            <a:pPr lvl="1"/>
            <a:r>
              <a:rPr lang="en-US" dirty="0" smtClean="0"/>
              <a:t>RIPE NCC: Axel </a:t>
            </a:r>
            <a:r>
              <a:rPr lang="en-US" dirty="0" err="1" smtClean="0"/>
              <a:t>Pawlik</a:t>
            </a:r>
            <a:endParaRPr lang="en-US" dirty="0" smtClean="0"/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Hosted by APNIC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95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4775"/>
            <a:ext cx="7560840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Address Supporting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ASO </a:t>
            </a:r>
            <a:r>
              <a:rPr lang="en-US" dirty="0" err="1"/>
              <a:t>MoU</a:t>
            </a:r>
            <a:r>
              <a:rPr lang="en-US" dirty="0"/>
              <a:t>, 21 October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err="1" smtClean="0"/>
              <a:t>Recognised</a:t>
            </a:r>
            <a:r>
              <a:rPr lang="en-US" dirty="0" smtClean="0"/>
              <a:t> under the ICANN Bylaws 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Oversee global number resource policy work</a:t>
            </a:r>
          </a:p>
          <a:p>
            <a:pPr lvl="1"/>
            <a:r>
              <a:rPr lang="en-US" dirty="0"/>
              <a:t>Appoint 2 Directors to the ICANN Board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Appoint representatives to serve on various ICANN bodies as needed: (e.g. </a:t>
            </a:r>
            <a:r>
              <a:rPr lang="en-US" dirty="0" err="1" smtClean="0"/>
              <a:t>NomCom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Advise ICANN Board on number resource matters</a:t>
            </a:r>
          </a:p>
          <a:p>
            <a:r>
              <a:rPr lang="en-US" dirty="0" smtClean="0"/>
              <a:t>ASO Address Council</a:t>
            </a:r>
          </a:p>
          <a:p>
            <a:pPr lvl="1"/>
            <a:r>
              <a:rPr lang="en-US" dirty="0" smtClean="0"/>
              <a:t>15 individuals, 3 per RIR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AC in 2012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622912"/>
              </p:ext>
            </p:extLst>
          </p:nvPr>
        </p:nvGraphicFramePr>
        <p:xfrm>
          <a:off x="755576" y="1268760"/>
          <a:ext cx="7767637" cy="4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3" imgW="5410200" imgH="3441700" progId="Word.Document.12">
                  <p:embed/>
                </p:oleObj>
              </mc:Choice>
              <mc:Fallback>
                <p:oleObj name="Document" r:id="rId3" imgW="54102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767637" cy="494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220072" y="6093296"/>
            <a:ext cx="27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*Appointed by RIR Board</a:t>
            </a:r>
          </a:p>
        </p:txBody>
      </p:sp>
    </p:spTree>
    <p:extLst>
      <p:ext uri="{BB962C8B-B14F-4D97-AF65-F5344CB8AC3E}">
        <p14:creationId xmlns:p14="http://schemas.microsoft.com/office/powerpoint/2010/main" val="170629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Funding to ICANN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NRO expenses distribution</a:t>
            </a:r>
          </a:p>
          <a:p>
            <a:pPr lvl="1"/>
            <a:r>
              <a:rPr lang="en-US" dirty="0" smtClean="0"/>
              <a:t>Weighted formula based on revenue and total number of resources allocated:</a:t>
            </a:r>
          </a:p>
          <a:p>
            <a:pPr lvl="2"/>
            <a:r>
              <a:rPr lang="en-US" dirty="0" smtClean="0"/>
              <a:t>AFRINIC (4.14%)</a:t>
            </a:r>
          </a:p>
          <a:p>
            <a:pPr lvl="2"/>
            <a:r>
              <a:rPr lang="en-US" dirty="0" smtClean="0"/>
              <a:t>APNIC (37.50%)</a:t>
            </a:r>
          </a:p>
          <a:p>
            <a:pPr lvl="2"/>
            <a:r>
              <a:rPr lang="en-US" dirty="0" smtClean="0"/>
              <a:t>ARIN (18.17%)</a:t>
            </a:r>
          </a:p>
          <a:p>
            <a:pPr lvl="2"/>
            <a:r>
              <a:rPr lang="en-US" dirty="0" smtClean="0"/>
              <a:t>LACNIC (6.86%)</a:t>
            </a:r>
          </a:p>
          <a:p>
            <a:pPr lvl="2"/>
            <a:r>
              <a:rPr lang="en-US" dirty="0" smtClean="0"/>
              <a:t>RIPE (33.45%)</a:t>
            </a:r>
          </a:p>
          <a:p>
            <a:r>
              <a:rPr lang="en-US" dirty="0" smtClean="0"/>
              <a:t>NRO contribution to ICANN </a:t>
            </a:r>
          </a:p>
          <a:p>
            <a:pPr lvl="1"/>
            <a:r>
              <a:rPr lang="en-US" dirty="0" smtClean="0"/>
              <a:t>The NRO remains committed to a yearly contribution of $823,000</a:t>
            </a: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Request for Proposal</a:t>
            </a:r>
          </a:p>
          <a:p>
            <a:pPr lvl="1"/>
            <a:r>
              <a:rPr lang="en-US" dirty="0" smtClean="0"/>
              <a:t>ITEMS International, a Paris-based consultancy firm specialized in strategic consulting in the areas of telecommunications and the Internet</a:t>
            </a:r>
          </a:p>
          <a:p>
            <a:r>
              <a:rPr lang="en-US" dirty="0" smtClean="0"/>
              <a:t>Aims</a:t>
            </a:r>
          </a:p>
          <a:p>
            <a:pPr lvl="1"/>
            <a:r>
              <a:rPr lang="en-US" dirty="0" smtClean="0"/>
              <a:t>Assess how well the ASO performs within the ICANN system</a:t>
            </a:r>
          </a:p>
          <a:p>
            <a:pPr lvl="1"/>
            <a:r>
              <a:rPr lang="en-US" dirty="0" smtClean="0"/>
              <a:t>Determine whether any change in its structure or operations is desirable</a:t>
            </a:r>
          </a:p>
          <a:p>
            <a:r>
              <a:rPr lang="en-US" dirty="0" smtClean="0"/>
              <a:t>Conducted between July and December 2011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lobal survey</a:t>
            </a:r>
          </a:p>
          <a:p>
            <a:pPr lvl="1"/>
            <a:r>
              <a:rPr lang="en-US" dirty="0" smtClean="0"/>
              <a:t>Individual interviews</a:t>
            </a:r>
            <a:r>
              <a:rPr lang="en-US" dirty="0"/>
              <a:t> </a:t>
            </a:r>
            <a:r>
              <a:rPr lang="en-US" dirty="0" smtClean="0"/>
              <a:t>at ICANN and RIR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ASO Review Report</a:t>
            </a:r>
          </a:p>
          <a:p>
            <a:pPr lvl="1"/>
            <a:r>
              <a:rPr lang="en-US" dirty="0" smtClean="0"/>
              <a:t>Published 14 March 2012</a:t>
            </a:r>
          </a:p>
          <a:p>
            <a:pPr lvl="2"/>
            <a:r>
              <a:rPr lang="en-US" dirty="0" err="1" smtClean="0"/>
              <a:t>aso.icann.org</a:t>
            </a:r>
            <a:r>
              <a:rPr lang="en-US" dirty="0" smtClean="0"/>
              <a:t>/news/</a:t>
            </a:r>
            <a:r>
              <a:rPr lang="en-US" dirty="0" err="1" smtClean="0"/>
              <a:t>aso</a:t>
            </a:r>
            <a:r>
              <a:rPr lang="en-US" dirty="0" smtClean="0"/>
              <a:t>-review-report-published</a:t>
            </a:r>
          </a:p>
          <a:p>
            <a:pPr lvl="1"/>
            <a:r>
              <a:rPr lang="en-US" dirty="0" smtClean="0"/>
              <a:t>ICANN Public Comment Period</a:t>
            </a:r>
          </a:p>
          <a:p>
            <a:r>
              <a:rPr lang="en-US" dirty="0" smtClean="0"/>
              <a:t>Joint NRO / ASO AC response </a:t>
            </a:r>
          </a:p>
          <a:p>
            <a:pPr lvl="1"/>
            <a:r>
              <a:rPr lang="en-US" dirty="0" smtClean="0"/>
              <a:t>Published 3 May 2012</a:t>
            </a:r>
          </a:p>
          <a:p>
            <a:pPr lvl="1"/>
            <a:r>
              <a:rPr lang="en-US" dirty="0" smtClean="0"/>
              <a:t>Response to 26 Report Recommendations </a:t>
            </a:r>
            <a:endParaRPr lang="en-US" dirty="0"/>
          </a:p>
          <a:p>
            <a:pPr lvl="2"/>
            <a:r>
              <a:rPr lang="en-US" dirty="0" smtClean="0"/>
              <a:t>+ 1 Public Comment</a:t>
            </a:r>
          </a:p>
          <a:p>
            <a:pPr lvl="1"/>
            <a:r>
              <a:rPr lang="en-US" dirty="0" err="1" smtClean="0"/>
              <a:t>nro.net</a:t>
            </a:r>
            <a:r>
              <a:rPr lang="en-US" dirty="0" smtClean="0"/>
              <a:t>/news/review-response-2012</a:t>
            </a:r>
          </a:p>
          <a:p>
            <a:r>
              <a:rPr lang="en-US" dirty="0" smtClean="0"/>
              <a:t>Next: report, comments, and response go to</a:t>
            </a:r>
          </a:p>
          <a:p>
            <a:pPr lvl="1"/>
            <a:r>
              <a:rPr lang="en-US" dirty="0" smtClean="0"/>
              <a:t>Structural Review Committee</a:t>
            </a:r>
          </a:p>
          <a:p>
            <a:pPr lvl="1"/>
            <a:r>
              <a:rPr lang="en-US" dirty="0" smtClean="0"/>
              <a:t>ICANN Board</a:t>
            </a:r>
          </a:p>
        </p:txBody>
      </p:sp>
    </p:spTree>
    <p:extLst>
      <p:ext uri="{BB962C8B-B14F-4D97-AF65-F5344CB8AC3E}">
        <p14:creationId xmlns:p14="http://schemas.microsoft.com/office/powerpoint/2010/main" val="120323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2620</TotalTime>
  <Words>823</Words>
  <Application>Microsoft Macintosh PowerPoint</Application>
  <PresentationFormat>On-screen Show (4:3)</PresentationFormat>
  <Paragraphs>192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NRO-template</vt:lpstr>
      <vt:lpstr>Document</vt:lpstr>
      <vt:lpstr>NRO update</vt:lpstr>
      <vt:lpstr>What is the NRO?</vt:lpstr>
      <vt:lpstr>NRO structure</vt:lpstr>
      <vt:lpstr>NRO in 2012</vt:lpstr>
      <vt:lpstr>ASO: What is it?</vt:lpstr>
      <vt:lpstr>ASO: AC in 2012</vt:lpstr>
      <vt:lpstr>ASO Funding to ICANN</vt:lpstr>
      <vt:lpstr>ASO Review</vt:lpstr>
      <vt:lpstr>ASO Review</vt:lpstr>
      <vt:lpstr>New Global Policy</vt:lpstr>
      <vt:lpstr>      Internet Governance Forum</vt:lpstr>
      <vt:lpstr>      Internet Governance cont.</vt:lpstr>
      <vt:lpstr>2012 Correspondence</vt:lpstr>
      <vt:lpstr>2012 Correspondence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German Valdez</cp:lastModifiedBy>
  <cp:revision>82</cp:revision>
  <dcterms:created xsi:type="dcterms:W3CDTF">2011-12-06T02:23:30Z</dcterms:created>
  <dcterms:modified xsi:type="dcterms:W3CDTF">2012-11-28T09:30:28Z</dcterms:modified>
</cp:coreProperties>
</file>