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embeddings/oleObject1.bin" ContentType="application/vnd.openxmlformats-officedocument.oleObject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15"/>
  </p:notesMasterIdLst>
  <p:sldIdLst>
    <p:sldId id="271" r:id="rId2"/>
    <p:sldId id="272" r:id="rId3"/>
    <p:sldId id="273" r:id="rId4"/>
    <p:sldId id="284" r:id="rId5"/>
    <p:sldId id="274" r:id="rId6"/>
    <p:sldId id="285" r:id="rId7"/>
    <p:sldId id="276" r:id="rId8"/>
    <p:sldId id="277" r:id="rId9"/>
    <p:sldId id="278" r:id="rId10"/>
    <p:sldId id="279" r:id="rId11"/>
    <p:sldId id="282" r:id="rId12"/>
    <p:sldId id="281" r:id="rId13"/>
    <p:sldId id="28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8A85"/>
    <a:srgbClr val="0A406B"/>
    <a:srgbClr val="5C5C5C"/>
    <a:srgbClr val="383838"/>
    <a:srgbClr val="C40836"/>
    <a:srgbClr val="C01B1C"/>
    <a:srgbClr val="00A2D7"/>
    <a:srgbClr val="FFCF00"/>
    <a:srgbClr val="166813"/>
    <a:srgbClr val="590F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400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B595B-3DB2-4444-9D60-62D65E78AD12}" type="datetimeFigureOut">
              <a:rPr lang="en-US" smtClean="0"/>
              <a:t>9/05/12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2EE384-AAFB-D94C-A7C3-A5B2FA02EC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195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C56275-506C-416F-A10A-73645195C6AA}" type="slidenum">
              <a:rPr lang="en-AU"/>
              <a:pPr/>
              <a:t>1</a:t>
            </a:fld>
            <a:endParaRPr lang="en-AU" dirty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E9A7D0-8BF9-493F-AC6F-1EC0F30BC31A}" type="slidenum">
              <a:rPr lang="en-AU"/>
              <a:pPr/>
              <a:t>2</a:t>
            </a:fld>
            <a:endParaRPr lang="en-AU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3648F5-7DF4-45C2-BC24-6FCFAFE0CE28}" type="slidenum">
              <a:rPr lang="en-AU"/>
              <a:pPr/>
              <a:t>3</a:t>
            </a:fld>
            <a:endParaRPr lang="en-AU" dirty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3648F5-7DF4-45C2-BC24-6FCFAFE0CE28}" type="slidenum">
              <a:rPr lang="en-AU"/>
              <a:pPr/>
              <a:t>4</a:t>
            </a:fld>
            <a:endParaRPr lang="en-AU" dirty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517342-56B4-421E-9286-8E7C45873D70}" type="slidenum">
              <a:rPr lang="en-AU"/>
              <a:pPr/>
              <a:t>7</a:t>
            </a:fld>
            <a:endParaRPr lang="en-AU" dirty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dirty="0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08F464-BC5D-429C-937C-F51E7907624D}" type="slidenum">
              <a:rPr lang="en-AU"/>
              <a:pPr/>
              <a:t>8</a:t>
            </a:fld>
            <a:endParaRPr lang="en-AU" dirty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dirty="0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692BD8-264B-41F5-839A-41790C8A6E39}" type="slidenum">
              <a:rPr lang="en-AU"/>
              <a:pPr/>
              <a:t>9</a:t>
            </a:fld>
            <a:endParaRPr lang="en-AU" dirty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dirty="0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25F31D-A04F-47E6-AACE-CE93034FBA29}" type="slidenum">
              <a:rPr lang="en-AU"/>
              <a:pPr/>
              <a:t>13</a:t>
            </a:fld>
            <a:endParaRPr lang="en-AU" dirty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rgbClr val="D40000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5" name="Picture 5" descr="bar-on-sid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23275" y="0"/>
            <a:ext cx="722313" cy="647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NRO_3D_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8113" y="255588"/>
            <a:ext cx="160655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7115175" y="6562725"/>
            <a:ext cx="20288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200" dirty="0">
              <a:solidFill>
                <a:srgbClr val="000000"/>
              </a:solidFill>
              <a:latin typeface="Arial Black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687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9687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354763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354763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916832"/>
            <a:ext cx="9144000" cy="4176464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rgbClr val="003B8B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352928" cy="778098"/>
          </a:xfrm>
        </p:spPr>
        <p:txBody>
          <a:bodyPr>
            <a:normAutofit/>
          </a:bodyPr>
          <a:lstStyle>
            <a:lvl1pPr algn="l">
              <a:defRPr sz="4400">
                <a:solidFill>
                  <a:srgbClr val="0A406B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5880" y="2708920"/>
            <a:ext cx="8352928" cy="310905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0A406B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95536" y="1988840"/>
            <a:ext cx="8353425" cy="504602"/>
          </a:xfrm>
        </p:spPr>
        <p:txBody>
          <a:bodyPr/>
          <a:lstStyle>
            <a:lvl1pPr marL="0" indent="0">
              <a:buNone/>
              <a:defRPr>
                <a:solidFill>
                  <a:srgbClr val="0A406B"/>
                </a:solidFill>
              </a:defRPr>
            </a:lvl1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B8B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B8B"/>
                </a:solidFill>
              </a:defRPr>
            </a:lvl1pPr>
          </a:lstStyle>
          <a:p>
            <a:fld id="{38B2A337-2C29-4402-A0A2-E290C184D5D3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54861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420888"/>
            <a:ext cx="8352928" cy="1362075"/>
          </a:xfrm>
        </p:spPr>
        <p:txBody>
          <a:bodyPr anchor="ctr" anchorCtr="0">
            <a:noAutofit/>
          </a:bodyPr>
          <a:lstStyle>
            <a:lvl1pPr algn="ctr">
              <a:defRPr sz="4800" b="1" cap="none" baseline="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/>
          <a:lstStyle/>
          <a:p>
            <a:fld id="{38B2A337-2C29-4402-A0A2-E290C184D5D3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95288" y="3965525"/>
            <a:ext cx="8353425" cy="6492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6362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4775"/>
            <a:ext cx="3975100" cy="4979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6100" y="1374775"/>
            <a:ext cx="3975100" cy="4979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AU" noProof="0" dirty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jpeg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7682" name="Rectangle 2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srgbClr val="000000"/>
              </a:solidFill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6768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3568" y="1374775"/>
            <a:ext cx="7416824" cy="497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 smtClean="0"/>
          </a:p>
        </p:txBody>
      </p:sp>
      <p:sp>
        <p:nvSpPr>
          <p:cNvPr id="967687" name="Rectangle 7"/>
          <p:cNvSpPr>
            <a:spLocks noChangeArrowheads="1"/>
          </p:cNvSpPr>
          <p:nvPr/>
        </p:nvSpPr>
        <p:spPr bwMode="auto">
          <a:xfrm>
            <a:off x="7115175" y="6553200"/>
            <a:ext cx="20288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200" dirty="0">
              <a:solidFill>
                <a:srgbClr val="000000"/>
              </a:solidFill>
              <a:latin typeface="Arial Black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1030" name="Picture 8" descr="bar-on-sid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423275" y="0"/>
            <a:ext cx="722313" cy="647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9" descr="NRO_3D_1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138113" y="255588"/>
            <a:ext cx="160655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05" r:id="rId12"/>
    <p:sldLayoutId id="2147483651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  <a:ea typeface="ＭＳ Ｐゴシック" pitchFamily="-112" charset="-128"/>
          <a:cs typeface="ＭＳ Ｐゴシック" pitchFamily="-112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  <a:ea typeface="ＭＳ Ｐゴシック" pitchFamily="-112" charset="-128"/>
          <a:cs typeface="ＭＳ Ｐゴシック" pitchFamily="-112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  <a:ea typeface="ＭＳ Ｐゴシック" pitchFamily="-112" charset="-128"/>
          <a:cs typeface="ＭＳ Ｐゴシック" pitchFamily="-112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  <a:ea typeface="ＭＳ Ｐゴシック" pitchFamily="-112" charset="-128"/>
          <a:cs typeface="ＭＳ Ｐゴシック" pitchFamily="-112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baseline="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7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7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nro.net/documents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package" Target="../embeddings/Microsoft_Word_Document1.docx"/><Relationship Id="rId5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5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NRO update</a:t>
            </a: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Paul Wilson</a:t>
            </a:r>
          </a:p>
          <a:p>
            <a:r>
              <a:rPr lang="en-US" sz="2000" dirty="0" smtClean="0"/>
              <a:t>Secretary</a:t>
            </a:r>
          </a:p>
          <a:p>
            <a:r>
              <a:rPr lang="en-US" sz="2000" dirty="0" smtClean="0"/>
              <a:t>NRO Executive Council</a:t>
            </a:r>
          </a:p>
        </p:txBody>
      </p:sp>
    </p:spTree>
    <p:extLst>
      <p:ext uri="{BB962C8B-B14F-4D97-AF65-F5344CB8AC3E}">
        <p14:creationId xmlns:p14="http://schemas.microsoft.com/office/powerpoint/2010/main" val="3015776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Internet </a:t>
            </a:r>
            <a:r>
              <a:rPr lang="en-US" dirty="0"/>
              <a:t>Governance </a:t>
            </a:r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CSTD </a:t>
            </a:r>
            <a:r>
              <a:rPr lang="en-US" dirty="0"/>
              <a:t>Working </a:t>
            </a:r>
            <a:r>
              <a:rPr lang="en-US" dirty="0" smtClean="0"/>
              <a:t>Group on IGF Improvements</a:t>
            </a:r>
            <a:endParaRPr lang="en-US" dirty="0"/>
          </a:p>
          <a:p>
            <a:pPr lvl="1"/>
            <a:r>
              <a:rPr lang="en-US" dirty="0"/>
              <a:t>Commission on Science and Technology for </a:t>
            </a:r>
            <a:r>
              <a:rPr lang="en-US" dirty="0" smtClean="0"/>
              <a:t>Development</a:t>
            </a:r>
          </a:p>
          <a:p>
            <a:pPr lvl="1"/>
            <a:r>
              <a:rPr lang="en-US" dirty="0" smtClean="0"/>
              <a:t>2 technical community appointments</a:t>
            </a:r>
          </a:p>
          <a:p>
            <a:pPr lvl="2"/>
            <a:r>
              <a:rPr lang="en-US" dirty="0" smtClean="0"/>
              <a:t>Sam </a:t>
            </a:r>
            <a:r>
              <a:rPr lang="en-US" dirty="0"/>
              <a:t>Dickinson and Oscar </a:t>
            </a:r>
            <a:r>
              <a:rPr lang="en-US" dirty="0" smtClean="0"/>
              <a:t>Robles</a:t>
            </a:r>
          </a:p>
          <a:p>
            <a:pPr lvl="1"/>
            <a:r>
              <a:rPr lang="en-US" dirty="0" smtClean="0"/>
              <a:t>Report: </a:t>
            </a:r>
            <a:r>
              <a:rPr lang="en-US" dirty="0"/>
              <a:t>http://www.unctad.info/en/CstdWG/ </a:t>
            </a:r>
            <a:endParaRPr lang="en-US" dirty="0" smtClean="0"/>
          </a:p>
          <a:p>
            <a:r>
              <a:rPr lang="en-US" dirty="0" smtClean="0"/>
              <a:t>OECD &amp; the NRO</a:t>
            </a:r>
          </a:p>
          <a:p>
            <a:pPr lvl="1"/>
            <a:r>
              <a:rPr lang="en-US" dirty="0" smtClean="0"/>
              <a:t>Founding member of the Internet Technical Advisory Committee (ITAC)</a:t>
            </a:r>
          </a:p>
          <a:p>
            <a:pPr lvl="1"/>
            <a:r>
              <a:rPr lang="en-US" dirty="0" smtClean="0"/>
              <a:t>Forums including the Working Party on Communications Infrastructure and Service Policy (CISP)</a:t>
            </a:r>
          </a:p>
        </p:txBody>
      </p:sp>
    </p:spTree>
    <p:extLst>
      <p:ext uri="{BB962C8B-B14F-4D97-AF65-F5344CB8AC3E}">
        <p14:creationId xmlns:p14="http://schemas.microsoft.com/office/powerpoint/2010/main" val="3519449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2012 Correspondence</a:t>
            </a:r>
            <a:endParaRPr lang="en-GB" dirty="0" smtClean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World Telecommunications Policy Forum (WTPF)</a:t>
            </a:r>
          </a:p>
          <a:p>
            <a:pPr lvl="1"/>
            <a:r>
              <a:rPr lang="en-US" dirty="0" smtClean="0"/>
              <a:t>Letter to ITU Secretary General nominating members to WTPF Expert Group</a:t>
            </a:r>
          </a:p>
          <a:p>
            <a:pPr lvl="1"/>
            <a:r>
              <a:rPr lang="en-US" dirty="0" smtClean="0"/>
              <a:t>Paul Wilson and Cathy Handley (ARIN)</a:t>
            </a:r>
          </a:p>
          <a:p>
            <a:r>
              <a:rPr lang="en-US" dirty="0" smtClean="0"/>
              <a:t>IPv6 Outreach</a:t>
            </a:r>
          </a:p>
          <a:p>
            <a:pPr lvl="1"/>
            <a:r>
              <a:rPr lang="en-US" dirty="0" smtClean="0"/>
              <a:t>Letter to ITU Secretary General to open discussions on IPv6 capacity building initiatives</a:t>
            </a:r>
          </a:p>
          <a:p>
            <a:r>
              <a:rPr lang="en-US" dirty="0" smtClean="0"/>
              <a:t>See </a:t>
            </a:r>
            <a:r>
              <a:rPr lang="en-GB" dirty="0" smtClean="0">
                <a:hlinkClick r:id="rId2"/>
              </a:rPr>
              <a:t>http://www.nro.net/documents</a:t>
            </a:r>
            <a:r>
              <a:rPr lang="en-GB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825941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developments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Establishment of “PACG”, Public Affairs Coordination Group</a:t>
            </a:r>
          </a:p>
          <a:p>
            <a:r>
              <a:rPr lang="en-US" dirty="0" smtClean="0"/>
              <a:t>Liaison/coordination with “I*” group</a:t>
            </a:r>
          </a:p>
          <a:p>
            <a:r>
              <a:rPr lang="en-US" dirty="0" smtClean="0"/>
              <a:t>RPKI project planning</a:t>
            </a:r>
          </a:p>
          <a:p>
            <a:pPr lvl="1"/>
            <a:r>
              <a:rPr lang="en-US" dirty="0" smtClean="0"/>
              <a:t>Technical coordination</a:t>
            </a:r>
          </a:p>
          <a:p>
            <a:pPr lvl="1"/>
            <a:r>
              <a:rPr lang="en-US" dirty="0" smtClean="0"/>
              <a:t>ICANN liaison</a:t>
            </a:r>
          </a:p>
          <a:p>
            <a:r>
              <a:rPr lang="en-US" dirty="0" smtClean="0"/>
              <a:t>Legacy IPv4 space</a:t>
            </a:r>
          </a:p>
          <a:p>
            <a:pPr lvl="1"/>
            <a:r>
              <a:rPr lang="en-US" dirty="0" smtClean="0"/>
              <a:t>Further review of unused legacy space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71445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82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>
              <a:hlinkClick r:id=""/>
            </a:endParaRPr>
          </a:p>
          <a:p>
            <a:r>
              <a:rPr lang="en-US" dirty="0" smtClean="0">
                <a:hlinkClick r:id=""/>
              </a:rPr>
              <a:t>http://www.nro.net</a:t>
            </a:r>
            <a:endParaRPr lang="en-US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39266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NRO?</a:t>
            </a: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74775"/>
            <a:ext cx="8064896" cy="497998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Number Resource Organization</a:t>
            </a:r>
          </a:p>
          <a:p>
            <a:pPr lvl="1"/>
            <a:r>
              <a:rPr lang="en-US" dirty="0" smtClean="0"/>
              <a:t>Vehicle for RIR cooperation and representation</a:t>
            </a:r>
          </a:p>
          <a:p>
            <a:pPr lvl="1"/>
            <a:r>
              <a:rPr lang="en-US" dirty="0" smtClean="0"/>
              <a:t>Lightweight, unincorporated association</a:t>
            </a:r>
          </a:p>
          <a:p>
            <a:pPr lvl="1"/>
            <a:r>
              <a:rPr lang="en-US" dirty="0" smtClean="0"/>
              <a:t>NRO </a:t>
            </a:r>
            <a:r>
              <a:rPr lang="en-US" dirty="0" err="1" smtClean="0"/>
              <a:t>MoU</a:t>
            </a:r>
            <a:r>
              <a:rPr lang="en-US" dirty="0" smtClean="0"/>
              <a:t>, 24 Oct 2003</a:t>
            </a:r>
          </a:p>
          <a:p>
            <a:r>
              <a:rPr lang="en-US" dirty="0" smtClean="0"/>
              <a:t>Why?</a:t>
            </a:r>
          </a:p>
          <a:p>
            <a:pPr lvl="1"/>
            <a:r>
              <a:rPr lang="en-US" dirty="0" smtClean="0"/>
              <a:t>Protect the unallocated Number Resource pool</a:t>
            </a:r>
          </a:p>
          <a:p>
            <a:pPr lvl="1"/>
            <a:r>
              <a:rPr lang="en-US" dirty="0" smtClean="0"/>
              <a:t>Promote and protect the bottom-up policy development process</a:t>
            </a:r>
          </a:p>
          <a:p>
            <a:pPr lvl="1"/>
            <a:r>
              <a:rPr lang="en-US" dirty="0" smtClean="0"/>
              <a:t>Act as a focal point for Internet community input into the RIR system</a:t>
            </a:r>
          </a:p>
          <a:p>
            <a:pPr lvl="1"/>
            <a:r>
              <a:rPr lang="en-US" dirty="0" smtClean="0"/>
              <a:t>And: </a:t>
            </a:r>
            <a:r>
              <a:rPr lang="en-US" dirty="0" err="1" smtClean="0"/>
              <a:t>Fulfil</a:t>
            </a:r>
            <a:r>
              <a:rPr lang="en-US" dirty="0" smtClean="0"/>
              <a:t> the role of the ICANN Address Supporting </a:t>
            </a:r>
            <a:r>
              <a:rPr lang="en-US" dirty="0" err="1" smtClean="0"/>
              <a:t>Organisation</a:t>
            </a:r>
            <a:r>
              <a:rPr lang="en-US" dirty="0" smtClean="0"/>
              <a:t> (ASO) </a:t>
            </a:r>
          </a:p>
        </p:txBody>
      </p:sp>
    </p:spTree>
    <p:extLst>
      <p:ext uri="{BB962C8B-B14F-4D97-AF65-F5344CB8AC3E}">
        <p14:creationId xmlns:p14="http://schemas.microsoft.com/office/powerpoint/2010/main" val="1854480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NRO structure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Executive committee</a:t>
            </a:r>
          </a:p>
          <a:p>
            <a:pPr lvl="1"/>
            <a:r>
              <a:rPr lang="en-US" dirty="0" smtClean="0"/>
              <a:t>1 appointed representative from each RIR, plus RIR board and staff observers</a:t>
            </a:r>
          </a:p>
          <a:p>
            <a:pPr lvl="1"/>
            <a:r>
              <a:rPr lang="en-US" dirty="0" smtClean="0"/>
              <a:t>3 officeholder positions, rotating annually</a:t>
            </a:r>
          </a:p>
          <a:p>
            <a:pPr lvl="1"/>
            <a:r>
              <a:rPr lang="en-US" dirty="0" smtClean="0"/>
              <a:t>Decisions by unanimous EC agreement</a:t>
            </a:r>
          </a:p>
          <a:p>
            <a:r>
              <a:rPr lang="en-US" dirty="0" smtClean="0"/>
              <a:t>Secretariat</a:t>
            </a:r>
          </a:p>
          <a:p>
            <a:pPr lvl="1"/>
            <a:r>
              <a:rPr lang="en-US" dirty="0" smtClean="0"/>
              <a:t>Rotating with NRO Secretary position</a:t>
            </a:r>
          </a:p>
          <a:p>
            <a:r>
              <a:rPr lang="en-US" dirty="0" smtClean="0"/>
              <a:t>Coordination Groups</a:t>
            </a:r>
          </a:p>
          <a:p>
            <a:pPr lvl="1"/>
            <a:r>
              <a:rPr lang="en-US" dirty="0" smtClean="0"/>
              <a:t>Engineering (ECG),</a:t>
            </a:r>
            <a:r>
              <a:rPr lang="en-US" dirty="0"/>
              <a:t> </a:t>
            </a:r>
            <a:r>
              <a:rPr lang="en-US" dirty="0" smtClean="0"/>
              <a:t>Communications (CCG), Public Affairs (PACG) and Registration Services Managers (RSM)</a:t>
            </a:r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7648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NRO in 2012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Executive committee</a:t>
            </a:r>
          </a:p>
          <a:p>
            <a:pPr lvl="1"/>
            <a:r>
              <a:rPr lang="en-US" dirty="0" err="1" smtClean="0"/>
              <a:t>AfriNIC</a:t>
            </a:r>
            <a:r>
              <a:rPr lang="en-US" dirty="0" smtClean="0"/>
              <a:t>: </a:t>
            </a:r>
            <a:r>
              <a:rPr lang="en-US" dirty="0" err="1" smtClean="0"/>
              <a:t>Adiel</a:t>
            </a:r>
            <a:r>
              <a:rPr lang="en-US" dirty="0" smtClean="0"/>
              <a:t> </a:t>
            </a:r>
            <a:r>
              <a:rPr lang="en-US" dirty="0" err="1" smtClean="0"/>
              <a:t>Akplogan</a:t>
            </a:r>
            <a:r>
              <a:rPr lang="en-US" dirty="0" smtClean="0"/>
              <a:t> (Treasurer)</a:t>
            </a:r>
          </a:p>
          <a:p>
            <a:pPr lvl="1"/>
            <a:r>
              <a:rPr lang="en-US" dirty="0" smtClean="0"/>
              <a:t>APNIC: Paul Wilson (Secretary)</a:t>
            </a:r>
          </a:p>
          <a:p>
            <a:pPr lvl="1"/>
            <a:r>
              <a:rPr lang="en-US" dirty="0" smtClean="0"/>
              <a:t>ARIN: John Curran (Chair)</a:t>
            </a:r>
          </a:p>
          <a:p>
            <a:pPr lvl="1"/>
            <a:r>
              <a:rPr lang="en-US" dirty="0" smtClean="0"/>
              <a:t>LACNIC: Raul </a:t>
            </a:r>
            <a:r>
              <a:rPr lang="en-US" dirty="0" err="1" smtClean="0"/>
              <a:t>Echeberria</a:t>
            </a:r>
            <a:endParaRPr lang="en-US" dirty="0"/>
          </a:p>
          <a:p>
            <a:pPr lvl="1"/>
            <a:r>
              <a:rPr lang="en-US" dirty="0" smtClean="0"/>
              <a:t>RIPE NCC: Axel </a:t>
            </a:r>
            <a:r>
              <a:rPr lang="en-US" dirty="0" err="1" smtClean="0"/>
              <a:t>Pawlik</a:t>
            </a:r>
            <a:endParaRPr lang="en-US" dirty="0" smtClean="0"/>
          </a:p>
          <a:p>
            <a:r>
              <a:rPr lang="en-US" dirty="0" smtClean="0"/>
              <a:t>Secretariat</a:t>
            </a:r>
          </a:p>
          <a:p>
            <a:pPr lvl="1"/>
            <a:r>
              <a:rPr lang="en-US" dirty="0" smtClean="0"/>
              <a:t>Hosted by APNIC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81958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ASO: 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74775"/>
            <a:ext cx="7560840" cy="497998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Address Supporting </a:t>
            </a:r>
            <a:r>
              <a:rPr lang="en-US" dirty="0" err="1" smtClean="0"/>
              <a:t>Organisation</a:t>
            </a:r>
            <a:endParaRPr lang="en-US" dirty="0" smtClean="0"/>
          </a:p>
          <a:p>
            <a:pPr lvl="1"/>
            <a:r>
              <a:rPr lang="en-US" dirty="0" smtClean="0"/>
              <a:t>ASO </a:t>
            </a:r>
            <a:r>
              <a:rPr lang="en-US" dirty="0" err="1"/>
              <a:t>MoU</a:t>
            </a:r>
            <a:r>
              <a:rPr lang="en-US" dirty="0"/>
              <a:t>, 21 October </a:t>
            </a:r>
            <a:r>
              <a:rPr lang="en-US" dirty="0" smtClean="0"/>
              <a:t>2004</a:t>
            </a:r>
            <a:endParaRPr lang="en-US" dirty="0"/>
          </a:p>
          <a:p>
            <a:r>
              <a:rPr lang="en-US" dirty="0" err="1" smtClean="0"/>
              <a:t>Recognised</a:t>
            </a:r>
            <a:r>
              <a:rPr lang="en-US" dirty="0" smtClean="0"/>
              <a:t> under the ICANN Bylaws to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Oversee global number resource policy work</a:t>
            </a:r>
          </a:p>
          <a:p>
            <a:pPr lvl="1"/>
            <a:r>
              <a:rPr lang="en-US" dirty="0"/>
              <a:t>Appoint 2 Directors to the ICANN Board 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Appoint representatives to serve on various ICANN bodies as needed: (e.g. </a:t>
            </a:r>
            <a:r>
              <a:rPr lang="en-US" dirty="0" err="1" smtClean="0"/>
              <a:t>NomCom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Advise ICANN Board on number resource matters</a:t>
            </a:r>
          </a:p>
          <a:p>
            <a:r>
              <a:rPr lang="en-US" dirty="0" smtClean="0"/>
              <a:t>ASO Address Council</a:t>
            </a:r>
          </a:p>
          <a:p>
            <a:pPr lvl="1"/>
            <a:r>
              <a:rPr lang="en-US" dirty="0" smtClean="0"/>
              <a:t>15 individuals, 3 per RIR region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067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ASO: AC in 2012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1622912"/>
              </p:ext>
            </p:extLst>
          </p:nvPr>
        </p:nvGraphicFramePr>
        <p:xfrm>
          <a:off x="755576" y="1268760"/>
          <a:ext cx="7767637" cy="494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Document" r:id="rId4" imgW="5410200" imgH="3441700" progId="Word.Document.12">
                  <p:embed/>
                </p:oleObj>
              </mc:Choice>
              <mc:Fallback>
                <p:oleObj name="Document" r:id="rId4" imgW="5410200" imgH="34417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55576" y="1268760"/>
                        <a:ext cx="7767637" cy="4941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5220072" y="6093296"/>
            <a:ext cx="27638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*Appointed by RIR Board</a:t>
            </a:r>
          </a:p>
        </p:txBody>
      </p:sp>
    </p:spTree>
    <p:extLst>
      <p:ext uri="{BB962C8B-B14F-4D97-AF65-F5344CB8AC3E}">
        <p14:creationId xmlns:p14="http://schemas.microsoft.com/office/powerpoint/2010/main" val="1706294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0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NRO Finances</a:t>
            </a:r>
            <a:endParaRPr lang="en-US" dirty="0"/>
          </a:p>
        </p:txBody>
      </p:sp>
      <p:sp>
        <p:nvSpPr>
          <p:cNvPr id="21507" name="Rectangle 7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NRO expenses incurred by RIRs and reconciled at year-end</a:t>
            </a:r>
          </a:p>
          <a:p>
            <a:pPr lvl="1"/>
            <a:r>
              <a:rPr lang="en-US" dirty="0"/>
              <a:t>Weighted formula based on revenue and </a:t>
            </a:r>
            <a:r>
              <a:rPr lang="en-US" dirty="0" smtClean="0"/>
              <a:t>resource holdings</a:t>
            </a:r>
          </a:p>
          <a:p>
            <a:r>
              <a:rPr lang="en-US" dirty="0" smtClean="0"/>
              <a:t>Major expenses</a:t>
            </a:r>
          </a:p>
          <a:p>
            <a:pPr lvl="1"/>
            <a:r>
              <a:rPr lang="en-US" dirty="0" smtClean="0"/>
              <a:t>Address council travel expenses</a:t>
            </a:r>
          </a:p>
          <a:p>
            <a:pPr lvl="1"/>
            <a:r>
              <a:rPr lang="en-US" dirty="0" smtClean="0"/>
              <a:t>Communications activities</a:t>
            </a:r>
          </a:p>
          <a:p>
            <a:pPr lvl="1"/>
            <a:r>
              <a:rPr lang="en-US" dirty="0"/>
              <a:t>Voluntary contribution to ICANN </a:t>
            </a:r>
            <a:r>
              <a:rPr lang="en-US" dirty="0" smtClean="0"/>
              <a:t> (USD 823K/year)</a:t>
            </a:r>
            <a:endParaRPr lang="en-US" dirty="0"/>
          </a:p>
          <a:p>
            <a:r>
              <a:rPr lang="en-US" dirty="0" smtClean="0"/>
              <a:t>Expense distribution 2011</a:t>
            </a:r>
          </a:p>
          <a:p>
            <a:pPr lvl="1"/>
            <a:r>
              <a:rPr lang="en-US" dirty="0" err="1" smtClean="0"/>
              <a:t>AfriNIC</a:t>
            </a:r>
            <a:r>
              <a:rPr lang="en-US" dirty="0" smtClean="0"/>
              <a:t>	  	  4.14 %</a:t>
            </a:r>
          </a:p>
          <a:p>
            <a:pPr lvl="1"/>
            <a:r>
              <a:rPr lang="en-US" dirty="0" smtClean="0"/>
              <a:t>APNIC		37.50 %</a:t>
            </a:r>
          </a:p>
          <a:p>
            <a:pPr lvl="1"/>
            <a:r>
              <a:rPr lang="en-US" dirty="0" smtClean="0"/>
              <a:t>ARIN		18.17 %</a:t>
            </a:r>
          </a:p>
          <a:p>
            <a:pPr lvl="1"/>
            <a:r>
              <a:rPr lang="en-US" dirty="0" smtClean="0"/>
              <a:t>LACNIC		  6.86 %</a:t>
            </a:r>
          </a:p>
          <a:p>
            <a:pPr lvl="1"/>
            <a:r>
              <a:rPr lang="en-US" dirty="0" smtClean="0"/>
              <a:t>RIPE NCC	33.45 %</a:t>
            </a:r>
          </a:p>
          <a:p>
            <a:r>
              <a:rPr lang="en-US" dirty="0" smtClean="0"/>
              <a:t>Expense distribution </a:t>
            </a:r>
            <a:r>
              <a:rPr lang="en-US" dirty="0"/>
              <a:t>2012 </a:t>
            </a:r>
            <a:endParaRPr lang="en-US" dirty="0" smtClean="0"/>
          </a:p>
          <a:p>
            <a:pPr lvl="1"/>
            <a:r>
              <a:rPr lang="en-US" dirty="0" smtClean="0"/>
              <a:t>TBD later in 2012</a:t>
            </a:r>
          </a:p>
        </p:txBody>
      </p:sp>
    </p:spTree>
    <p:extLst>
      <p:ext uri="{BB962C8B-B14F-4D97-AF65-F5344CB8AC3E}">
        <p14:creationId xmlns:p14="http://schemas.microsoft.com/office/powerpoint/2010/main" val="2405283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0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ICANN – 2012</a:t>
            </a:r>
          </a:p>
        </p:txBody>
      </p:sp>
      <p:sp>
        <p:nvSpPr>
          <p:cNvPr id="2355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3568" y="1374775"/>
            <a:ext cx="7560840" cy="497998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ICANN 43 – 45 </a:t>
            </a:r>
          </a:p>
          <a:p>
            <a:pPr lvl="1"/>
            <a:r>
              <a:rPr lang="en-US" dirty="0" smtClean="0"/>
              <a:t>“ASO Workshops”</a:t>
            </a:r>
          </a:p>
          <a:p>
            <a:pPr lvl="1"/>
            <a:r>
              <a:rPr lang="en-US" dirty="0" smtClean="0"/>
              <a:t>Meetings with ICANN Board and committees - SSAC, GAC,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ASO Review</a:t>
            </a:r>
          </a:p>
          <a:p>
            <a:pPr lvl="1"/>
            <a:r>
              <a:rPr lang="en-US" dirty="0" smtClean="0"/>
              <a:t>Responsibility of the NRO, contracted to ITEMS international</a:t>
            </a:r>
          </a:p>
          <a:p>
            <a:pPr lvl="1"/>
            <a:r>
              <a:rPr lang="en-US" dirty="0" smtClean="0"/>
              <a:t>Report published 14 March 2012</a:t>
            </a:r>
          </a:p>
          <a:p>
            <a:pPr lvl="1"/>
            <a:r>
              <a:rPr lang="en-US" dirty="0" smtClean="0"/>
              <a:t>Comment </a:t>
            </a:r>
            <a:r>
              <a:rPr lang="en-US" dirty="0"/>
              <a:t>p</a:t>
            </a:r>
            <a:r>
              <a:rPr lang="en-US" dirty="0" smtClean="0"/>
              <a:t>eriod closed 6 April 2012</a:t>
            </a:r>
          </a:p>
          <a:p>
            <a:pPr lvl="1"/>
            <a:r>
              <a:rPr lang="en-US" dirty="0" smtClean="0"/>
              <a:t>NRO EC response under development</a:t>
            </a:r>
          </a:p>
          <a:p>
            <a:r>
              <a:rPr lang="en-US" dirty="0" smtClean="0"/>
              <a:t>Global Policy </a:t>
            </a:r>
            <a:r>
              <a:rPr lang="en-US" dirty="0"/>
              <a:t>GPP-IPv4-</a:t>
            </a:r>
            <a:r>
              <a:rPr lang="en-US" dirty="0" smtClean="0"/>
              <a:t>2011</a:t>
            </a:r>
          </a:p>
          <a:p>
            <a:pPr lvl="1"/>
            <a:r>
              <a:rPr lang="en-US" dirty="0" smtClean="0"/>
              <a:t>Comment period closed: 4 </a:t>
            </a:r>
            <a:r>
              <a:rPr lang="en-US" dirty="0"/>
              <a:t>April </a:t>
            </a:r>
            <a:r>
              <a:rPr lang="en-US" dirty="0" smtClean="0"/>
              <a:t>2012</a:t>
            </a:r>
          </a:p>
          <a:p>
            <a:pPr lvl="1"/>
            <a:r>
              <a:rPr lang="en-US" dirty="0" smtClean="0"/>
              <a:t>Awaiting ICANN Board Ratification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2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3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83874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Internet Governance Forum</a:t>
            </a:r>
            <a:endParaRPr lang="en-US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374775"/>
            <a:ext cx="7848872" cy="497998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Multistakeholder Advisory Group (MAG)</a:t>
            </a:r>
          </a:p>
          <a:p>
            <a:pPr lvl="1"/>
            <a:r>
              <a:rPr lang="en-US" dirty="0"/>
              <a:t>NRO </a:t>
            </a:r>
            <a:r>
              <a:rPr lang="en-US" dirty="0" smtClean="0"/>
              <a:t>members on technical community slate </a:t>
            </a:r>
          </a:p>
          <a:p>
            <a:pPr lvl="2"/>
            <a:r>
              <a:rPr lang="en-US" dirty="0"/>
              <a:t>Raul </a:t>
            </a:r>
            <a:r>
              <a:rPr lang="en-US" dirty="0" err="1"/>
              <a:t>Echeberria</a:t>
            </a:r>
            <a:r>
              <a:rPr lang="en-US" dirty="0"/>
              <a:t>, Paul </a:t>
            </a:r>
            <a:r>
              <a:rPr lang="en-US" dirty="0" err="1"/>
              <a:t>Rendek</a:t>
            </a:r>
            <a:r>
              <a:rPr lang="en-US" dirty="0"/>
              <a:t>, Paul Wilson</a:t>
            </a:r>
            <a:endParaRPr lang="en-US" dirty="0" smtClean="0"/>
          </a:p>
          <a:p>
            <a:r>
              <a:rPr lang="en-US" dirty="0" smtClean="0">
                <a:solidFill>
                  <a:srgbClr val="000000"/>
                </a:solidFill>
              </a:rPr>
              <a:t>7</a:t>
            </a:r>
            <a:r>
              <a:rPr lang="en-US" baseline="30000" dirty="0" smtClean="0">
                <a:solidFill>
                  <a:srgbClr val="000000"/>
                </a:solidFill>
              </a:rPr>
              <a:t>th</a:t>
            </a:r>
            <a:r>
              <a:rPr lang="en-US" dirty="0" smtClean="0">
                <a:solidFill>
                  <a:srgbClr val="000000"/>
                </a:solidFill>
              </a:rPr>
              <a:t> IGF Meeting </a:t>
            </a:r>
            <a:endParaRPr lang="en-US" dirty="0">
              <a:solidFill>
                <a:srgbClr val="000000"/>
              </a:solidFill>
            </a:endParaRPr>
          </a:p>
          <a:p>
            <a:pPr lvl="1"/>
            <a:r>
              <a:rPr lang="en-US" dirty="0"/>
              <a:t>When: 6 to 9 November 2012</a:t>
            </a:r>
          </a:p>
          <a:p>
            <a:pPr lvl="1"/>
            <a:r>
              <a:rPr lang="en-US" dirty="0"/>
              <a:t>Where: Baku, Azerbaijan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Proposed </a:t>
            </a:r>
            <a:r>
              <a:rPr lang="en-US" dirty="0" smtClean="0">
                <a:solidFill>
                  <a:srgbClr val="000000"/>
                </a:solidFill>
              </a:rPr>
              <a:t>workshops</a:t>
            </a:r>
            <a:endParaRPr lang="en-US" dirty="0">
              <a:solidFill>
                <a:srgbClr val="000000"/>
              </a:solidFill>
            </a:endParaRPr>
          </a:p>
          <a:p>
            <a:pPr lvl="2"/>
            <a:r>
              <a:rPr lang="en-US" dirty="0">
                <a:solidFill>
                  <a:srgbClr val="000000"/>
                </a:solidFill>
              </a:rPr>
              <a:t>Moving to IPv6: Challenges for Internet Governance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Certifying Internet Number Resources: Internet Governance and </a:t>
            </a:r>
            <a:r>
              <a:rPr lang="en-US" dirty="0" smtClean="0">
                <a:solidFill>
                  <a:srgbClr val="000000"/>
                </a:solidFill>
              </a:rPr>
              <a:t>RPKI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020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NRO-template">
  <a:themeElements>
    <a:clrScheme name="NRO 1">
      <a:dk1>
        <a:srgbClr val="000000"/>
      </a:dk1>
      <a:lt1>
        <a:srgbClr val="FFFFFF"/>
      </a:lt1>
      <a:dk2>
        <a:srgbClr val="D40000"/>
      </a:dk2>
      <a:lt2>
        <a:srgbClr val="808080"/>
      </a:lt2>
      <a:accent1>
        <a:srgbClr val="D4D4D4"/>
      </a:accent1>
      <a:accent2>
        <a:srgbClr val="0000D4"/>
      </a:accent2>
      <a:accent3>
        <a:srgbClr val="FFFFFF"/>
      </a:accent3>
      <a:accent4>
        <a:srgbClr val="000000"/>
      </a:accent4>
      <a:accent5>
        <a:srgbClr val="E6E6E6"/>
      </a:accent5>
      <a:accent6>
        <a:srgbClr val="0000C0"/>
      </a:accent6>
      <a:hlink>
        <a:srgbClr val="D40000"/>
      </a:hlink>
      <a:folHlink>
        <a:srgbClr val="00D400"/>
      </a:folHlink>
    </a:clrScheme>
    <a:fontScheme name="NR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accent1"/>
          </a:solidFill>
          <a:prstDash val="solid"/>
          <a:miter lim="800000"/>
          <a:headEnd type="none" w="sm" len="sm"/>
          <a:tailEnd type="triangle" w="lg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000" b="0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Arial" pitchFamily="-107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accent1"/>
          </a:solidFill>
          <a:prstDash val="solid"/>
          <a:miter lim="800000"/>
          <a:headEnd type="none" w="sm" len="sm"/>
          <a:tailEnd type="triangle" w="lg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000" b="0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Arial" pitchFamily="-107" charset="0"/>
          </a:defRPr>
        </a:defPPr>
      </a:lstStyle>
    </a:lnDef>
  </a:objectDefaults>
  <a:extraClrSchemeLst>
    <a:extraClrScheme>
      <a:clrScheme name="NRO 1">
        <a:dk1>
          <a:srgbClr val="000000"/>
        </a:dk1>
        <a:lt1>
          <a:srgbClr val="FFFFFF"/>
        </a:lt1>
        <a:dk2>
          <a:srgbClr val="D40000"/>
        </a:dk2>
        <a:lt2>
          <a:srgbClr val="808080"/>
        </a:lt2>
        <a:accent1>
          <a:srgbClr val="D4D4D4"/>
        </a:accent1>
        <a:accent2>
          <a:srgbClr val="0000D4"/>
        </a:accent2>
        <a:accent3>
          <a:srgbClr val="FFFFFF"/>
        </a:accent3>
        <a:accent4>
          <a:srgbClr val="000000"/>
        </a:accent4>
        <a:accent5>
          <a:srgbClr val="E6E6E6"/>
        </a:accent5>
        <a:accent6>
          <a:srgbClr val="0000C0"/>
        </a:accent6>
        <a:hlink>
          <a:srgbClr val="D40000"/>
        </a:hlink>
        <a:folHlink>
          <a:srgbClr val="00D4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NRO-template.potx</Template>
  <TotalTime>2540</TotalTime>
  <Words>592</Words>
  <Application>Microsoft Macintosh PowerPoint</Application>
  <PresentationFormat>On-screen Show (4:3)</PresentationFormat>
  <Paragraphs>122</Paragraphs>
  <Slides>13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NRO-template</vt:lpstr>
      <vt:lpstr>Document</vt:lpstr>
      <vt:lpstr>NRO update</vt:lpstr>
      <vt:lpstr>What is the NRO?</vt:lpstr>
      <vt:lpstr>NRO structure</vt:lpstr>
      <vt:lpstr>NRO in 2012</vt:lpstr>
      <vt:lpstr>ASO: What is it?</vt:lpstr>
      <vt:lpstr>ASO: AC in 2012</vt:lpstr>
      <vt:lpstr>NRO Finances</vt:lpstr>
      <vt:lpstr>ICANN – 2012</vt:lpstr>
      <vt:lpstr>      Internet Governance Forum</vt:lpstr>
      <vt:lpstr>      Internet Governance cont.</vt:lpstr>
      <vt:lpstr>2012 Correspondence</vt:lpstr>
      <vt:lpstr>Other developments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Rebekah</dc:creator>
  <cp:lastModifiedBy>Paul  Wilson</cp:lastModifiedBy>
  <cp:revision>68</cp:revision>
  <dcterms:created xsi:type="dcterms:W3CDTF">2011-12-06T02:23:30Z</dcterms:created>
  <dcterms:modified xsi:type="dcterms:W3CDTF">2012-05-08T14:41:16Z</dcterms:modified>
</cp:coreProperties>
</file>