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2" r:id="rId1"/>
    <p:sldMasterId id="2147483650" r:id="rId2"/>
  </p:sldMasterIdLst>
  <p:notesMasterIdLst>
    <p:notesMasterId r:id="rId60"/>
  </p:notesMasterIdLst>
  <p:handoutMasterIdLst>
    <p:handoutMasterId r:id="rId61"/>
  </p:handoutMasterIdLst>
  <p:sldIdLst>
    <p:sldId id="263" r:id="rId3"/>
    <p:sldId id="287" r:id="rId4"/>
    <p:sldId id="290" r:id="rId5"/>
    <p:sldId id="286" r:id="rId6"/>
    <p:sldId id="293" r:id="rId7"/>
    <p:sldId id="297" r:id="rId8"/>
    <p:sldId id="452" r:id="rId9"/>
    <p:sldId id="295" r:id="rId10"/>
    <p:sldId id="292" r:id="rId11"/>
    <p:sldId id="294" r:id="rId12"/>
    <p:sldId id="451" r:id="rId13"/>
    <p:sldId id="296" r:id="rId14"/>
    <p:sldId id="302" r:id="rId15"/>
    <p:sldId id="301" r:id="rId16"/>
    <p:sldId id="453" r:id="rId17"/>
    <p:sldId id="304" r:id="rId18"/>
    <p:sldId id="303" r:id="rId19"/>
    <p:sldId id="270" r:id="rId20"/>
    <p:sldId id="271" r:id="rId21"/>
    <p:sldId id="454" r:id="rId22"/>
    <p:sldId id="447" r:id="rId23"/>
    <p:sldId id="299" r:id="rId24"/>
    <p:sldId id="300" r:id="rId25"/>
    <p:sldId id="285" r:id="rId26"/>
    <p:sldId id="306" r:id="rId27"/>
    <p:sldId id="446" r:id="rId28"/>
    <p:sldId id="305" r:id="rId29"/>
    <p:sldId id="308" r:id="rId30"/>
    <p:sldId id="448" r:id="rId31"/>
    <p:sldId id="320" r:id="rId32"/>
    <p:sldId id="439" r:id="rId33"/>
    <p:sldId id="311" r:id="rId34"/>
    <p:sldId id="332" r:id="rId35"/>
    <p:sldId id="283" r:id="rId36"/>
    <p:sldId id="284" r:id="rId37"/>
    <p:sldId id="312" r:id="rId38"/>
    <p:sldId id="313" r:id="rId39"/>
    <p:sldId id="314" r:id="rId40"/>
    <p:sldId id="264" r:id="rId41"/>
    <p:sldId id="316" r:id="rId42"/>
    <p:sldId id="442" r:id="rId43"/>
    <p:sldId id="315" r:id="rId44"/>
    <p:sldId id="319" r:id="rId45"/>
    <p:sldId id="261" r:id="rId46"/>
    <p:sldId id="333" r:id="rId47"/>
    <p:sldId id="323" r:id="rId48"/>
    <p:sldId id="298" r:id="rId49"/>
    <p:sldId id="325" r:id="rId50"/>
    <p:sldId id="326" r:id="rId51"/>
    <p:sldId id="327" r:id="rId52"/>
    <p:sldId id="444" r:id="rId53"/>
    <p:sldId id="449" r:id="rId54"/>
    <p:sldId id="450" r:id="rId55"/>
    <p:sldId id="269" r:id="rId56"/>
    <p:sldId id="330" r:id="rId57"/>
    <p:sldId id="445" r:id="rId58"/>
    <p:sldId id="276" r:id="rId59"/>
  </p:sldIdLst>
  <p:sldSz cx="12192000" cy="6858000"/>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B36"/>
    <a:srgbClr val="00203F"/>
    <a:srgbClr val="85AEC3"/>
    <a:srgbClr val="E8F0F4"/>
    <a:srgbClr val="02576C"/>
    <a:srgbClr val="F9FBFC"/>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36"/>
    <p:restoredTop sz="94624"/>
  </p:normalViewPr>
  <p:slideViewPr>
    <p:cSldViewPr snapToGrid="0" snapToObjects="1">
      <p:cViewPr varScale="1">
        <p:scale>
          <a:sx n="127" d="100"/>
          <a:sy n="127" d="100"/>
        </p:scale>
        <p:origin x="440"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1" d="100"/>
          <a:sy n="81" d="100"/>
        </p:scale>
        <p:origin x="397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80A0"/>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3-36B1-4FF5-BB1D-3345F680B754}"/>
              </c:ext>
            </c:extLst>
          </c:dPt>
          <c:dPt>
            <c:idx val="2"/>
            <c:invertIfNegative val="0"/>
            <c:bubble3D val="0"/>
            <c:spPr>
              <a:solidFill>
                <a:srgbClr val="0080A0"/>
              </a:solidFill>
              <a:ln>
                <a:noFill/>
              </a:ln>
              <a:effectLst/>
            </c:spPr>
            <c:extLst>
              <c:ext xmlns:c16="http://schemas.microsoft.com/office/drawing/2014/chart" uri="{C3380CC4-5D6E-409C-BE32-E72D297353CC}">
                <c16:uniqueId val="{00000004-36B1-4FF5-BB1D-3345F680B754}"/>
              </c:ext>
            </c:extLst>
          </c:dPt>
          <c:dPt>
            <c:idx val="3"/>
            <c:invertIfNegative val="0"/>
            <c:bubble3D val="0"/>
            <c:spPr>
              <a:solidFill>
                <a:srgbClr val="0080A0"/>
              </a:solidFill>
              <a:ln>
                <a:noFill/>
              </a:ln>
              <a:effectLst/>
            </c:spPr>
            <c:extLst>
              <c:ext xmlns:c16="http://schemas.microsoft.com/office/drawing/2014/chart" uri="{C3380CC4-5D6E-409C-BE32-E72D297353CC}">
                <c16:uniqueId val="{00000005-36B1-4FF5-BB1D-3345F680B754}"/>
              </c:ext>
            </c:extLst>
          </c:dPt>
          <c:dPt>
            <c:idx val="4"/>
            <c:invertIfNegative val="0"/>
            <c:bubble3D val="0"/>
            <c:spPr>
              <a:solidFill>
                <a:srgbClr val="0080A0"/>
              </a:solidFill>
              <a:ln>
                <a:noFill/>
              </a:ln>
              <a:effectLst/>
            </c:spPr>
            <c:extLst>
              <c:ext xmlns:c16="http://schemas.microsoft.com/office/drawing/2014/chart" uri="{C3380CC4-5D6E-409C-BE32-E72D297353CC}">
                <c16:uniqueId val="{00000006-36B1-4FF5-BB1D-3345F680B75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AFRINIC</c:v>
                </c:pt>
                <c:pt idx="1">
                  <c:v>APNIC</c:v>
                </c:pt>
                <c:pt idx="2">
                  <c:v>ARIN</c:v>
                </c:pt>
                <c:pt idx="3">
                  <c:v>LACNIC</c:v>
                </c:pt>
                <c:pt idx="4">
                  <c:v>RIPE NCC</c:v>
                </c:pt>
              </c:strCache>
            </c:strRef>
          </c:cat>
          <c:val>
            <c:numRef>
              <c:f>Sheet1!$B$2:$B$6</c:f>
              <c:numCache>
                <c:formatCode>General</c:formatCode>
                <c:ptCount val="5"/>
                <c:pt idx="0">
                  <c:v>0.05</c:v>
                </c:pt>
                <c:pt idx="1">
                  <c:v>0.19</c:v>
                </c:pt>
                <c:pt idx="2">
                  <c:v>0</c:v>
                </c:pt>
                <c:pt idx="3">
                  <c:v>0</c:v>
                </c:pt>
                <c:pt idx="4">
                  <c:v>0</c:v>
                </c:pt>
              </c:numCache>
            </c:numRef>
          </c:val>
          <c:extLst>
            <c:ext xmlns:c16="http://schemas.microsoft.com/office/drawing/2014/chart" uri="{C3380CC4-5D6E-409C-BE32-E72D297353CC}">
              <c16:uniqueId val="{00000000-36B1-4FF5-BB1D-3345F680B754}"/>
            </c:ext>
          </c:extLst>
        </c:ser>
        <c:dLbls>
          <c:dLblPos val="outEnd"/>
          <c:showLegendKey val="0"/>
          <c:showVal val="1"/>
          <c:showCatName val="0"/>
          <c:showSerName val="0"/>
          <c:showPercent val="0"/>
          <c:showBubbleSize val="0"/>
        </c:dLbls>
        <c:gapWidth val="219"/>
        <c:overlap val="-27"/>
        <c:axId val="1474982591"/>
        <c:axId val="1474984671"/>
      </c:barChart>
      <c:catAx>
        <c:axId val="14749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4984671"/>
        <c:crosses val="autoZero"/>
        <c:auto val="1"/>
        <c:lblAlgn val="ctr"/>
        <c:lblOffset val="100"/>
        <c:noMultiLvlLbl val="0"/>
      </c:catAx>
      <c:valAx>
        <c:axId val="1474984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49825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3734887469775"/>
          <c:y val="2.4611373264194752E-2"/>
          <c:w val="0.68146516248395161"/>
          <c:h val="0.88742661168594339"/>
        </c:manualLayout>
      </c:layout>
      <c:barChart>
        <c:barDir val="bar"/>
        <c:grouping val="stacked"/>
        <c:varyColors val="0"/>
        <c:ser>
          <c:idx val="0"/>
          <c:order val="0"/>
          <c:tx>
            <c:strRef>
              <c:f>Sheet1!$B$2</c:f>
              <c:strCache>
                <c:ptCount val="1"/>
                <c:pt idx="0">
                  <c:v>v4+v6 members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1BD2-4DB0-9A8F-83AFBF84875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1BD2-4DB0-9A8F-83AFBF84875B}"/>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1BD2-4DB0-9A8F-83AFBF84875B}"/>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6-1BD2-4DB0-9A8F-83AFBF84875B}"/>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8-1BD2-4DB0-9A8F-83AFBF84875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AFRINIC</c:v>
                </c:pt>
                <c:pt idx="1">
                  <c:v>APNIC</c:v>
                </c:pt>
                <c:pt idx="2">
                  <c:v>ARIN</c:v>
                </c:pt>
                <c:pt idx="3">
                  <c:v>LACNIC</c:v>
                </c:pt>
                <c:pt idx="4">
                  <c:v>RIPE NCC</c:v>
                </c:pt>
              </c:strCache>
            </c:strRef>
          </c:cat>
          <c:val>
            <c:numRef>
              <c:f>Sheet1!$B$3:$B$7</c:f>
              <c:numCache>
                <c:formatCode>0.00%</c:formatCode>
                <c:ptCount val="5"/>
                <c:pt idx="0">
                  <c:v>0.56499999999999995</c:v>
                </c:pt>
                <c:pt idx="1">
                  <c:v>0.67779999999999996</c:v>
                </c:pt>
                <c:pt idx="2">
                  <c:v>0.38900000000000001</c:v>
                </c:pt>
                <c:pt idx="3">
                  <c:v>0.89029999999999998</c:v>
                </c:pt>
                <c:pt idx="4">
                  <c:v>0.72370000000000001</c:v>
                </c:pt>
              </c:numCache>
            </c:numRef>
          </c:val>
          <c:extLst>
            <c:ext xmlns:c16="http://schemas.microsoft.com/office/drawing/2014/chart" uri="{C3380CC4-5D6E-409C-BE32-E72D297353CC}">
              <c16:uniqueId val="{00000009-1BD2-4DB0-9A8F-83AFBF84875B}"/>
            </c:ext>
          </c:extLst>
        </c:ser>
        <c:ser>
          <c:idx val="1"/>
          <c:order val="1"/>
          <c:tx>
            <c:strRef>
              <c:f>Sheet1!$C$2</c:f>
              <c:strCache>
                <c:ptCount val="1"/>
                <c:pt idx="0">
                  <c:v>v6-only members</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B-1BD2-4DB0-9A8F-83AFBF84875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D-1BD2-4DB0-9A8F-83AFBF84875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F-1BD2-4DB0-9A8F-83AFBF84875B}"/>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1-1BD2-4DB0-9A8F-83AFBF84875B}"/>
              </c:ext>
            </c:extLst>
          </c:dPt>
          <c:dLbls>
            <c:dLbl>
              <c:idx val="0"/>
              <c:layout>
                <c:manualLayout>
                  <c:x val="3.2848071950797662E-2"/>
                  <c:y val="-1.01481813030631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BD2-4DB0-9A8F-83AFBF84875B}"/>
                </c:ext>
              </c:extLst>
            </c:dLbl>
            <c:dLbl>
              <c:idx val="1"/>
              <c:layout>
                <c:manualLayout>
                  <c:x val="4.3015695264450843E-2"/>
                  <c:y val="-1.35309084040829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D2-4DB0-9A8F-83AFBF84875B}"/>
                </c:ext>
              </c:extLst>
            </c:dLbl>
            <c:dLbl>
              <c:idx val="2"/>
              <c:layout>
                <c:manualLayout>
                  <c:x val="7.2885360662754084E-2"/>
                  <c:y val="-3.044454390918657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BD2-4DB0-9A8F-83AFBF84875B}"/>
                </c:ext>
              </c:extLst>
            </c:dLbl>
            <c:dLbl>
              <c:idx val="3"/>
              <c:layout>
                <c:manualLayout>
                  <c:x val="4.8402302161082933E-2"/>
                  <c:y val="-6.00458860483239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BD2-4DB0-9A8F-83AFBF84875B}"/>
                </c:ext>
              </c:extLst>
            </c:dLbl>
            <c:dLbl>
              <c:idx val="4"/>
              <c:layout>
                <c:manualLayout>
                  <c:x val="4.1783291608280905E-2"/>
                  <c:y val="-3.76008469316979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BD2-4DB0-9A8F-83AFBF8487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AFRINIC</c:v>
                </c:pt>
                <c:pt idx="1">
                  <c:v>APNIC</c:v>
                </c:pt>
                <c:pt idx="2">
                  <c:v>ARIN</c:v>
                </c:pt>
                <c:pt idx="3">
                  <c:v>LACNIC</c:v>
                </c:pt>
                <c:pt idx="4">
                  <c:v>RIPE NCC</c:v>
                </c:pt>
              </c:strCache>
            </c:strRef>
          </c:cat>
          <c:val>
            <c:numRef>
              <c:f>Sheet1!$C$3:$C$7</c:f>
              <c:numCache>
                <c:formatCode>0.00%</c:formatCode>
                <c:ptCount val="5"/>
                <c:pt idx="0">
                  <c:v>4.1000000000000003E-3</c:v>
                </c:pt>
                <c:pt idx="1">
                  <c:v>1.34E-2</c:v>
                </c:pt>
                <c:pt idx="2">
                  <c:v>9.2999999999999999E-2</c:v>
                </c:pt>
                <c:pt idx="3">
                  <c:v>8.2199999999999995E-2</c:v>
                </c:pt>
                <c:pt idx="4">
                  <c:v>3.1300000000000001E-2</c:v>
                </c:pt>
              </c:numCache>
            </c:numRef>
          </c:val>
          <c:extLst>
            <c:ext xmlns:c16="http://schemas.microsoft.com/office/drawing/2014/chart" uri="{C3380CC4-5D6E-409C-BE32-E72D297353CC}">
              <c16:uniqueId val="{00000013-1BD2-4DB0-9A8F-83AFBF84875B}"/>
            </c:ext>
          </c:extLst>
        </c:ser>
        <c:dLbls>
          <c:dLblPos val="ctr"/>
          <c:showLegendKey val="0"/>
          <c:showVal val="1"/>
          <c:showCatName val="0"/>
          <c:showSerName val="0"/>
          <c:showPercent val="0"/>
          <c:showBubbleSize val="0"/>
        </c:dLbls>
        <c:gapWidth val="150"/>
        <c:overlap val="100"/>
        <c:axId val="-618002128"/>
        <c:axId val="-617999648"/>
      </c:barChart>
      <c:catAx>
        <c:axId val="-61800212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617999648"/>
        <c:crosses val="autoZero"/>
        <c:auto val="1"/>
        <c:lblAlgn val="ctr"/>
        <c:lblOffset val="100"/>
        <c:noMultiLvlLbl val="0"/>
      </c:catAx>
      <c:valAx>
        <c:axId val="-6179996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002128"/>
        <c:crosses val="autoZero"/>
        <c:crossBetween val="between"/>
      </c:valAx>
      <c:spPr>
        <a:noFill/>
        <a:ln>
          <a:solidFill>
            <a:schemeClr val="accent1"/>
          </a:solidFill>
        </a:ln>
        <a:effectLst/>
      </c:spPr>
    </c:plotArea>
    <c:legend>
      <c:legendPos val="r"/>
      <c:layout>
        <c:manualLayout>
          <c:xMode val="edge"/>
          <c:yMode val="edge"/>
          <c:x val="0.80865165412909867"/>
          <c:y val="0.41668095149665341"/>
          <c:w val="0.18390879224411891"/>
          <c:h val="0.136401873534812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1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14ED0D-F5D1-9DBF-265A-C60426BEE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D0A96F-F0DA-9FB9-1B39-476A806DDB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453727-825B-4579-B2D2-28E963CA6EF3}" type="datetimeFigureOut">
              <a:rPr lang="en-US" smtClean="0"/>
              <a:t>10/28/25</a:t>
            </a:fld>
            <a:endParaRPr lang="en-US"/>
          </a:p>
        </p:txBody>
      </p:sp>
      <p:sp>
        <p:nvSpPr>
          <p:cNvPr id="4" name="Footer Placeholder 3">
            <a:extLst>
              <a:ext uri="{FF2B5EF4-FFF2-40B4-BE49-F238E27FC236}">
                <a16:creationId xmlns:a16="http://schemas.microsoft.com/office/drawing/2014/main" id="{45ABBDA2-AE81-86B4-85DA-6F13FAE45F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037ADB-B039-9EA6-1413-3CBCCF4BE1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888F3A-FF27-487A-BB05-6D4A913AF70E}" type="slidenum">
              <a:rPr lang="en-US" smtClean="0"/>
              <a:t>‹#›</a:t>
            </a:fld>
            <a:endParaRPr lang="en-US"/>
          </a:p>
        </p:txBody>
      </p:sp>
    </p:spTree>
    <p:custDataLst>
      <p:tags r:id="rId2"/>
    </p:custDataLst>
    <p:extLst>
      <p:ext uri="{BB962C8B-B14F-4D97-AF65-F5344CB8AC3E}">
        <p14:creationId xmlns:p14="http://schemas.microsoft.com/office/powerpoint/2010/main" val="2355175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93D5F-2CF1-3946-ABE8-83B2752FF7AC}" type="datetimeFigureOut">
              <a:rPr lang="en-US" smtClean="0"/>
              <a:t>10/28/25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B602-B379-C74F-9981-1B25859665C4}" type="slidenum">
              <a:rPr lang="en-US" smtClean="0"/>
              <a:t>‹#›</a:t>
            </a:fld>
            <a:endParaRPr lang="en-US"/>
          </a:p>
        </p:txBody>
      </p:sp>
    </p:spTree>
    <p:extLst>
      <p:ext uri="{BB962C8B-B14F-4D97-AF65-F5344CB8AC3E}">
        <p14:creationId xmlns:p14="http://schemas.microsoft.com/office/powerpoint/2010/main" val="357767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7" name="Google Shape;50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9" name="Google Shape;74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8" name="Google Shape;76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6" name="Google Shape;77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4" name="Google Shape;78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GB"/>
          </a:p>
        </p:txBody>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Although there is probably multiple areas that would benefit from better coordination and collaboration among the five RIRs in the RPKI space, there are a couple of challenges that we are aware of that make the RPKI Program particularly important. We know that there is some diversity and inconsistency in the way the five RPKI systems have been implemented, and the features and related services offered and how they are made available. This is pictured for example by the annex in the MANRS document on requirements and standards for operators of RPKI services, where it’s shown that not all the RIRs comply with all those requirements and standards. (The </a:t>
            </a:r>
            <a:r>
              <a:rPr lang="en-AU" sz="1800" dirty="0">
                <a:effectLst/>
                <a:latin typeface="Aptos" panose="020B0004020202020204" pitchFamily="34" charset="0"/>
                <a:ea typeface="Aptos" panose="020B0004020202020204" pitchFamily="34" charset="0"/>
                <a:cs typeface="Times New Roman" panose="02020603050405020304" pitchFamily="18" charset="0"/>
              </a:rPr>
              <a:t>table is out of date. The SG we will be providing MANRS with an updated version)</a:t>
            </a:r>
            <a:endParaRPr lang="en-US" dirty="0"/>
          </a:p>
          <a:p>
            <a:endParaRPr lang="en-US" dirty="0"/>
          </a:p>
          <a:p>
            <a:endParaRPr lang="en-US" dirty="0"/>
          </a:p>
          <a:p>
            <a:r>
              <a:rPr lang="en-US" dirty="0"/>
              <a:t>We know that there is some diversity and inconsistency in the way the five RPKI systems have been implemented, and the features and related services offered and how they are made available.</a:t>
            </a:r>
          </a:p>
        </p:txBody>
      </p:sp>
      <p:sp>
        <p:nvSpPr>
          <p:cNvPr id="4" name="Slide Number Placeholder 3"/>
          <p:cNvSpPr>
            <a:spLocks noGrp="1"/>
          </p:cNvSpPr>
          <p:nvPr>
            <p:ph type="sldNum" sz="quarter" idx="5"/>
          </p:nvPr>
        </p:nvSpPr>
        <p:spPr/>
        <p:txBody>
          <a:bodyPr/>
          <a:lstStyle/>
          <a:p>
            <a:fld id="{65EF9534-C49E-D546-A8F6-4C72A1655172}" type="slidenum">
              <a:rPr lang="en-US" smtClean="0"/>
              <a:t>51</a:t>
            </a:fld>
            <a:endParaRPr lang="en-US"/>
          </a:p>
        </p:txBody>
      </p:sp>
    </p:spTree>
    <p:extLst>
      <p:ext uri="{BB962C8B-B14F-4D97-AF65-F5344CB8AC3E}">
        <p14:creationId xmlns:p14="http://schemas.microsoft.com/office/powerpoint/2010/main" val="192732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5" name="Google Shape;81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1" name="Google Shape;52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3" name="Google Shape;55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5" name="Google Shape;60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2" name="Google Shape;61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0" name="Google Shape;64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0" name="Google Shape;67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4" name="Google Shape;73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Title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BB806D-29A4-614A-4098-B05DD191575E}"/>
              </a:ext>
            </a:extLst>
          </p:cNvPr>
          <p:cNvSpPr/>
          <p:nvPr userDrawn="1"/>
        </p:nvSpPr>
        <p:spPr>
          <a:xfrm>
            <a:off x="-10756" y="0"/>
            <a:ext cx="12202756" cy="6867625"/>
          </a:xfrm>
          <a:prstGeom prst="rect">
            <a:avLst/>
          </a:prstGeom>
          <a:gradFill flip="none" rotWithShape="1">
            <a:gsLst>
              <a:gs pos="3670">
                <a:schemeClr val="bg2">
                  <a:alpha val="94000"/>
                </a:schemeClr>
              </a:gs>
              <a:gs pos="48000">
                <a:schemeClr val="bg2">
                  <a:alpha val="91000"/>
                </a:schemeClr>
              </a:gs>
              <a:gs pos="98000">
                <a:schemeClr val="accent1">
                  <a:lumMod val="20000"/>
                  <a:lumOff val="80000"/>
                  <a:alpha val="94000"/>
                </a:schemeClr>
              </a:gs>
              <a:gs pos="71000">
                <a:schemeClr val="bg2">
                  <a:alpha val="85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028F4B-7076-234B-BEA0-30F91A79092B}"/>
              </a:ext>
            </a:extLst>
          </p:cNvPr>
          <p:cNvSpPr>
            <a:spLocks noGrp="1"/>
          </p:cNvSpPr>
          <p:nvPr>
            <p:ph idx="1" hasCustomPrompt="1"/>
          </p:nvPr>
        </p:nvSpPr>
        <p:spPr>
          <a:xfrm>
            <a:off x="337351" y="1825625"/>
            <a:ext cx="11016449" cy="4175680"/>
          </a:xfrm>
          <a:prstGeom prst="rect">
            <a:avLst/>
          </a:prstGeom>
        </p:spPr>
        <p:txBody>
          <a:bodyPr>
            <a:normAutofit/>
          </a:bodyPr>
          <a:lstStyle>
            <a:lvl1pPr marL="0" indent="0">
              <a:lnSpc>
                <a:spcPct val="100000"/>
              </a:lnSpc>
              <a:buNone/>
              <a:defRPr sz="3600">
                <a:latin typeface="+mn-lt"/>
                <a:cs typeface="Arial" panose="020B0604020202020204" pitchFamily="34" charset="0"/>
              </a:defRPr>
            </a:lvl1pPr>
            <a:lvl2pPr>
              <a:lnSpc>
                <a:spcPct val="100000"/>
              </a:lnSpc>
              <a:defRPr sz="3200">
                <a:latin typeface="Arial" panose="020B0604020202020204" pitchFamily="34" charset="0"/>
                <a:cs typeface="Arial" panose="020B0604020202020204" pitchFamily="34" charset="0"/>
              </a:defRPr>
            </a:lvl2pPr>
            <a:lvl3pPr>
              <a:lnSpc>
                <a:spcPct val="100000"/>
              </a:lnSpc>
              <a:defRPr sz="3200">
                <a:latin typeface="Arial" panose="020B0604020202020204" pitchFamily="34" charset="0"/>
                <a:cs typeface="Arial" panose="020B0604020202020204" pitchFamily="34" charset="0"/>
              </a:defRPr>
            </a:lvl3pPr>
            <a:lvl4pPr>
              <a:lnSpc>
                <a:spcPct val="100000"/>
              </a:lnSpc>
              <a:defRPr sz="2800">
                <a:latin typeface="Arial" panose="020B0604020202020204" pitchFamily="34" charset="0"/>
                <a:cs typeface="Arial" panose="020B0604020202020204" pitchFamily="34" charset="0"/>
              </a:defRPr>
            </a:lvl4pPr>
            <a:lvl5pPr>
              <a:lnSpc>
                <a:spcPct val="100000"/>
              </a:lnSpc>
              <a:defRPr sz="2400">
                <a:latin typeface="Arial" panose="020B0604020202020204" pitchFamily="34" charset="0"/>
                <a:cs typeface="Arial" panose="020B0604020202020204" pitchFamily="34" charset="0"/>
              </a:defRPr>
            </a:lvl5pPr>
          </a:lstStyle>
          <a:p>
            <a:pPr lvl="0"/>
            <a:r>
              <a:rPr lang="en-US" dirty="0"/>
              <a:t>Click to add Content</a:t>
            </a:r>
          </a:p>
        </p:txBody>
      </p:sp>
      <p:sp>
        <p:nvSpPr>
          <p:cNvPr id="16" name="Title 1">
            <a:extLst>
              <a:ext uri="{FF2B5EF4-FFF2-40B4-BE49-F238E27FC236}">
                <a16:creationId xmlns:a16="http://schemas.microsoft.com/office/drawing/2014/main" id="{37F7CF81-1792-4089-8395-19D5D357ADA6}"/>
              </a:ext>
            </a:extLst>
          </p:cNvPr>
          <p:cNvSpPr>
            <a:spLocks noGrp="1"/>
          </p:cNvSpPr>
          <p:nvPr>
            <p:ph type="title"/>
          </p:nvPr>
        </p:nvSpPr>
        <p:spPr>
          <a:xfrm>
            <a:off x="337351" y="365126"/>
            <a:ext cx="10056223" cy="679904"/>
          </a:xfrm>
          <a:prstGeom prst="rect">
            <a:avLst/>
          </a:prstGeom>
        </p:spPr>
        <p:txBody>
          <a:bodyPr anchor="b"/>
          <a:lstStyle>
            <a:lvl1pPr>
              <a:defRPr sz="4000">
                <a:solidFill>
                  <a:schemeClr val="accent1"/>
                </a:solidFill>
                <a:latin typeface="+mj-lt"/>
              </a:defRPr>
            </a:lvl1pPr>
          </a:lstStyle>
          <a:p>
            <a:r>
              <a:rPr lang="en-US" dirty="0"/>
              <a:t>Click to edit Master title style</a:t>
            </a:r>
          </a:p>
        </p:txBody>
      </p:sp>
      <p:grpSp>
        <p:nvGrpSpPr>
          <p:cNvPr id="9" name="Group 8">
            <a:extLst>
              <a:ext uri="{FF2B5EF4-FFF2-40B4-BE49-F238E27FC236}">
                <a16:creationId xmlns:a16="http://schemas.microsoft.com/office/drawing/2014/main" id="{45946959-6705-CD0D-303C-49BE8E1B7A05}"/>
              </a:ext>
            </a:extLst>
          </p:cNvPr>
          <p:cNvGrpSpPr/>
          <p:nvPr userDrawn="1"/>
        </p:nvGrpSpPr>
        <p:grpSpPr>
          <a:xfrm>
            <a:off x="-1" y="1144527"/>
            <a:ext cx="5877017" cy="110532"/>
            <a:chOff x="0" y="1064628"/>
            <a:chExt cx="4784020" cy="110532"/>
          </a:xfrm>
        </p:grpSpPr>
        <p:sp>
          <p:nvSpPr>
            <p:cNvPr id="10" name="Rectangle 9">
              <a:extLst>
                <a:ext uri="{FF2B5EF4-FFF2-40B4-BE49-F238E27FC236}">
                  <a16:creationId xmlns:a16="http://schemas.microsoft.com/office/drawing/2014/main" id="{5FAC03BE-C9E1-4995-12DE-4FBB3FA5F94C}"/>
                </a:ext>
              </a:extLst>
            </p:cNvPr>
            <p:cNvSpPr/>
            <p:nvPr userDrawn="1"/>
          </p:nvSpPr>
          <p:spPr>
            <a:xfrm>
              <a:off x="0" y="1080706"/>
              <a:ext cx="4728754" cy="78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465F4A-29E2-AD09-5737-4F0E70A2370C}"/>
                </a:ext>
              </a:extLst>
            </p:cNvPr>
            <p:cNvSpPr/>
            <p:nvPr userDrawn="1"/>
          </p:nvSpPr>
          <p:spPr>
            <a:xfrm flipH="1">
              <a:off x="4673488" y="1064628"/>
              <a:ext cx="110532" cy="110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743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or Graph Dark Backgroun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28E661-9F2D-B2A7-06A6-36F9CDBC551D}"/>
              </a:ext>
            </a:extLst>
          </p:cNvPr>
          <p:cNvSpPr/>
          <p:nvPr userDrawn="1"/>
        </p:nvSpPr>
        <p:spPr>
          <a:xfrm>
            <a:off x="-13648" y="0"/>
            <a:ext cx="12192000" cy="6858000"/>
          </a:xfrm>
          <a:prstGeom prst="rect">
            <a:avLst/>
          </a:prstGeom>
          <a:solidFill>
            <a:schemeClr val="accent1">
              <a:alpha val="9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A76BC-BBB8-D038-BA26-569EE05BE5CF}"/>
              </a:ext>
            </a:extLst>
          </p:cNvPr>
          <p:cNvSpPr>
            <a:spLocks noGrp="1"/>
          </p:cNvSpPr>
          <p:nvPr>
            <p:ph type="title" hasCustomPrompt="1"/>
          </p:nvPr>
        </p:nvSpPr>
        <p:spPr>
          <a:xfrm>
            <a:off x="658906" y="365125"/>
            <a:ext cx="10694894" cy="984063"/>
          </a:xfrm>
          <a:prstGeom prst="rect">
            <a:avLst/>
          </a:prstGeom>
        </p:spPr>
        <p:txBody>
          <a:bodyPr/>
          <a:lstStyle>
            <a:lvl1pPr>
              <a:defRPr>
                <a:solidFill>
                  <a:schemeClr val="bg1"/>
                </a:solidFill>
              </a:defRPr>
            </a:lvl1pPr>
          </a:lstStyle>
          <a:p>
            <a:r>
              <a:rPr lang="en-US" dirty="0"/>
              <a:t>Click to edit title of the chart</a:t>
            </a:r>
          </a:p>
        </p:txBody>
      </p:sp>
      <p:sp>
        <p:nvSpPr>
          <p:cNvPr id="4" name="Chart Placeholder 3">
            <a:extLst>
              <a:ext uri="{FF2B5EF4-FFF2-40B4-BE49-F238E27FC236}">
                <a16:creationId xmlns:a16="http://schemas.microsoft.com/office/drawing/2014/main" id="{929C62FA-CB7B-7861-FE93-D1C69C81A0FF}"/>
              </a:ext>
            </a:extLst>
          </p:cNvPr>
          <p:cNvSpPr>
            <a:spLocks noGrp="1"/>
          </p:cNvSpPr>
          <p:nvPr>
            <p:ph type="chart" sz="quarter" idx="10"/>
          </p:nvPr>
        </p:nvSpPr>
        <p:spPr>
          <a:xfrm>
            <a:off x="619124" y="1582738"/>
            <a:ext cx="10734675" cy="5105400"/>
          </a:xfrm>
          <a:prstGeom prst="rect">
            <a:avLst/>
          </a:prstGeom>
        </p:spPr>
        <p:txBody>
          <a:bodyPr/>
          <a:lstStyle>
            <a:lvl1pPr>
              <a:defRPr>
                <a:solidFill>
                  <a:schemeClr val="bg1"/>
                </a:solidFill>
              </a:defRPr>
            </a:lvl1pPr>
          </a:lstStyle>
          <a:p>
            <a:endParaRPr lang="en-US" dirty="0"/>
          </a:p>
        </p:txBody>
      </p:sp>
    </p:spTree>
    <p:custDataLst>
      <p:tags r:id="rId1"/>
    </p:custDataLst>
    <p:extLst>
      <p:ext uri="{BB962C8B-B14F-4D97-AF65-F5344CB8AC3E}">
        <p14:creationId xmlns:p14="http://schemas.microsoft.com/office/powerpoint/2010/main" val="99985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2358" y="422629"/>
            <a:ext cx="10123267" cy="1325563"/>
          </a:xfrm>
        </p:spPr>
        <p:txBody>
          <a:bodyPr/>
          <a:lstStyle/>
          <a:p>
            <a:r>
              <a:rPr lang="en-US"/>
              <a:t>Click to edit Master title style</a:t>
            </a:r>
          </a:p>
        </p:txBody>
      </p:sp>
      <p:sp>
        <p:nvSpPr>
          <p:cNvPr id="9" name="Slide Number Placeholder 8"/>
          <p:cNvSpPr>
            <a:spLocks noGrp="1"/>
          </p:cNvSpPr>
          <p:nvPr>
            <p:ph type="sldNum" sz="quarter" idx="12"/>
          </p:nvPr>
        </p:nvSpPr>
        <p:spPr/>
        <p:txBody>
          <a:bodyPr/>
          <a:lstStyle/>
          <a:p>
            <a:fld id="{3704AA41-137A-4699-8BC5-B49CF7FE905A}" type="slidenum">
              <a:rPr lang="en-US" smtClean="0"/>
              <a:t>‹#›</a:t>
            </a:fld>
            <a:endParaRPr lang="en-US"/>
          </a:p>
        </p:txBody>
      </p:sp>
    </p:spTree>
    <p:extLst>
      <p:ext uri="{BB962C8B-B14F-4D97-AF65-F5344CB8AC3E}">
        <p14:creationId xmlns:p14="http://schemas.microsoft.com/office/powerpoint/2010/main" val="57309587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A7C0E-5E07-B600-9C66-8CF259789C26}"/>
              </a:ext>
            </a:extLst>
          </p:cNvPr>
          <p:cNvSpPr>
            <a:spLocks noGrp="1"/>
          </p:cNvSpPr>
          <p:nvPr>
            <p:ph type="dt" sz="half" idx="10"/>
          </p:nvPr>
        </p:nvSpPr>
        <p:spPr/>
        <p:txBody>
          <a:bodyPr/>
          <a:lstStyle/>
          <a:p>
            <a:fld id="{40DA1DB2-9DF6-5445-A61E-5DE28E33A140}" type="datetimeFigureOut">
              <a:rPr lang="en-US" smtClean="0"/>
              <a:t>10/28/25</a:t>
            </a:fld>
            <a:endParaRPr lang="en-US"/>
          </a:p>
        </p:txBody>
      </p:sp>
      <p:sp>
        <p:nvSpPr>
          <p:cNvPr id="3" name="Footer Placeholder 2">
            <a:extLst>
              <a:ext uri="{FF2B5EF4-FFF2-40B4-BE49-F238E27FC236}">
                <a16:creationId xmlns:a16="http://schemas.microsoft.com/office/drawing/2014/main" id="{A620FC2D-56BA-D038-83C8-E721001E2E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181609-BE45-6F87-5718-F25877A09442}"/>
              </a:ext>
            </a:extLst>
          </p:cNvPr>
          <p:cNvSpPr>
            <a:spLocks noGrp="1"/>
          </p:cNvSpPr>
          <p:nvPr>
            <p:ph type="sldNum" sz="quarter" idx="12"/>
          </p:nvPr>
        </p:nvSpPr>
        <p:spPr/>
        <p:txBody>
          <a:bodyPr/>
          <a:lstStyle/>
          <a:p>
            <a:fld id="{4234C29A-5776-B348-8C38-7F32D4151314}" type="slidenum">
              <a:rPr lang="en-US" smtClean="0"/>
              <a:t>‹#›</a:t>
            </a:fld>
            <a:endParaRPr lang="en-US"/>
          </a:p>
        </p:txBody>
      </p:sp>
    </p:spTree>
    <p:extLst>
      <p:ext uri="{BB962C8B-B14F-4D97-AF65-F5344CB8AC3E}">
        <p14:creationId xmlns:p14="http://schemas.microsoft.com/office/powerpoint/2010/main" val="2000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D9BD-EDAF-B44C-CA56-71B7335588B8}"/>
              </a:ext>
            </a:extLst>
          </p:cNvPr>
          <p:cNvSpPr>
            <a:spLocks noGrp="1"/>
          </p:cNvSpPr>
          <p:nvPr>
            <p:ph type="title"/>
          </p:nvPr>
        </p:nvSpPr>
        <p:spPr/>
        <p:txBody>
          <a:bodyPr>
            <a:normAutofit/>
          </a:bodyPr>
          <a:lstStyle>
            <a:lvl1pPr>
              <a:defRPr sz="3600" b="0"/>
            </a:lvl1pPr>
          </a:lstStyle>
          <a:p>
            <a:r>
              <a:rPr lang="en-US" dirty="0"/>
              <a:t>Click to edit Master title style</a:t>
            </a:r>
          </a:p>
        </p:txBody>
      </p:sp>
      <p:sp>
        <p:nvSpPr>
          <p:cNvPr id="3" name="Content Placeholder 2">
            <a:extLst>
              <a:ext uri="{FF2B5EF4-FFF2-40B4-BE49-F238E27FC236}">
                <a16:creationId xmlns:a16="http://schemas.microsoft.com/office/drawing/2014/main" id="{EC0E8D9B-A855-6E74-C75B-9DA24E146B6E}"/>
              </a:ext>
            </a:extLst>
          </p:cNvPr>
          <p:cNvSpPr>
            <a:spLocks noGrp="1"/>
          </p:cNvSpPr>
          <p:nvPr>
            <p:ph sz="half" idx="1"/>
          </p:nvPr>
        </p:nvSpPr>
        <p:spPr>
          <a:xfrm>
            <a:off x="838200" y="2506133"/>
            <a:ext cx="5207000" cy="3671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3D1A0-1C92-8E3D-190B-E33DBAE65A31}"/>
              </a:ext>
            </a:extLst>
          </p:cNvPr>
          <p:cNvSpPr>
            <a:spLocks noGrp="1"/>
          </p:cNvSpPr>
          <p:nvPr>
            <p:ph sz="half" idx="2"/>
          </p:nvPr>
        </p:nvSpPr>
        <p:spPr>
          <a:xfrm>
            <a:off x="6146800" y="2506133"/>
            <a:ext cx="5207000" cy="3671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399EDCB-BBFC-649E-B02F-FDAC3596A2F7}"/>
              </a:ext>
            </a:extLst>
          </p:cNvPr>
          <p:cNvSpPr>
            <a:spLocks noGrp="1"/>
          </p:cNvSpPr>
          <p:nvPr>
            <p:ph type="dt" sz="half" idx="10"/>
          </p:nvPr>
        </p:nvSpPr>
        <p:spPr>
          <a:xfrm>
            <a:off x="838200" y="6356350"/>
            <a:ext cx="2743200" cy="365125"/>
          </a:xfrm>
          <a:prstGeom prst="rect">
            <a:avLst/>
          </a:prstGeom>
        </p:spPr>
        <p:txBody>
          <a:bodyPr/>
          <a:lstStyle/>
          <a:p>
            <a:fld id="{6B1090C2-CC7D-42F2-A426-B6AE7029C522}" type="datetimeFigureOut">
              <a:rPr lang="en-US" smtClean="0"/>
              <a:t>10/28/25</a:t>
            </a:fld>
            <a:endParaRPr lang="en-US"/>
          </a:p>
        </p:txBody>
      </p:sp>
      <p:sp>
        <p:nvSpPr>
          <p:cNvPr id="6" name="Footer Placeholder 5">
            <a:extLst>
              <a:ext uri="{FF2B5EF4-FFF2-40B4-BE49-F238E27FC236}">
                <a16:creationId xmlns:a16="http://schemas.microsoft.com/office/drawing/2014/main" id="{4B0F04D9-EA1A-8608-3943-155339EB38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368821-91D6-3FC0-F07E-2D201B2224B1}"/>
              </a:ext>
            </a:extLst>
          </p:cNvPr>
          <p:cNvSpPr>
            <a:spLocks noGrp="1"/>
          </p:cNvSpPr>
          <p:nvPr>
            <p:ph type="sldNum" sz="quarter" idx="12"/>
          </p:nvPr>
        </p:nvSpPr>
        <p:spPr/>
        <p:txBody>
          <a:bodyPr/>
          <a:lstStyle/>
          <a:p>
            <a:fld id="{BF8B9BFE-6A74-4EF1-9040-4C5139C30609}" type="slidenum">
              <a:rPr lang="en-US" smtClean="0"/>
              <a:t>‹#›</a:t>
            </a:fld>
            <a:endParaRPr lang="en-US"/>
          </a:p>
        </p:txBody>
      </p:sp>
    </p:spTree>
    <p:custDataLst>
      <p:tags r:id="rId1"/>
    </p:custDataLst>
    <p:extLst>
      <p:ext uri="{BB962C8B-B14F-4D97-AF65-F5344CB8AC3E}">
        <p14:creationId xmlns:p14="http://schemas.microsoft.com/office/powerpoint/2010/main" val="29109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25F1-0E01-64EF-23A0-6A8E7525BFED}"/>
              </a:ext>
            </a:extLst>
          </p:cNvPr>
          <p:cNvSpPr>
            <a:spLocks noGrp="1"/>
          </p:cNvSpPr>
          <p:nvPr>
            <p:ph type="title"/>
          </p:nvPr>
        </p:nvSpPr>
        <p:spPr>
          <a:xfrm>
            <a:off x="838200" y="939801"/>
            <a:ext cx="10515600" cy="1031875"/>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15803E96-C27E-85F3-E0CD-605ADDABF3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ADC03-E632-51CD-7F68-27A736C94FF9}"/>
              </a:ext>
            </a:extLst>
          </p:cNvPr>
          <p:cNvSpPr>
            <a:spLocks noGrp="1"/>
          </p:cNvSpPr>
          <p:nvPr>
            <p:ph type="dt" sz="half" idx="10"/>
          </p:nvPr>
        </p:nvSpPr>
        <p:spPr>
          <a:xfrm>
            <a:off x="838200" y="6356350"/>
            <a:ext cx="2743200" cy="365125"/>
          </a:xfrm>
          <a:prstGeom prst="rect">
            <a:avLst/>
          </a:prstGeom>
        </p:spPr>
        <p:txBody>
          <a:bodyPr/>
          <a:lstStyle/>
          <a:p>
            <a:fld id="{6B1090C2-CC7D-42F2-A426-B6AE7029C522}" type="datetimeFigureOut">
              <a:rPr lang="en-US" smtClean="0"/>
              <a:t>10/28/25</a:t>
            </a:fld>
            <a:endParaRPr lang="en-US"/>
          </a:p>
        </p:txBody>
      </p:sp>
      <p:sp>
        <p:nvSpPr>
          <p:cNvPr id="5" name="Footer Placeholder 4">
            <a:extLst>
              <a:ext uri="{FF2B5EF4-FFF2-40B4-BE49-F238E27FC236}">
                <a16:creationId xmlns:a16="http://schemas.microsoft.com/office/drawing/2014/main" id="{9BA7F106-F087-3C32-2D8E-8297FF329B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04AE91-E099-EF3C-48AA-AF1EAF7E522A}"/>
              </a:ext>
            </a:extLst>
          </p:cNvPr>
          <p:cNvSpPr>
            <a:spLocks noGrp="1"/>
          </p:cNvSpPr>
          <p:nvPr>
            <p:ph type="sldNum" sz="quarter" idx="12"/>
          </p:nvPr>
        </p:nvSpPr>
        <p:spPr/>
        <p:txBody>
          <a:bodyPr/>
          <a:lstStyle/>
          <a:p>
            <a:fld id="{BF8B9BFE-6A74-4EF1-9040-4C5139C30609}" type="slidenum">
              <a:rPr lang="en-US" smtClean="0"/>
              <a:t>‹#›</a:t>
            </a:fld>
            <a:endParaRPr lang="en-US"/>
          </a:p>
        </p:txBody>
      </p:sp>
    </p:spTree>
    <p:custDataLst>
      <p:tags r:id="rId1"/>
    </p:custDataLst>
    <p:extLst>
      <p:ext uri="{BB962C8B-B14F-4D97-AF65-F5344CB8AC3E}">
        <p14:creationId xmlns:p14="http://schemas.microsoft.com/office/powerpoint/2010/main" val="3632219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9DDD-B302-5345-91FE-D1156B900E2A}"/>
              </a:ext>
            </a:extLst>
          </p:cNvPr>
          <p:cNvSpPr>
            <a:spLocks noGrp="1"/>
          </p:cNvSpPr>
          <p:nvPr>
            <p:ph type="ctrTitle" hasCustomPrompt="1"/>
          </p:nvPr>
        </p:nvSpPr>
        <p:spPr>
          <a:xfrm>
            <a:off x="108229" y="2858155"/>
            <a:ext cx="9538897" cy="1688981"/>
          </a:xfrm>
          <a:prstGeom prst="rect">
            <a:avLst/>
          </a:prstGeom>
        </p:spPr>
        <p:txBody>
          <a:bodyPr anchor="b">
            <a:normAutofit/>
          </a:bodyPr>
          <a:lstStyle>
            <a:lvl1pPr algn="ctr">
              <a:defRPr sz="5400" b="1" i="0">
                <a:solidFill>
                  <a:schemeClr val="bg1"/>
                </a:solidFill>
                <a:latin typeface="+mj-lt"/>
                <a:cs typeface="Arial Black" panose="020B0604020202020204" pitchFamily="34" charset="0"/>
              </a:defRPr>
            </a:lvl1pPr>
          </a:lstStyle>
          <a:p>
            <a:r>
              <a:rPr lang="en-US" dirty="0"/>
              <a:t>Click to edit title</a:t>
            </a:r>
          </a:p>
        </p:txBody>
      </p:sp>
      <p:sp>
        <p:nvSpPr>
          <p:cNvPr id="8" name="Text Placeholder 7">
            <a:extLst>
              <a:ext uri="{FF2B5EF4-FFF2-40B4-BE49-F238E27FC236}">
                <a16:creationId xmlns:a16="http://schemas.microsoft.com/office/drawing/2014/main" id="{57C40E33-9C8A-B54D-B306-2FE0919F360F}"/>
              </a:ext>
            </a:extLst>
          </p:cNvPr>
          <p:cNvSpPr>
            <a:spLocks noGrp="1"/>
          </p:cNvSpPr>
          <p:nvPr>
            <p:ph type="body" sz="quarter" idx="10" hasCustomPrompt="1"/>
          </p:nvPr>
        </p:nvSpPr>
        <p:spPr>
          <a:xfrm>
            <a:off x="940775" y="4872227"/>
            <a:ext cx="8081325" cy="820346"/>
          </a:xfrm>
          <a:prstGeom prst="rect">
            <a:avLst/>
          </a:prstGeom>
        </p:spPr>
        <p:txBody>
          <a:bodyPr lIns="91440" tIns="45720" rIns="91440" bIns="45720" anchor="ctr">
            <a:normAutofit/>
          </a:bodyPr>
          <a:lstStyle>
            <a:lvl1pPr marL="0" indent="0" algn="ctr">
              <a:buNone/>
              <a:defRPr sz="3600" b="1" i="0">
                <a:solidFill>
                  <a:schemeClr val="bg1"/>
                </a:solidFill>
                <a:latin typeface="+mj-lt"/>
                <a:cs typeface="Arial Black" panose="020B0604020202020204" pitchFamily="34" charset="0"/>
              </a:defRPr>
            </a:lvl1pPr>
            <a:lvl2pPr marL="457200" indent="0" algn="l">
              <a:buFont typeface="Arial" panose="020B0604020202020204" pitchFamily="34" charset="0"/>
              <a:buNone/>
              <a:defRPr sz="4800" b="1">
                <a:solidFill>
                  <a:schemeClr val="bg1"/>
                </a:solidFill>
                <a:latin typeface="Arial" panose="020B0604020202020204" pitchFamily="34" charset="0"/>
                <a:cs typeface="Arial" panose="020B0604020202020204" pitchFamily="34" charset="0"/>
              </a:defRPr>
            </a:lvl2pPr>
            <a:lvl3pPr marL="914400" indent="0">
              <a:buNone/>
              <a:defRPr/>
            </a:lvl3pPr>
            <a:lvl4pPr marL="1371600" indent="0">
              <a:buNone/>
              <a:defRPr/>
            </a:lvl4pPr>
          </a:lstStyle>
          <a:p>
            <a:pPr lvl="0"/>
            <a:r>
              <a:rPr lang="en-US" dirty="0"/>
              <a:t>Click to edit subheading</a:t>
            </a:r>
          </a:p>
        </p:txBody>
      </p:sp>
      <p:cxnSp>
        <p:nvCxnSpPr>
          <p:cNvPr id="39" name="Straight Connector 38">
            <a:extLst>
              <a:ext uri="{FF2B5EF4-FFF2-40B4-BE49-F238E27FC236}">
                <a16:creationId xmlns:a16="http://schemas.microsoft.com/office/drawing/2014/main" id="{3EB83582-B6ED-2116-3DCF-28FA61EC284E}"/>
              </a:ext>
            </a:extLst>
          </p:cNvPr>
          <p:cNvCxnSpPr/>
          <p:nvPr userDrawn="1"/>
        </p:nvCxnSpPr>
        <p:spPr>
          <a:xfrm>
            <a:off x="1964212" y="4724943"/>
            <a:ext cx="6045958" cy="0"/>
          </a:xfrm>
          <a:prstGeom prst="line">
            <a:avLst/>
          </a:prstGeom>
          <a:ln w="38100">
            <a:solidFill>
              <a:srgbClr val="85AEC3"/>
            </a:solidFill>
          </a:ln>
        </p:spPr>
        <p:style>
          <a:lnRef idx="1">
            <a:schemeClr val="accent1"/>
          </a:lnRef>
          <a:fillRef idx="0">
            <a:schemeClr val="accent1"/>
          </a:fillRef>
          <a:effectRef idx="0">
            <a:schemeClr val="accent1"/>
          </a:effectRef>
          <a:fontRef idx="minor">
            <a:schemeClr val="tx1"/>
          </a:fontRef>
        </p:style>
      </p:cxnSp>
      <p:pic>
        <p:nvPicPr>
          <p:cNvPr id="41" name="Picture 40" descr="A black and blue logo&#10;&#10;AI-generated content may be incorrect.">
            <a:extLst>
              <a:ext uri="{FF2B5EF4-FFF2-40B4-BE49-F238E27FC236}">
                <a16:creationId xmlns:a16="http://schemas.microsoft.com/office/drawing/2014/main" id="{4EFB251A-1369-B530-208D-940F7B44FF66}"/>
              </a:ext>
            </a:extLst>
          </p:cNvPr>
          <p:cNvPicPr>
            <a:picLocks noChangeAspect="1"/>
          </p:cNvPicPr>
          <p:nvPr userDrawn="1"/>
        </p:nvPicPr>
        <p:blipFill>
          <a:blip r:embed="rId3" cstate="screen">
            <a:lum bright="70000" contrast="-70000"/>
            <a:extLst>
              <a:ext uri="{28A0092B-C50C-407E-A947-70E740481C1C}">
                <a14:useLocalDpi xmlns:a14="http://schemas.microsoft.com/office/drawing/2010/main"/>
              </a:ext>
            </a:extLst>
          </a:blip>
          <a:stretch>
            <a:fillRect/>
          </a:stretch>
        </p:blipFill>
        <p:spPr>
          <a:xfrm>
            <a:off x="2248039" y="694598"/>
            <a:ext cx="5466796" cy="1109724"/>
          </a:xfrm>
          <a:prstGeom prst="rect">
            <a:avLst/>
          </a:prstGeom>
        </p:spPr>
      </p:pic>
    </p:spTree>
    <p:custDataLst>
      <p:tags r:id="rId1"/>
    </p:custDataLst>
    <p:extLst>
      <p:ext uri="{BB962C8B-B14F-4D97-AF65-F5344CB8AC3E}">
        <p14:creationId xmlns:p14="http://schemas.microsoft.com/office/powerpoint/2010/main" val="189095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4B1B-E79C-EC4B-BEE0-8925EFB47A8D}"/>
              </a:ext>
            </a:extLst>
          </p:cNvPr>
          <p:cNvSpPr>
            <a:spLocks noGrp="1"/>
          </p:cNvSpPr>
          <p:nvPr>
            <p:ph type="title" hasCustomPrompt="1"/>
          </p:nvPr>
        </p:nvSpPr>
        <p:spPr>
          <a:xfrm>
            <a:off x="237623" y="3260559"/>
            <a:ext cx="9447798" cy="3218708"/>
          </a:xfrm>
          <a:prstGeom prst="rect">
            <a:avLst/>
          </a:prstGeom>
        </p:spPr>
        <p:txBody>
          <a:bodyPr anchor="ctr">
            <a:normAutofit/>
          </a:bodyPr>
          <a:lstStyle>
            <a:lvl1pPr>
              <a:defRPr sz="4800" b="1" i="0">
                <a:solidFill>
                  <a:schemeClr val="bg1"/>
                </a:solidFill>
                <a:latin typeface="+mj-lt"/>
                <a:cs typeface="Arial Black" panose="020B0604020202020204" pitchFamily="34" charset="0"/>
              </a:defRPr>
            </a:lvl1pPr>
          </a:lstStyle>
          <a:p>
            <a:r>
              <a:rPr lang="en-US" dirty="0"/>
              <a:t>Divider or Section Title</a:t>
            </a:r>
          </a:p>
        </p:txBody>
      </p:sp>
    </p:spTree>
    <p:custDataLst>
      <p:tags r:id="rId1"/>
    </p:custDataLst>
    <p:extLst>
      <p:ext uri="{BB962C8B-B14F-4D97-AF65-F5344CB8AC3E}">
        <p14:creationId xmlns:p14="http://schemas.microsoft.com/office/powerpoint/2010/main" val="2897552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pic>
        <p:nvPicPr>
          <p:cNvPr id="15" name="Picture 14" descr="An abstract blue pattern with numbers">
            <a:extLst>
              <a:ext uri="{FF2B5EF4-FFF2-40B4-BE49-F238E27FC236}">
                <a16:creationId xmlns:a16="http://schemas.microsoft.com/office/drawing/2014/main" id="{7FC791E0-2E6F-9B35-DDF6-BD1ECA012290}"/>
              </a:ext>
            </a:extLst>
          </p:cNvPr>
          <p:cNvPicPr>
            <a:picLocks noChangeAspect="1"/>
          </p:cNvPicPr>
          <p:nvPr userDrawn="1"/>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r="-46"/>
          <a:stretch/>
        </p:blipFill>
        <p:spPr>
          <a:xfrm>
            <a:off x="-12595" y="0"/>
            <a:ext cx="12210198" cy="6858000"/>
          </a:xfrm>
          <a:prstGeom prst="rect">
            <a:avLst/>
          </a:prstGeom>
        </p:spPr>
      </p:pic>
      <p:sp>
        <p:nvSpPr>
          <p:cNvPr id="10" name="Rectangle 9">
            <a:extLst>
              <a:ext uri="{FF2B5EF4-FFF2-40B4-BE49-F238E27FC236}">
                <a16:creationId xmlns:a16="http://schemas.microsoft.com/office/drawing/2014/main" id="{98A46192-AA46-A19E-5CEA-EF855CF3E6A6}"/>
              </a:ext>
            </a:extLst>
          </p:cNvPr>
          <p:cNvSpPr>
            <a:spLocks/>
          </p:cNvSpPr>
          <p:nvPr userDrawn="1"/>
        </p:nvSpPr>
        <p:spPr>
          <a:xfrm>
            <a:off x="-12595" y="0"/>
            <a:ext cx="12204593" cy="6858000"/>
          </a:xfrm>
          <a:prstGeom prst="rect">
            <a:avLst/>
          </a:prstGeom>
          <a:gradFill flip="none" rotWithShape="1">
            <a:gsLst>
              <a:gs pos="17000">
                <a:srgbClr val="00203F">
                  <a:alpha val="82000"/>
                </a:srgbClr>
              </a:gs>
              <a:gs pos="56000">
                <a:schemeClr val="accent2">
                  <a:lumMod val="75000"/>
                </a:schemeClr>
              </a:gs>
              <a:gs pos="100000">
                <a:schemeClr val="accent2"/>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B4B1B-E79C-EC4B-BEE0-8925EFB47A8D}"/>
              </a:ext>
            </a:extLst>
          </p:cNvPr>
          <p:cNvSpPr>
            <a:spLocks noGrp="1"/>
          </p:cNvSpPr>
          <p:nvPr>
            <p:ph type="title" hasCustomPrompt="1"/>
          </p:nvPr>
        </p:nvSpPr>
        <p:spPr>
          <a:xfrm>
            <a:off x="556154" y="960748"/>
            <a:ext cx="4854388" cy="1866074"/>
          </a:xfrm>
          <a:prstGeom prst="rect">
            <a:avLst/>
          </a:prstGeom>
          <a:ln>
            <a:noFill/>
          </a:ln>
        </p:spPr>
        <p:txBody>
          <a:bodyPr anchor="ctr">
            <a:normAutofit/>
          </a:bodyPr>
          <a:lstStyle>
            <a:lvl1pPr algn="ctr">
              <a:defRPr sz="6000" b="1" i="0">
                <a:solidFill>
                  <a:schemeClr val="bg1"/>
                </a:solidFill>
                <a:latin typeface="+mj-lt"/>
                <a:cs typeface="Arial Black" panose="020B0604020202020204" pitchFamily="34" charset="0"/>
              </a:defRPr>
            </a:lvl1pPr>
          </a:lstStyle>
          <a:p>
            <a:r>
              <a:rPr lang="en-US" dirty="0"/>
              <a:t>Thank you</a:t>
            </a:r>
          </a:p>
        </p:txBody>
      </p:sp>
      <p:sp>
        <p:nvSpPr>
          <p:cNvPr id="13" name="Text Placeholder 12">
            <a:extLst>
              <a:ext uri="{FF2B5EF4-FFF2-40B4-BE49-F238E27FC236}">
                <a16:creationId xmlns:a16="http://schemas.microsoft.com/office/drawing/2014/main" id="{6EDD9E3E-7C5C-9E4C-8B95-8B03A7A77FC6}"/>
              </a:ext>
            </a:extLst>
          </p:cNvPr>
          <p:cNvSpPr>
            <a:spLocks noGrp="1"/>
          </p:cNvSpPr>
          <p:nvPr>
            <p:ph type="body" sz="quarter" idx="10" hasCustomPrompt="1"/>
          </p:nvPr>
        </p:nvSpPr>
        <p:spPr>
          <a:xfrm>
            <a:off x="7060987" y="1120776"/>
            <a:ext cx="4104452" cy="1546017"/>
          </a:xfrm>
          <a:prstGeom prst="rect">
            <a:avLst/>
          </a:prstGeom>
        </p:spPr>
        <p:txBody>
          <a:bodyPr anchor="ctr"/>
          <a:lstStyle>
            <a:lvl1pPr marL="0" indent="0" algn="ctr">
              <a:buNone/>
              <a:defRPr>
                <a:solidFill>
                  <a:schemeClr val="bg1"/>
                </a:solidFill>
              </a:defRPr>
            </a:lvl1pPr>
            <a:lvl2pPr marL="457200" indent="0" algn="ctr">
              <a:buNone/>
              <a:defRPr sz="3200">
                <a:solidFill>
                  <a:schemeClr val="bg1"/>
                </a:solidFill>
              </a:defRPr>
            </a:lvl2pPr>
          </a:lstStyle>
          <a:p>
            <a:pPr lvl="0"/>
            <a:r>
              <a:rPr lang="en-US" dirty="0"/>
              <a:t>Enter Contact information if needed</a:t>
            </a:r>
          </a:p>
        </p:txBody>
      </p:sp>
      <p:pic>
        <p:nvPicPr>
          <p:cNvPr id="9" name="Picture 8">
            <a:extLst>
              <a:ext uri="{FF2B5EF4-FFF2-40B4-BE49-F238E27FC236}">
                <a16:creationId xmlns:a16="http://schemas.microsoft.com/office/drawing/2014/main" id="{83225EDD-D3D5-5CDC-582B-E80BCC6739C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8200" y="5653644"/>
            <a:ext cx="12192000" cy="1204356"/>
          </a:xfrm>
          <a:prstGeom prst="rect">
            <a:avLst/>
          </a:prstGeom>
        </p:spPr>
      </p:pic>
    </p:spTree>
    <p:custDataLst>
      <p:tags r:id="rId1"/>
    </p:custDataLst>
    <p:extLst>
      <p:ext uri="{BB962C8B-B14F-4D97-AF65-F5344CB8AC3E}">
        <p14:creationId xmlns:p14="http://schemas.microsoft.com/office/powerpoint/2010/main" val="165191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itle (Great Agenda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B7C57-7AAD-99C3-FFE9-738792B33E34}"/>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F9B63-0561-41AD-980D-E4EB32EFA095}"/>
              </a:ext>
            </a:extLst>
          </p:cNvPr>
          <p:cNvSpPr>
            <a:spLocks noGrp="1"/>
          </p:cNvSpPr>
          <p:nvPr>
            <p:ph type="title"/>
          </p:nvPr>
        </p:nvSpPr>
        <p:spPr>
          <a:xfrm>
            <a:off x="379012" y="2184200"/>
            <a:ext cx="4089621" cy="2973788"/>
          </a:xfrm>
          <a:prstGeom prst="rect">
            <a:avLst/>
          </a:prstGeom>
        </p:spPr>
        <p:txBody>
          <a:bodyPr anchor="ctr"/>
          <a:lstStyle>
            <a:lvl1pPr>
              <a:defRPr lang="en-US" sz="4000" kern="1200" dirty="0">
                <a:solidFill>
                  <a:schemeClr val="accent1"/>
                </a:solidFill>
                <a:latin typeface="+mj-lt"/>
                <a:ea typeface="+mj-ea"/>
                <a:cs typeface="+mj-cs"/>
              </a:defRPr>
            </a:lvl1pPr>
          </a:lstStyle>
          <a:p>
            <a:r>
              <a:rPr lang="en-US" dirty="0"/>
              <a:t>Click to edit Master title style</a:t>
            </a:r>
          </a:p>
        </p:txBody>
      </p:sp>
      <p:grpSp>
        <p:nvGrpSpPr>
          <p:cNvPr id="3" name="Group 2">
            <a:extLst>
              <a:ext uri="{FF2B5EF4-FFF2-40B4-BE49-F238E27FC236}">
                <a16:creationId xmlns:a16="http://schemas.microsoft.com/office/drawing/2014/main" id="{E5309CD6-3674-0A93-AB54-4E91A0E45122}"/>
              </a:ext>
            </a:extLst>
          </p:cNvPr>
          <p:cNvGrpSpPr/>
          <p:nvPr userDrawn="1"/>
        </p:nvGrpSpPr>
        <p:grpSpPr>
          <a:xfrm rot="16200000">
            <a:off x="2333708" y="3735874"/>
            <a:ext cx="4784020" cy="110532"/>
            <a:chOff x="0" y="1064628"/>
            <a:chExt cx="4784020" cy="110532"/>
          </a:xfrm>
        </p:grpSpPr>
        <p:sp>
          <p:nvSpPr>
            <p:cNvPr id="4" name="Rectangle 3">
              <a:extLst>
                <a:ext uri="{FF2B5EF4-FFF2-40B4-BE49-F238E27FC236}">
                  <a16:creationId xmlns:a16="http://schemas.microsoft.com/office/drawing/2014/main" id="{031C6255-E867-845B-651A-56A4E3288AF3}"/>
                </a:ext>
              </a:extLst>
            </p:cNvPr>
            <p:cNvSpPr/>
            <p:nvPr userDrawn="1"/>
          </p:nvSpPr>
          <p:spPr>
            <a:xfrm>
              <a:off x="0" y="1080706"/>
              <a:ext cx="4728754" cy="78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4E5336-C46D-0C60-D831-9076BAC184F0}"/>
                </a:ext>
              </a:extLst>
            </p:cNvPr>
            <p:cNvSpPr/>
            <p:nvPr userDrawn="1"/>
          </p:nvSpPr>
          <p:spPr>
            <a:xfrm flipH="1">
              <a:off x="4673488" y="1064628"/>
              <a:ext cx="110532" cy="110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a:extLst>
              <a:ext uri="{FF2B5EF4-FFF2-40B4-BE49-F238E27FC236}">
                <a16:creationId xmlns:a16="http://schemas.microsoft.com/office/drawing/2014/main" id="{BC6D6511-5726-8409-2A9E-FB14645E3C70}"/>
              </a:ext>
            </a:extLst>
          </p:cNvPr>
          <p:cNvSpPr>
            <a:spLocks noGrp="1"/>
          </p:cNvSpPr>
          <p:nvPr>
            <p:ph type="body" sz="quarter" idx="10"/>
          </p:nvPr>
        </p:nvSpPr>
        <p:spPr>
          <a:xfrm>
            <a:off x="5144494" y="969963"/>
            <a:ext cx="6699844" cy="5402262"/>
          </a:xfrm>
          <a:prstGeom prst="rect">
            <a:avLst/>
          </a:prstGeom>
        </p:spPr>
        <p:txBody>
          <a:bodyPr anchor="ctr"/>
          <a:lstStyle>
            <a:lvl1pPr marL="0" indent="0">
              <a:buNone/>
              <a:defRPr sz="3200">
                <a:solidFill>
                  <a:schemeClr val="accent1"/>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edit Master text styles</a:t>
            </a:r>
          </a:p>
        </p:txBody>
      </p:sp>
      <p:pic>
        <p:nvPicPr>
          <p:cNvPr id="7" name="Picture 6" descr="A black and blue logo&#10;&#10;AI-generated content may be incorrect.">
            <a:extLst>
              <a:ext uri="{FF2B5EF4-FFF2-40B4-BE49-F238E27FC236}">
                <a16:creationId xmlns:a16="http://schemas.microsoft.com/office/drawing/2014/main" id="{F98A0389-BD0F-D279-21EC-C894336DD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8441" y="1044652"/>
            <a:ext cx="2290762" cy="465010"/>
          </a:xfrm>
          <a:prstGeom prst="rect">
            <a:avLst/>
          </a:prstGeom>
        </p:spPr>
      </p:pic>
    </p:spTree>
    <p:custDataLst>
      <p:tags r:id="rId1"/>
    </p:custDataLst>
    <p:extLst>
      <p:ext uri="{BB962C8B-B14F-4D97-AF65-F5344CB8AC3E}">
        <p14:creationId xmlns:p14="http://schemas.microsoft.com/office/powerpoint/2010/main" val="220986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chunk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551579-0FAF-E718-E68A-FA001562CA4C}"/>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028F4B-7076-234B-BEA0-30F91A79092B}"/>
              </a:ext>
            </a:extLst>
          </p:cNvPr>
          <p:cNvSpPr>
            <a:spLocks noGrp="1"/>
          </p:cNvSpPr>
          <p:nvPr>
            <p:ph idx="1" hasCustomPrompt="1"/>
          </p:nvPr>
        </p:nvSpPr>
        <p:spPr>
          <a:xfrm>
            <a:off x="596348" y="2551813"/>
            <a:ext cx="3146312" cy="3625149"/>
          </a:xfrm>
          <a:prstGeom prst="rect">
            <a:avLst/>
          </a:prstGeom>
        </p:spPr>
        <p:txBody>
          <a:bodyPr>
            <a:normAutofit/>
          </a:bodyPr>
          <a:lstStyle>
            <a:lvl1pPr marL="0" indent="0">
              <a:lnSpc>
                <a:spcPct val="100000"/>
              </a:lnSpc>
              <a:buNone/>
              <a:defRPr sz="3200">
                <a:solidFill>
                  <a:schemeClr val="accent1"/>
                </a:solidFill>
                <a:latin typeface="+mn-lt"/>
                <a:cs typeface="Arial" panose="020B0604020202020204" pitchFamily="34" charset="0"/>
              </a:defRPr>
            </a:lvl1pPr>
            <a:lvl2pPr>
              <a:lnSpc>
                <a:spcPct val="100000"/>
              </a:lnSpc>
              <a:defRPr sz="3200">
                <a:latin typeface="Arial" panose="020B0604020202020204" pitchFamily="34" charset="0"/>
                <a:cs typeface="Arial" panose="020B0604020202020204" pitchFamily="34" charset="0"/>
              </a:defRPr>
            </a:lvl2pPr>
            <a:lvl3pPr>
              <a:lnSpc>
                <a:spcPct val="100000"/>
              </a:lnSpc>
              <a:defRPr sz="2800">
                <a:latin typeface="Arial" panose="020B0604020202020204" pitchFamily="34" charset="0"/>
                <a:cs typeface="Arial" panose="020B0604020202020204" pitchFamily="34" charset="0"/>
              </a:defRPr>
            </a:lvl3pPr>
            <a:lvl4pPr>
              <a:lnSpc>
                <a:spcPct val="100000"/>
              </a:lnSpc>
              <a:defRPr sz="24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stStyle>
          <a:p>
            <a:pPr lvl="0"/>
            <a:r>
              <a:rPr lang="en-US" dirty="0"/>
              <a:t>Click to add Content</a:t>
            </a:r>
          </a:p>
        </p:txBody>
      </p:sp>
      <p:sp>
        <p:nvSpPr>
          <p:cNvPr id="5" name="Content Placeholder 2">
            <a:extLst>
              <a:ext uri="{FF2B5EF4-FFF2-40B4-BE49-F238E27FC236}">
                <a16:creationId xmlns:a16="http://schemas.microsoft.com/office/drawing/2014/main" id="{DCA35B9B-2C42-4F62-ABC2-83A84C3AA77F}"/>
              </a:ext>
            </a:extLst>
          </p:cNvPr>
          <p:cNvSpPr>
            <a:spLocks noGrp="1"/>
          </p:cNvSpPr>
          <p:nvPr>
            <p:ph idx="10" hasCustomPrompt="1"/>
          </p:nvPr>
        </p:nvSpPr>
        <p:spPr>
          <a:xfrm>
            <a:off x="4307111" y="2551813"/>
            <a:ext cx="3146312" cy="3625150"/>
          </a:xfrm>
          <a:prstGeom prst="rect">
            <a:avLst/>
          </a:prstGeom>
        </p:spPr>
        <p:txBody>
          <a:bodyPr>
            <a:normAutofit/>
          </a:bodyPr>
          <a:lstStyle>
            <a:lvl1pPr>
              <a:defRPr lang="en-US" sz="3200" dirty="0">
                <a:solidFill>
                  <a:schemeClr val="accent1"/>
                </a:solidFill>
                <a:cs typeface="Arial" panose="020B0604020202020204" pitchFamily="34" charset="0"/>
              </a:defRPr>
            </a:lvl1pPr>
          </a:lstStyle>
          <a:p>
            <a:pPr marL="0" lvl="0" indent="0">
              <a:lnSpc>
                <a:spcPct val="100000"/>
              </a:lnSpc>
              <a:buNone/>
            </a:pPr>
            <a:r>
              <a:rPr lang="en-US" dirty="0"/>
              <a:t>Click to add Content</a:t>
            </a:r>
          </a:p>
        </p:txBody>
      </p:sp>
      <p:sp>
        <p:nvSpPr>
          <p:cNvPr id="6" name="Content Placeholder 2">
            <a:extLst>
              <a:ext uri="{FF2B5EF4-FFF2-40B4-BE49-F238E27FC236}">
                <a16:creationId xmlns:a16="http://schemas.microsoft.com/office/drawing/2014/main" id="{AAD78B05-1760-43EB-9F63-7CE9AC8B07AF}"/>
              </a:ext>
            </a:extLst>
          </p:cNvPr>
          <p:cNvSpPr>
            <a:spLocks noGrp="1"/>
          </p:cNvSpPr>
          <p:nvPr>
            <p:ph idx="11" hasCustomPrompt="1"/>
          </p:nvPr>
        </p:nvSpPr>
        <p:spPr>
          <a:xfrm>
            <a:off x="8017874" y="2527371"/>
            <a:ext cx="3146312" cy="3625151"/>
          </a:xfrm>
          <a:prstGeom prst="rect">
            <a:avLst/>
          </a:prstGeom>
        </p:spPr>
        <p:txBody>
          <a:bodyPr>
            <a:normAutofit/>
          </a:bodyPr>
          <a:lstStyle>
            <a:lvl1pPr>
              <a:defRPr lang="en-US" sz="3200" dirty="0">
                <a:solidFill>
                  <a:schemeClr val="accent1"/>
                </a:solidFill>
                <a:cs typeface="Arial" panose="020B0604020202020204" pitchFamily="34" charset="0"/>
              </a:defRPr>
            </a:lvl1pPr>
          </a:lstStyle>
          <a:p>
            <a:pPr marL="0" lvl="0" indent="0">
              <a:lnSpc>
                <a:spcPct val="100000"/>
              </a:lnSpc>
              <a:buNone/>
            </a:pPr>
            <a:r>
              <a:rPr lang="en-US" dirty="0"/>
              <a:t>Click to add Content</a:t>
            </a:r>
          </a:p>
        </p:txBody>
      </p:sp>
      <p:sp>
        <p:nvSpPr>
          <p:cNvPr id="8" name="Title 7">
            <a:extLst>
              <a:ext uri="{FF2B5EF4-FFF2-40B4-BE49-F238E27FC236}">
                <a16:creationId xmlns:a16="http://schemas.microsoft.com/office/drawing/2014/main" id="{283975A1-55BB-4252-883F-BBC02A15447F}"/>
              </a:ext>
            </a:extLst>
          </p:cNvPr>
          <p:cNvSpPr>
            <a:spLocks noGrp="1"/>
          </p:cNvSpPr>
          <p:nvPr>
            <p:ph type="title"/>
          </p:nvPr>
        </p:nvSpPr>
        <p:spPr>
          <a:xfrm>
            <a:off x="1076597" y="365126"/>
            <a:ext cx="10038806" cy="714738"/>
          </a:xfrm>
          <a:prstGeom prst="rect">
            <a:avLst/>
          </a:prstGeom>
        </p:spPr>
        <p:txBody>
          <a:bodyPr anchor="b"/>
          <a:lstStyle>
            <a:lvl1pPr algn="ctr">
              <a:defRPr lang="en-US" sz="4000" dirty="0">
                <a:solidFill>
                  <a:schemeClr val="accent1"/>
                </a:solidFill>
                <a:latin typeface="+mj-lt"/>
              </a:defRPr>
            </a:lvl1pPr>
          </a:lstStyle>
          <a:p>
            <a:pPr lvl="0"/>
            <a:r>
              <a:rPr lang="en-US" dirty="0"/>
              <a:t>Click to edit Master title style</a:t>
            </a:r>
          </a:p>
        </p:txBody>
      </p:sp>
      <p:cxnSp>
        <p:nvCxnSpPr>
          <p:cNvPr id="4" name="Straight Connector 3">
            <a:extLst>
              <a:ext uri="{FF2B5EF4-FFF2-40B4-BE49-F238E27FC236}">
                <a16:creationId xmlns:a16="http://schemas.microsoft.com/office/drawing/2014/main" id="{31E25F75-71F9-CFB2-8A87-DAADDB38F77E}"/>
              </a:ext>
            </a:extLst>
          </p:cNvPr>
          <p:cNvCxnSpPr/>
          <p:nvPr userDrawn="1"/>
        </p:nvCxnSpPr>
        <p:spPr>
          <a:xfrm>
            <a:off x="1832776" y="1208598"/>
            <a:ext cx="8754386"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2598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FE2C4D-3BDF-7860-B1B9-909FB597700E}"/>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028F4B-7076-234B-BEA0-30F91A79092B}"/>
              </a:ext>
            </a:extLst>
          </p:cNvPr>
          <p:cNvSpPr>
            <a:spLocks noGrp="1"/>
          </p:cNvSpPr>
          <p:nvPr>
            <p:ph idx="1" hasCustomPrompt="1"/>
          </p:nvPr>
        </p:nvSpPr>
        <p:spPr>
          <a:xfrm>
            <a:off x="838200" y="2001063"/>
            <a:ext cx="4381831" cy="4175900"/>
          </a:xfrm>
          <a:prstGeom prst="rect">
            <a:avLst/>
          </a:prstGeom>
        </p:spPr>
        <p:txBody>
          <a:bodyPr>
            <a:normAutofit/>
          </a:bodyPr>
          <a:lstStyle>
            <a:lvl1pPr>
              <a:defRPr lang="en-US" sz="3200" dirty="0">
                <a:solidFill>
                  <a:schemeClr val="accent1"/>
                </a:solidFill>
                <a:cs typeface="Arial" panose="020B0604020202020204" pitchFamily="34" charset="0"/>
              </a:defRPr>
            </a:lvl1pPr>
          </a:lstStyle>
          <a:p>
            <a:pPr marL="0" lvl="0" indent="0">
              <a:lnSpc>
                <a:spcPct val="100000"/>
              </a:lnSpc>
              <a:buNone/>
            </a:pPr>
            <a:r>
              <a:rPr lang="en-US" dirty="0"/>
              <a:t>Click to add content</a:t>
            </a:r>
          </a:p>
        </p:txBody>
      </p:sp>
      <p:sp>
        <p:nvSpPr>
          <p:cNvPr id="4" name="Content Placeholder 2">
            <a:extLst>
              <a:ext uri="{FF2B5EF4-FFF2-40B4-BE49-F238E27FC236}">
                <a16:creationId xmlns:a16="http://schemas.microsoft.com/office/drawing/2014/main" id="{02A1D6D1-9015-6A49-80A6-B6D6FFD180DE}"/>
              </a:ext>
            </a:extLst>
          </p:cNvPr>
          <p:cNvSpPr>
            <a:spLocks noGrp="1"/>
          </p:cNvSpPr>
          <p:nvPr>
            <p:ph idx="10" hasCustomPrompt="1"/>
          </p:nvPr>
        </p:nvSpPr>
        <p:spPr>
          <a:xfrm>
            <a:off x="6635363" y="2001063"/>
            <a:ext cx="5117238" cy="4175900"/>
          </a:xfrm>
          <a:prstGeom prst="rect">
            <a:avLst/>
          </a:prstGeom>
        </p:spPr>
        <p:txBody>
          <a:bodyPr>
            <a:normAutofit/>
          </a:bodyPr>
          <a:lstStyle>
            <a:lvl1pPr>
              <a:defRPr lang="en-US" sz="3200" dirty="0">
                <a:solidFill>
                  <a:schemeClr val="accent1"/>
                </a:solidFill>
                <a:cs typeface="Arial" panose="020B0604020202020204" pitchFamily="34" charset="0"/>
              </a:defRPr>
            </a:lvl1pPr>
          </a:lstStyle>
          <a:p>
            <a:pPr marL="0" lvl="0" indent="0">
              <a:lnSpc>
                <a:spcPct val="100000"/>
              </a:lnSpc>
              <a:buNone/>
            </a:pPr>
            <a:r>
              <a:rPr lang="en-US" dirty="0"/>
              <a:t>Click to add Content</a:t>
            </a:r>
          </a:p>
        </p:txBody>
      </p:sp>
      <p:sp>
        <p:nvSpPr>
          <p:cNvPr id="2" name="Title 1">
            <a:extLst>
              <a:ext uri="{FF2B5EF4-FFF2-40B4-BE49-F238E27FC236}">
                <a16:creationId xmlns:a16="http://schemas.microsoft.com/office/drawing/2014/main" id="{A189E96D-9307-4F24-83FA-AC560EFA1D71}"/>
              </a:ext>
            </a:extLst>
          </p:cNvPr>
          <p:cNvSpPr>
            <a:spLocks noGrp="1"/>
          </p:cNvSpPr>
          <p:nvPr>
            <p:ph type="title"/>
          </p:nvPr>
        </p:nvSpPr>
        <p:spPr>
          <a:xfrm>
            <a:off x="1111431" y="365126"/>
            <a:ext cx="9969137" cy="723446"/>
          </a:xfrm>
          <a:prstGeom prst="rect">
            <a:avLst/>
          </a:prstGeom>
        </p:spPr>
        <p:txBody>
          <a:bodyPr anchor="b"/>
          <a:lstStyle>
            <a:lvl1pPr algn="ctr">
              <a:defRPr lang="en-US" sz="4000">
                <a:solidFill>
                  <a:schemeClr val="accent1"/>
                </a:solidFill>
                <a:latin typeface="+mj-lt"/>
              </a:defRPr>
            </a:lvl1pPr>
          </a:lstStyle>
          <a:p>
            <a:pPr lvl="0"/>
            <a:r>
              <a:rPr lang="en-US" dirty="0"/>
              <a:t>Click to edit Master title style</a:t>
            </a:r>
          </a:p>
        </p:txBody>
      </p:sp>
      <p:cxnSp>
        <p:nvCxnSpPr>
          <p:cNvPr id="12" name="Straight Connector 11">
            <a:extLst>
              <a:ext uri="{FF2B5EF4-FFF2-40B4-BE49-F238E27FC236}">
                <a16:creationId xmlns:a16="http://schemas.microsoft.com/office/drawing/2014/main" id="{DBBE3C32-6224-4849-99DE-13BCACCC4599}"/>
              </a:ext>
            </a:extLst>
          </p:cNvPr>
          <p:cNvCxnSpPr/>
          <p:nvPr userDrawn="1"/>
        </p:nvCxnSpPr>
        <p:spPr>
          <a:xfrm>
            <a:off x="6019137" y="2001063"/>
            <a:ext cx="0" cy="429239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2589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EA0389-524C-D223-43CD-5C41C0A645DD}"/>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F9B63-0561-41AD-980D-E4EB32EFA095}"/>
              </a:ext>
            </a:extLst>
          </p:cNvPr>
          <p:cNvSpPr>
            <a:spLocks noGrp="1"/>
          </p:cNvSpPr>
          <p:nvPr>
            <p:ph type="title"/>
          </p:nvPr>
        </p:nvSpPr>
        <p:spPr>
          <a:xfrm>
            <a:off x="382331" y="365125"/>
            <a:ext cx="10563174" cy="918421"/>
          </a:xfrm>
          <a:prstGeom prst="rect">
            <a:avLst/>
          </a:prstGeom>
        </p:spPr>
        <p:txBody>
          <a:bodyPr anchor="b"/>
          <a:lstStyle>
            <a:lvl1pPr>
              <a:defRPr lang="en-US" sz="4000" kern="1200" dirty="0">
                <a:solidFill>
                  <a:schemeClr val="accent1"/>
                </a:solidFill>
                <a:latin typeface="+mj-lt"/>
                <a:ea typeface="+mj-ea"/>
                <a:cs typeface="+mj-cs"/>
              </a:defRPr>
            </a:lvl1pPr>
          </a:lstStyle>
          <a:p>
            <a:r>
              <a:rPr lang="en-US" dirty="0"/>
              <a:t>Click to edit Master title style</a:t>
            </a:r>
          </a:p>
        </p:txBody>
      </p:sp>
      <p:grpSp>
        <p:nvGrpSpPr>
          <p:cNvPr id="3" name="Group 2">
            <a:extLst>
              <a:ext uri="{FF2B5EF4-FFF2-40B4-BE49-F238E27FC236}">
                <a16:creationId xmlns:a16="http://schemas.microsoft.com/office/drawing/2014/main" id="{E5309CD6-3674-0A93-AB54-4E91A0E45122}"/>
              </a:ext>
            </a:extLst>
          </p:cNvPr>
          <p:cNvGrpSpPr/>
          <p:nvPr userDrawn="1"/>
        </p:nvGrpSpPr>
        <p:grpSpPr>
          <a:xfrm>
            <a:off x="-1" y="1299624"/>
            <a:ext cx="5877017" cy="110532"/>
            <a:chOff x="0" y="1064628"/>
            <a:chExt cx="4784020" cy="110532"/>
          </a:xfrm>
        </p:grpSpPr>
        <p:sp>
          <p:nvSpPr>
            <p:cNvPr id="4" name="Rectangle 3">
              <a:extLst>
                <a:ext uri="{FF2B5EF4-FFF2-40B4-BE49-F238E27FC236}">
                  <a16:creationId xmlns:a16="http://schemas.microsoft.com/office/drawing/2014/main" id="{031C6255-E867-845B-651A-56A4E3288AF3}"/>
                </a:ext>
              </a:extLst>
            </p:cNvPr>
            <p:cNvSpPr/>
            <p:nvPr userDrawn="1"/>
          </p:nvSpPr>
          <p:spPr>
            <a:xfrm>
              <a:off x="0" y="1080706"/>
              <a:ext cx="4728754" cy="78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4E5336-C46D-0C60-D831-9076BAC184F0}"/>
                </a:ext>
              </a:extLst>
            </p:cNvPr>
            <p:cNvSpPr/>
            <p:nvPr userDrawn="1"/>
          </p:nvSpPr>
          <p:spPr>
            <a:xfrm flipH="1">
              <a:off x="4673488" y="1064628"/>
              <a:ext cx="110532" cy="110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26715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010F46-CE73-E3C5-357A-A63E813FF8BD}"/>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F37A4-3FD3-7E26-AEA0-4E66747B0C72}"/>
              </a:ext>
            </a:extLst>
          </p:cNvPr>
          <p:cNvSpPr>
            <a:spLocks noGrp="1"/>
          </p:cNvSpPr>
          <p:nvPr>
            <p:ph type="title"/>
          </p:nvPr>
        </p:nvSpPr>
        <p:spPr>
          <a:xfrm>
            <a:off x="838200" y="365125"/>
            <a:ext cx="10515600" cy="1325563"/>
          </a:xfrm>
          <a:prstGeom prst="rect">
            <a:avLst/>
          </a:prstGeom>
        </p:spPr>
        <p:txBody>
          <a:bodyPr/>
          <a:lstStyle>
            <a:lvl1pPr>
              <a:defRPr>
                <a:solidFill>
                  <a:schemeClr val="accent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15712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ackground Title and Conten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8FFBDE-26B3-33F4-16B1-08F575B2E055}"/>
              </a:ext>
            </a:extLst>
          </p:cNvPr>
          <p:cNvSpPr/>
          <p:nvPr userDrawn="1"/>
        </p:nvSpPr>
        <p:spPr>
          <a:xfrm flipH="1">
            <a:off x="960890" y="-9625"/>
            <a:ext cx="11231109" cy="6877250"/>
          </a:xfrm>
          <a:prstGeom prst="rect">
            <a:avLst/>
          </a:prstGeom>
          <a:gradFill flip="none" rotWithShape="1">
            <a:gsLst>
              <a:gs pos="0">
                <a:schemeClr val="accent1"/>
              </a:gs>
              <a:gs pos="48000">
                <a:schemeClr val="accent3"/>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ACE75-E41C-4967-76DE-735AD0F1279E}"/>
              </a:ext>
            </a:extLst>
          </p:cNvPr>
          <p:cNvSpPr>
            <a:spLocks noGrp="1"/>
          </p:cNvSpPr>
          <p:nvPr>
            <p:ph type="title"/>
          </p:nvPr>
        </p:nvSpPr>
        <p:spPr>
          <a:xfrm>
            <a:off x="1186542" y="365125"/>
            <a:ext cx="10167257" cy="1325563"/>
          </a:xfrm>
          <a:prstGeom prst="rect">
            <a:avLst/>
          </a:prstGeom>
        </p:spPr>
        <p:txBody>
          <a:bodyPr/>
          <a:lstStyle>
            <a:lvl1pPr>
              <a:defRPr>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88EB7394-A3EC-C26E-429E-B37D9F069DB2}"/>
              </a:ext>
            </a:extLst>
          </p:cNvPr>
          <p:cNvSpPr>
            <a:spLocks noGrp="1"/>
          </p:cNvSpPr>
          <p:nvPr>
            <p:ph sz="quarter" idx="10"/>
          </p:nvPr>
        </p:nvSpPr>
        <p:spPr>
          <a:xfrm>
            <a:off x="1230086" y="1889125"/>
            <a:ext cx="10069739" cy="4652963"/>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cxnSp>
        <p:nvCxnSpPr>
          <p:cNvPr id="7" name="Straight Connector 6">
            <a:extLst>
              <a:ext uri="{FF2B5EF4-FFF2-40B4-BE49-F238E27FC236}">
                <a16:creationId xmlns:a16="http://schemas.microsoft.com/office/drawing/2014/main" id="{7C88AEB0-5783-272C-F799-2D845D19B836}"/>
              </a:ext>
            </a:extLst>
          </p:cNvPr>
          <p:cNvCxnSpPr/>
          <p:nvPr userDrawn="1"/>
        </p:nvCxnSpPr>
        <p:spPr>
          <a:xfrm>
            <a:off x="960891" y="0"/>
            <a:ext cx="0" cy="685800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descr="A number pattern with white numbers&#10;&#10;AI-generated content may be incorrect.">
            <a:extLst>
              <a:ext uri="{FF2B5EF4-FFF2-40B4-BE49-F238E27FC236}">
                <a16:creationId xmlns:a16="http://schemas.microsoft.com/office/drawing/2014/main" id="{657C5E40-8DFD-6486-A58F-2FD606F745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9625"/>
            <a:ext cx="960891" cy="6838750"/>
          </a:xfrm>
          <a:prstGeom prst="rect">
            <a:avLst/>
          </a:prstGeom>
          <a:effectLst>
            <a:innerShdw blurRad="63500" dist="50800" dir="13500000">
              <a:prstClr val="black">
                <a:alpha val="50000"/>
              </a:prstClr>
            </a:innerShdw>
          </a:effectLst>
        </p:spPr>
      </p:pic>
    </p:spTree>
    <p:custDataLst>
      <p:tags r:id="rId1"/>
    </p:custDataLst>
    <p:extLst>
      <p:ext uri="{BB962C8B-B14F-4D97-AF65-F5344CB8AC3E}">
        <p14:creationId xmlns:p14="http://schemas.microsoft.com/office/powerpoint/2010/main" val="73732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point or Question">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5E6840-75EB-4EAA-896D-21B62FD3D2C5}"/>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ACE75-E41C-4967-76DE-735AD0F1279E}"/>
              </a:ext>
            </a:extLst>
          </p:cNvPr>
          <p:cNvSpPr>
            <a:spLocks noGrp="1"/>
          </p:cNvSpPr>
          <p:nvPr>
            <p:ph type="title" hasCustomPrompt="1"/>
          </p:nvPr>
        </p:nvSpPr>
        <p:spPr>
          <a:xfrm>
            <a:off x="1768928" y="2335440"/>
            <a:ext cx="10167257" cy="1325563"/>
          </a:xfrm>
          <a:prstGeom prst="rect">
            <a:avLst/>
          </a:prstGeom>
        </p:spPr>
        <p:txBody>
          <a:bodyPr/>
          <a:lstStyle>
            <a:lvl1pPr>
              <a:defRPr>
                <a:solidFill>
                  <a:schemeClr val="accent1"/>
                </a:solidFill>
              </a:defRPr>
            </a:lvl1pPr>
          </a:lstStyle>
          <a:p>
            <a:r>
              <a:rPr lang="en-US" dirty="0"/>
              <a:t>Enter a very important point or question</a:t>
            </a:r>
          </a:p>
        </p:txBody>
      </p:sp>
      <p:cxnSp>
        <p:nvCxnSpPr>
          <p:cNvPr id="6" name="Straight Connector 5">
            <a:extLst>
              <a:ext uri="{FF2B5EF4-FFF2-40B4-BE49-F238E27FC236}">
                <a16:creationId xmlns:a16="http://schemas.microsoft.com/office/drawing/2014/main" id="{EB72C8B4-61A2-DA42-BB78-8B9072F4168C}"/>
              </a:ext>
            </a:extLst>
          </p:cNvPr>
          <p:cNvCxnSpPr>
            <a:cxnSpLocks/>
          </p:cNvCxnSpPr>
          <p:nvPr userDrawn="1"/>
        </p:nvCxnSpPr>
        <p:spPr>
          <a:xfrm>
            <a:off x="0" y="5823857"/>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5D584D-20CC-1A55-C58F-A8D8AFC79990}"/>
              </a:ext>
            </a:extLst>
          </p:cNvPr>
          <p:cNvSpPr/>
          <p:nvPr userDrawn="1"/>
        </p:nvSpPr>
        <p:spPr>
          <a:xfrm>
            <a:off x="495299" y="2514600"/>
            <a:ext cx="914400" cy="914400"/>
          </a:xfrm>
          <a:prstGeom prst="ellipse">
            <a:avLst/>
          </a:prstGeom>
          <a:blipFill dpi="0"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Megaphone1 with solid fill">
            <a:extLst>
              <a:ext uri="{FF2B5EF4-FFF2-40B4-BE49-F238E27FC236}">
                <a16:creationId xmlns:a16="http://schemas.microsoft.com/office/drawing/2014/main" id="{FE502362-1F00-596C-249C-91FDED0A7F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702" y="2607128"/>
            <a:ext cx="691242" cy="691242"/>
          </a:xfrm>
          <a:prstGeom prst="rect">
            <a:avLst/>
          </a:prstGeom>
        </p:spPr>
      </p:pic>
      <p:sp>
        <p:nvSpPr>
          <p:cNvPr id="4" name="Rectangle 3">
            <a:extLst>
              <a:ext uri="{FF2B5EF4-FFF2-40B4-BE49-F238E27FC236}">
                <a16:creationId xmlns:a16="http://schemas.microsoft.com/office/drawing/2014/main" id="{36BED25D-3424-11B0-8A90-4EEAEDCCE7FA}"/>
              </a:ext>
            </a:extLst>
          </p:cNvPr>
          <p:cNvSpPr/>
          <p:nvPr userDrawn="1"/>
        </p:nvSpPr>
        <p:spPr>
          <a:xfrm>
            <a:off x="-10756" y="5823857"/>
            <a:ext cx="12202756" cy="104376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637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Graph light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93A97E-CE66-ADEF-638F-AFE265D11AEC}"/>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7CE31-A88B-D274-8A19-5035CF631B50}"/>
              </a:ext>
            </a:extLst>
          </p:cNvPr>
          <p:cNvSpPr>
            <a:spLocks noGrp="1"/>
          </p:cNvSpPr>
          <p:nvPr>
            <p:ph type="title" hasCustomPrompt="1"/>
          </p:nvPr>
        </p:nvSpPr>
        <p:spPr>
          <a:xfrm>
            <a:off x="838200" y="365125"/>
            <a:ext cx="10515600" cy="871303"/>
          </a:xfrm>
          <a:prstGeom prst="rect">
            <a:avLst/>
          </a:prstGeom>
        </p:spPr>
        <p:txBody>
          <a:bodyPr/>
          <a:lstStyle>
            <a:lvl1pPr>
              <a:defRPr>
                <a:solidFill>
                  <a:schemeClr val="accent1"/>
                </a:solidFill>
              </a:defRPr>
            </a:lvl1pPr>
          </a:lstStyle>
          <a:p>
            <a:r>
              <a:rPr lang="en-US" dirty="0"/>
              <a:t>Click to edit the title of the chart</a:t>
            </a:r>
          </a:p>
        </p:txBody>
      </p:sp>
      <p:sp>
        <p:nvSpPr>
          <p:cNvPr id="4" name="Chart Placeholder 3">
            <a:extLst>
              <a:ext uri="{FF2B5EF4-FFF2-40B4-BE49-F238E27FC236}">
                <a16:creationId xmlns:a16="http://schemas.microsoft.com/office/drawing/2014/main" id="{4D95DB5B-F619-86BA-4151-6412A432A902}"/>
              </a:ext>
            </a:extLst>
          </p:cNvPr>
          <p:cNvSpPr>
            <a:spLocks noGrp="1"/>
          </p:cNvSpPr>
          <p:nvPr>
            <p:ph type="chart" sz="quarter" idx="10"/>
          </p:nvPr>
        </p:nvSpPr>
        <p:spPr>
          <a:xfrm>
            <a:off x="838200" y="1355698"/>
            <a:ext cx="10090868" cy="5259263"/>
          </a:xfrm>
          <a:prstGeom prst="rect">
            <a:avLst/>
          </a:prstGeom>
        </p:spPr>
        <p:txBody>
          <a:bodyPr/>
          <a:lstStyle/>
          <a:p>
            <a:endParaRPr lang="en-US"/>
          </a:p>
        </p:txBody>
      </p:sp>
    </p:spTree>
    <p:custDataLst>
      <p:tags r:id="rId1"/>
    </p:custDataLst>
    <p:extLst>
      <p:ext uri="{BB962C8B-B14F-4D97-AF65-F5344CB8AC3E}">
        <p14:creationId xmlns:p14="http://schemas.microsoft.com/office/powerpoint/2010/main" val="174766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tags" Target="../tags/tag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411270EF-6540-6E44-8904-09D855C187EE}"/>
              </a:ext>
            </a:extLst>
          </p:cNvPr>
          <p:cNvSpPr txBox="1">
            <a:spLocks/>
          </p:cNvSpPr>
          <p:nvPr userDrawn="1"/>
        </p:nvSpPr>
        <p:spPr>
          <a:xfrm>
            <a:off x="9438042" y="6538026"/>
            <a:ext cx="2743200" cy="3295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372E6A-D727-D641-9026-7AC6D9DA1E06}" type="slidenum">
              <a:rPr lang="en-US" sz="2000" b="1" i="0" smtClean="0">
                <a:solidFill>
                  <a:srgbClr val="02576C"/>
                </a:solidFill>
                <a:latin typeface="Arial Black" panose="020B0604020202020204" pitchFamily="34" charset="0"/>
                <a:cs typeface="Arial Black" panose="020B0604020202020204" pitchFamily="34" charset="0"/>
              </a:rPr>
              <a:pPr/>
              <a:t>‹#›</a:t>
            </a:fld>
            <a:endParaRPr lang="en-US" sz="2000" b="1" i="0" dirty="0">
              <a:solidFill>
                <a:srgbClr val="02576C"/>
              </a:solidFill>
              <a:latin typeface="Arial Black" panose="020B0604020202020204" pitchFamily="34" charset="0"/>
              <a:cs typeface="Arial Black" panose="020B0604020202020204" pitchFamily="34" charset="0"/>
            </a:endParaRPr>
          </a:p>
        </p:txBody>
      </p:sp>
      <p:pic>
        <p:nvPicPr>
          <p:cNvPr id="3" name="Picture 2" descr="A number pattern with white numbers&#10;&#10;AI-generated content may be incorrect.">
            <a:extLst>
              <a:ext uri="{FF2B5EF4-FFF2-40B4-BE49-F238E27FC236}">
                <a16:creationId xmlns:a16="http://schemas.microsoft.com/office/drawing/2014/main" id="{6E425E81-32AB-1B9D-5A4B-E89D5483D70A}"/>
              </a:ext>
            </a:extLst>
          </p:cNvPr>
          <p:cNvPicPr>
            <a:picLocks noChangeAspect="1"/>
          </p:cNvPicPr>
          <p:nvPr userDrawn="1"/>
        </p:nvPicPr>
        <p:blipFill>
          <a:blip r:embed="rId17" cstate="screen">
            <a:alphaModFix amt="44000"/>
            <a:extLst>
              <a:ext uri="{28A0092B-C50C-407E-A947-70E740481C1C}">
                <a14:useLocalDpi xmlns:a14="http://schemas.microsoft.com/office/drawing/2010/main"/>
              </a:ext>
            </a:extLst>
          </a:blip>
          <a:srcRect/>
          <a:stretch/>
        </p:blipFill>
        <p:spPr>
          <a:xfrm>
            <a:off x="10757" y="9625"/>
            <a:ext cx="12170485" cy="6858000"/>
          </a:xfrm>
          <a:prstGeom prst="rect">
            <a:avLst/>
          </a:prstGeom>
        </p:spPr>
      </p:pic>
    </p:spTree>
    <p:custDataLst>
      <p:tags r:id="rId16"/>
    </p:custDataLst>
    <p:extLst>
      <p:ext uri="{BB962C8B-B14F-4D97-AF65-F5344CB8AC3E}">
        <p14:creationId xmlns:p14="http://schemas.microsoft.com/office/powerpoint/2010/main" val="4208931533"/>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0" r:id="rId3"/>
    <p:sldLayoutId id="2147483655" r:id="rId4"/>
    <p:sldLayoutId id="2147483656" r:id="rId5"/>
    <p:sldLayoutId id="2147483661" r:id="rId6"/>
    <p:sldLayoutId id="2147483665" r:id="rId7"/>
    <p:sldLayoutId id="2147483666" r:id="rId8"/>
    <p:sldLayoutId id="2147483663" r:id="rId9"/>
    <p:sldLayoutId id="2147483664" r:id="rId10"/>
    <p:sldLayoutId id="2147483669" r:id="rId11"/>
    <p:sldLayoutId id="2147483670" r:id="rId12"/>
    <p:sldLayoutId id="2147483671" r:id="rId13"/>
    <p:sldLayoutId id="214748367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BB69B1-CA8F-096B-7C20-E5DFF37A69D1}"/>
              </a:ext>
            </a:extLst>
          </p:cNvPr>
          <p:cNvSpPr/>
          <p:nvPr userDrawn="1"/>
        </p:nvSpPr>
        <p:spPr>
          <a:xfrm>
            <a:off x="-12593" y="0"/>
            <a:ext cx="10028464" cy="6858000"/>
          </a:xfrm>
          <a:prstGeom prst="rect">
            <a:avLst/>
          </a:prstGeom>
          <a:gradFill flip="none" rotWithShape="1">
            <a:gsLst>
              <a:gs pos="21000">
                <a:schemeClr val="accent1"/>
              </a:gs>
              <a:gs pos="65000">
                <a:schemeClr val="accent3"/>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A58DDA3-7076-62B8-2486-8BA7381935AB}"/>
              </a:ext>
            </a:extLst>
          </p:cNvPr>
          <p:cNvCxnSpPr/>
          <p:nvPr userDrawn="1"/>
        </p:nvCxnSpPr>
        <p:spPr>
          <a:xfrm>
            <a:off x="10015871"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ECD48C-C263-8E3A-4B79-DB947F908140}"/>
              </a:ext>
            </a:extLst>
          </p:cNvPr>
          <p:cNvCxnSpPr/>
          <p:nvPr userDrawn="1"/>
        </p:nvCxnSpPr>
        <p:spPr>
          <a:xfrm>
            <a:off x="10015871" y="0"/>
            <a:ext cx="0" cy="6858000"/>
          </a:xfrm>
          <a:prstGeom prst="line">
            <a:avLst/>
          </a:prstGeom>
          <a:ln w="38100">
            <a:solidFill>
              <a:srgbClr val="85AEC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A396AE-925E-B46E-D0A3-8A10BF11E7FC}"/>
              </a:ext>
            </a:extLst>
          </p:cNvPr>
          <p:cNvCxnSpPr/>
          <p:nvPr userDrawn="1"/>
        </p:nvCxnSpPr>
        <p:spPr>
          <a:xfrm>
            <a:off x="9930811" y="0"/>
            <a:ext cx="0" cy="6858000"/>
          </a:xfrm>
          <a:prstGeom prst="line">
            <a:avLst/>
          </a:prstGeom>
          <a:ln w="38100">
            <a:solidFill>
              <a:srgbClr val="85AEC3"/>
            </a:solidFill>
          </a:ln>
        </p:spPr>
        <p:style>
          <a:lnRef idx="1">
            <a:schemeClr val="accent1"/>
          </a:lnRef>
          <a:fillRef idx="0">
            <a:schemeClr val="accent1"/>
          </a:fillRef>
          <a:effectRef idx="0">
            <a:schemeClr val="accent1"/>
          </a:effectRef>
          <a:fontRef idx="minor">
            <a:schemeClr val="tx1"/>
          </a:fontRef>
        </p:style>
      </p:cxnSp>
      <p:pic>
        <p:nvPicPr>
          <p:cNvPr id="3" name="Picture 2" descr="A number pattern with white numbers&#10;&#10;AI-generated content may be incorrect.">
            <a:extLst>
              <a:ext uri="{FF2B5EF4-FFF2-40B4-BE49-F238E27FC236}">
                <a16:creationId xmlns:a16="http://schemas.microsoft.com/office/drawing/2014/main" id="{86DF271F-53DE-BAEA-A1E2-E70E93A7504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0015871" y="0"/>
            <a:ext cx="2176129" cy="6858000"/>
          </a:xfrm>
          <a:prstGeom prst="rect">
            <a:avLst/>
          </a:prstGeom>
        </p:spPr>
      </p:pic>
    </p:spTree>
    <p:custDataLst>
      <p:tags r:id="rId5"/>
    </p:custDataLst>
    <p:extLst>
      <p:ext uri="{BB962C8B-B14F-4D97-AF65-F5344CB8AC3E}">
        <p14:creationId xmlns:p14="http://schemas.microsoft.com/office/powerpoint/2010/main" val="27166602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9.jpg"/><Relationship Id="rId7" Type="http://schemas.openxmlformats.org/officeDocument/2006/relationships/image" Target="../media/image46.png"/><Relationship Id="rId12"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3.png"/><Relationship Id="rId5" Type="http://schemas.openxmlformats.org/officeDocument/2006/relationships/image" Target="../media/image44.png"/><Relationship Id="rId10" Type="http://schemas.openxmlformats.org/officeDocument/2006/relationships/image" Target="../media/image52.png"/><Relationship Id="rId4" Type="http://schemas.openxmlformats.org/officeDocument/2006/relationships/image" Target="../media/image43.png"/><Relationship Id="rId9" Type="http://schemas.openxmlformats.org/officeDocument/2006/relationships/image" Target="../media/image51.png"/></Relationships>
</file>

<file path=ppt/slides/_rels/slide3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9.jpg"/><Relationship Id="rId7" Type="http://schemas.openxmlformats.org/officeDocument/2006/relationships/image" Target="../media/image46.png"/><Relationship Id="rId12"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1.png"/><Relationship Id="rId5" Type="http://schemas.openxmlformats.org/officeDocument/2006/relationships/image" Target="../media/image55.png"/><Relationship Id="rId10" Type="http://schemas.openxmlformats.org/officeDocument/2006/relationships/image" Target="../media/image54.png"/><Relationship Id="rId4" Type="http://schemas.openxmlformats.org/officeDocument/2006/relationships/image" Target="../media/image43.png"/><Relationship Id="rId9"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www.nro.net/statistics" TargetMode="Externa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hyperlink" Target="https://www.nro.net/rir-comparative-policy-overview"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A3F9-7360-FE48-B470-49DFFD2C7084}"/>
              </a:ext>
            </a:extLst>
          </p:cNvPr>
          <p:cNvSpPr>
            <a:spLocks noGrp="1"/>
          </p:cNvSpPr>
          <p:nvPr>
            <p:ph type="ctrTitle"/>
          </p:nvPr>
        </p:nvSpPr>
        <p:spPr/>
        <p:txBody>
          <a:bodyPr/>
          <a:lstStyle/>
          <a:p>
            <a:r>
              <a:rPr lang="en-US" dirty="0"/>
              <a:t>How It Works</a:t>
            </a:r>
          </a:p>
        </p:txBody>
      </p:sp>
      <p:sp>
        <p:nvSpPr>
          <p:cNvPr id="3" name="Text Placeholder 2">
            <a:extLst>
              <a:ext uri="{FF2B5EF4-FFF2-40B4-BE49-F238E27FC236}">
                <a16:creationId xmlns:a16="http://schemas.microsoft.com/office/drawing/2014/main" id="{DE204AE5-773C-754D-A642-16123455B414}"/>
              </a:ext>
            </a:extLst>
          </p:cNvPr>
          <p:cNvSpPr>
            <a:spLocks noGrp="1"/>
          </p:cNvSpPr>
          <p:nvPr>
            <p:ph type="body" sz="quarter" idx="10"/>
          </p:nvPr>
        </p:nvSpPr>
        <p:spPr/>
        <p:txBody>
          <a:bodyPr/>
          <a:lstStyle/>
          <a:p>
            <a:r>
              <a:rPr lang="en-US" dirty="0"/>
              <a:t>The Regional Internet Registry System</a:t>
            </a:r>
          </a:p>
        </p:txBody>
      </p:sp>
    </p:spTree>
    <p:custDataLst>
      <p:tags r:id="rId1"/>
    </p:custDataLst>
    <p:extLst>
      <p:ext uri="{BB962C8B-B14F-4D97-AF65-F5344CB8AC3E}">
        <p14:creationId xmlns:p14="http://schemas.microsoft.com/office/powerpoint/2010/main" val="30218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FF3-5239-80AC-81A8-8C2B6EE1ECC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Regional Internet Registries</a:t>
            </a:r>
          </a:p>
        </p:txBody>
      </p:sp>
      <p:pic>
        <p:nvPicPr>
          <p:cNvPr id="5" name="Picture 4" descr="A map of the world&#10;&#10;AI-generated content may be incorrect.">
            <a:extLst>
              <a:ext uri="{FF2B5EF4-FFF2-40B4-BE49-F238E27FC236}">
                <a16:creationId xmlns:a16="http://schemas.microsoft.com/office/drawing/2014/main" id="{5A7BA9D6-DE47-8C21-E665-62469DC575D1}"/>
              </a:ext>
            </a:extLst>
          </p:cNvPr>
          <p:cNvPicPr>
            <a:picLocks noChangeAspect="1"/>
          </p:cNvPicPr>
          <p:nvPr/>
        </p:nvPicPr>
        <p:blipFill>
          <a:blip r:embed="rId2"/>
          <a:stretch>
            <a:fillRect/>
          </a:stretch>
        </p:blipFill>
        <p:spPr>
          <a:xfrm>
            <a:off x="592428" y="468156"/>
            <a:ext cx="11353800" cy="6192982"/>
          </a:xfrm>
          <a:prstGeom prst="rect">
            <a:avLst/>
          </a:prstGeom>
        </p:spPr>
      </p:pic>
    </p:spTree>
    <p:extLst>
      <p:ext uri="{BB962C8B-B14F-4D97-AF65-F5344CB8AC3E}">
        <p14:creationId xmlns:p14="http://schemas.microsoft.com/office/powerpoint/2010/main" val="359019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95540" y="2478697"/>
            <a:ext cx="1040679" cy="1040679"/>
          </a:xfrm>
          <a:custGeom>
            <a:avLst/>
            <a:gdLst/>
            <a:ahLst/>
            <a:cxnLst/>
            <a:rect l="l" t="t" r="r" b="b"/>
            <a:pathLst>
              <a:path w="1561018" h="1561018">
                <a:moveTo>
                  <a:pt x="0" y="0"/>
                </a:moveTo>
                <a:lnTo>
                  <a:pt x="1561018" y="0"/>
                </a:lnTo>
                <a:lnTo>
                  <a:pt x="1561018" y="1561018"/>
                </a:lnTo>
                <a:lnTo>
                  <a:pt x="0" y="1561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4" name="Freeform 4"/>
          <p:cNvSpPr/>
          <p:nvPr/>
        </p:nvSpPr>
        <p:spPr>
          <a:xfrm>
            <a:off x="5095269" y="2561374"/>
            <a:ext cx="1130917" cy="1063061"/>
          </a:xfrm>
          <a:custGeom>
            <a:avLst/>
            <a:gdLst/>
            <a:ahLst/>
            <a:cxnLst/>
            <a:rect l="l" t="t" r="r" b="b"/>
            <a:pathLst>
              <a:path w="1696375" h="1594592">
                <a:moveTo>
                  <a:pt x="0" y="0"/>
                </a:moveTo>
                <a:lnTo>
                  <a:pt x="1696375" y="0"/>
                </a:lnTo>
                <a:lnTo>
                  <a:pt x="1696375" y="1594592"/>
                </a:lnTo>
                <a:lnTo>
                  <a:pt x="0" y="1594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5" name="Freeform 5"/>
          <p:cNvSpPr/>
          <p:nvPr/>
        </p:nvSpPr>
        <p:spPr>
          <a:xfrm>
            <a:off x="8787408" y="2342702"/>
            <a:ext cx="1045769" cy="1176673"/>
          </a:xfrm>
          <a:custGeom>
            <a:avLst/>
            <a:gdLst/>
            <a:ahLst/>
            <a:cxnLst/>
            <a:rect l="l" t="t" r="r" b="b"/>
            <a:pathLst>
              <a:path w="1568653" h="1765010">
                <a:moveTo>
                  <a:pt x="0" y="0"/>
                </a:moveTo>
                <a:lnTo>
                  <a:pt x="1568653" y="0"/>
                </a:lnTo>
                <a:lnTo>
                  <a:pt x="1568653" y="1765011"/>
                </a:lnTo>
                <a:lnTo>
                  <a:pt x="0" y="17650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7" name="TextBox 7"/>
          <p:cNvSpPr txBox="1"/>
          <p:nvPr/>
        </p:nvSpPr>
        <p:spPr>
          <a:xfrm>
            <a:off x="798501" y="3884186"/>
            <a:ext cx="2854979" cy="2154436"/>
          </a:xfrm>
          <a:prstGeom prst="rect">
            <a:avLst/>
          </a:prstGeom>
        </p:spPr>
        <p:txBody>
          <a:bodyPr lIns="0" tIns="0" rIns="0" bIns="0" rtlCol="0" anchor="t">
            <a:spAutoFit/>
          </a:bodyPr>
          <a:lstStyle/>
          <a:p>
            <a:r>
              <a:rPr lang="en-US" sz="2000" dirty="0">
                <a:solidFill>
                  <a:srgbClr val="000000"/>
                </a:solidFill>
                <a:latin typeface="Arial"/>
                <a:ea typeface="Arial"/>
                <a:cs typeface="Arial"/>
                <a:sym typeface="Arial"/>
              </a:rPr>
              <a:t>Manage and distribute Internet Number Resources:</a:t>
            </a:r>
          </a:p>
          <a:p>
            <a:pPr marL="345457" lvl="1" indent="-172729">
              <a:buFont typeface="Arial"/>
              <a:buChar char="•"/>
            </a:pPr>
            <a:r>
              <a:rPr lang="en-US" sz="2000" dirty="0">
                <a:solidFill>
                  <a:srgbClr val="000000"/>
                </a:solidFill>
                <a:latin typeface="Arial"/>
                <a:ea typeface="Arial"/>
                <a:cs typeface="Arial"/>
                <a:sym typeface="Arial"/>
              </a:rPr>
              <a:t>IPv4 and IPv6  addresses</a:t>
            </a:r>
          </a:p>
          <a:p>
            <a:pPr marL="345457" lvl="1" indent="-172729">
              <a:buFont typeface="Arial"/>
              <a:buChar char="•"/>
            </a:pPr>
            <a:r>
              <a:rPr lang="en-US" sz="2000" dirty="0">
                <a:solidFill>
                  <a:srgbClr val="000000"/>
                </a:solidFill>
                <a:latin typeface="Arial"/>
                <a:ea typeface="Arial"/>
                <a:cs typeface="Arial"/>
                <a:sym typeface="Arial"/>
              </a:rPr>
              <a:t>Autonomous System numbers (ASNs)</a:t>
            </a:r>
          </a:p>
        </p:txBody>
      </p:sp>
      <p:sp>
        <p:nvSpPr>
          <p:cNvPr id="8" name="TextBox 8"/>
          <p:cNvSpPr txBox="1"/>
          <p:nvPr/>
        </p:nvSpPr>
        <p:spPr>
          <a:xfrm>
            <a:off x="4499064" y="4009836"/>
            <a:ext cx="2742279" cy="1795363"/>
          </a:xfrm>
          <a:prstGeom prst="rect">
            <a:avLst/>
          </a:prstGeom>
        </p:spPr>
        <p:txBody>
          <a:bodyPr lIns="0" tIns="0" rIns="0" bIns="0" rtlCol="0" anchor="t">
            <a:spAutoFit/>
          </a:bodyPr>
          <a:lstStyle/>
          <a:p>
            <a:r>
              <a:rPr lang="en-US" sz="2000" dirty="0">
                <a:solidFill>
                  <a:srgbClr val="000000"/>
                </a:solidFill>
                <a:latin typeface="Arial"/>
                <a:ea typeface="Arial"/>
                <a:cs typeface="Arial"/>
                <a:sym typeface="Arial"/>
              </a:rPr>
              <a:t>Maintain directory services including:   </a:t>
            </a:r>
            <a:r>
              <a:rPr lang="en-US" sz="2000" dirty="0" err="1">
                <a:solidFill>
                  <a:srgbClr val="000000"/>
                </a:solidFill>
                <a:latin typeface="Arial"/>
                <a:ea typeface="Arial"/>
                <a:cs typeface="Arial"/>
                <a:sym typeface="Arial"/>
              </a:rPr>
              <a:t>Whois</a:t>
            </a:r>
            <a:r>
              <a:rPr lang="en-US" sz="2000" dirty="0">
                <a:solidFill>
                  <a:srgbClr val="000000"/>
                </a:solidFill>
                <a:latin typeface="Arial"/>
                <a:ea typeface="Arial"/>
                <a:cs typeface="Arial"/>
                <a:sym typeface="Arial"/>
              </a:rPr>
              <a:t>, </a:t>
            </a:r>
            <a:r>
              <a:rPr lang="en-US" sz="2000" dirty="0" err="1">
                <a:solidFill>
                  <a:srgbClr val="000000"/>
                </a:solidFill>
                <a:latin typeface="Arial"/>
                <a:ea typeface="Arial"/>
                <a:cs typeface="Arial"/>
                <a:sym typeface="Arial"/>
              </a:rPr>
              <a:t>Whowas</a:t>
            </a:r>
            <a:r>
              <a:rPr lang="en-US" sz="2000" dirty="0">
                <a:solidFill>
                  <a:srgbClr val="000000"/>
                </a:solidFill>
                <a:latin typeface="Arial"/>
                <a:ea typeface="Arial"/>
                <a:cs typeface="Arial"/>
                <a:sym typeface="Arial"/>
              </a:rPr>
              <a:t>, and routing registries</a:t>
            </a:r>
          </a:p>
          <a:p>
            <a:pPr>
              <a:lnSpc>
                <a:spcPts val="2160"/>
              </a:lnSpc>
            </a:pPr>
            <a:endParaRPr lang="en-US" sz="2000" dirty="0">
              <a:solidFill>
                <a:srgbClr val="000000"/>
              </a:solidFill>
              <a:latin typeface="Arial"/>
              <a:ea typeface="Arial"/>
              <a:cs typeface="Arial"/>
              <a:sym typeface="Arial"/>
            </a:endParaRPr>
          </a:p>
          <a:p>
            <a:pPr>
              <a:lnSpc>
                <a:spcPts val="2160"/>
              </a:lnSpc>
            </a:pPr>
            <a:r>
              <a:rPr lang="en-US" sz="2000" dirty="0">
                <a:solidFill>
                  <a:srgbClr val="000000"/>
                </a:solidFill>
                <a:latin typeface="Arial"/>
                <a:ea typeface="Arial"/>
                <a:cs typeface="Arial"/>
                <a:sym typeface="Arial"/>
              </a:rPr>
              <a:t>Provide reverse DNS</a:t>
            </a:r>
          </a:p>
        </p:txBody>
      </p:sp>
      <p:sp>
        <p:nvSpPr>
          <p:cNvPr id="9" name="TextBox 9"/>
          <p:cNvSpPr txBox="1"/>
          <p:nvPr/>
        </p:nvSpPr>
        <p:spPr>
          <a:xfrm>
            <a:off x="7985838" y="4009835"/>
            <a:ext cx="3129565" cy="2154436"/>
          </a:xfrm>
          <a:prstGeom prst="rect">
            <a:avLst/>
          </a:prstGeom>
        </p:spPr>
        <p:txBody>
          <a:bodyPr wrap="square" lIns="0" tIns="0" rIns="0" bIns="0" rtlCol="0" anchor="t">
            <a:spAutoFit/>
          </a:bodyPr>
          <a:lstStyle/>
          <a:p>
            <a:r>
              <a:rPr lang="en-US" sz="2000" dirty="0">
                <a:solidFill>
                  <a:srgbClr val="000000"/>
                </a:solidFill>
                <a:latin typeface="Arial"/>
                <a:ea typeface="Arial"/>
                <a:cs typeface="Arial"/>
                <a:sym typeface="Arial"/>
              </a:rPr>
              <a:t>Support Internet infrastructure through:</a:t>
            </a:r>
          </a:p>
          <a:p>
            <a:pPr marL="345457" lvl="1" indent="-172729">
              <a:buFont typeface="Arial"/>
              <a:buChar char="•"/>
            </a:pPr>
            <a:r>
              <a:rPr lang="en-US" sz="2000" dirty="0">
                <a:solidFill>
                  <a:srgbClr val="000000"/>
                </a:solidFill>
                <a:latin typeface="Arial"/>
                <a:ea typeface="Arial"/>
                <a:cs typeface="Arial"/>
                <a:sym typeface="Arial"/>
              </a:rPr>
              <a:t> Technical coordination</a:t>
            </a:r>
          </a:p>
          <a:p>
            <a:pPr marL="345457" lvl="1" indent="-172729">
              <a:buFont typeface="Arial"/>
              <a:buChar char="•"/>
            </a:pPr>
            <a:r>
              <a:rPr lang="en-US" sz="2000" dirty="0">
                <a:solidFill>
                  <a:srgbClr val="000000"/>
                </a:solidFill>
                <a:latin typeface="Arial"/>
                <a:ea typeface="Arial"/>
                <a:cs typeface="Arial"/>
                <a:sym typeface="Arial"/>
              </a:rPr>
              <a:t>Community-driven policy  process</a:t>
            </a:r>
          </a:p>
          <a:p>
            <a:pPr marL="345457" lvl="1" indent="-172729">
              <a:buFont typeface="Arial"/>
              <a:buChar char="•"/>
            </a:pPr>
            <a:r>
              <a:rPr lang="en-US" sz="2000" dirty="0">
                <a:solidFill>
                  <a:srgbClr val="000000"/>
                </a:solidFill>
                <a:latin typeface="Arial"/>
                <a:ea typeface="Arial"/>
                <a:cs typeface="Arial"/>
                <a:sym typeface="Arial"/>
              </a:rPr>
              <a:t>Training and capacity building</a:t>
            </a:r>
          </a:p>
        </p:txBody>
      </p:sp>
      <p:sp>
        <p:nvSpPr>
          <p:cNvPr id="2" name="Title 1">
            <a:extLst>
              <a:ext uri="{FF2B5EF4-FFF2-40B4-BE49-F238E27FC236}">
                <a16:creationId xmlns:a16="http://schemas.microsoft.com/office/drawing/2014/main" id="{1890C59F-E9FB-CAA2-66AF-59FCE05D44E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Functions of an RIR</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6DDBB-CB09-8F84-1B80-517A979E4DE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D37A2B-6C0A-6F51-1471-9735CD7E0ACD}"/>
              </a:ext>
            </a:extLst>
          </p:cNvPr>
          <p:cNvSpPr>
            <a:spLocks noGrp="1"/>
          </p:cNvSpPr>
          <p:nvPr>
            <p:ph idx="1"/>
          </p:nvPr>
        </p:nvSpPr>
        <p:spPr/>
        <p:txBody>
          <a:bodyPr>
            <a:normAutofit/>
          </a:bodyPr>
          <a:lstStyle/>
          <a:p>
            <a:pPr marL="571500" indent="-571500">
              <a:buFont typeface="Arial" panose="020B0604020202020204" pitchFamily="34" charset="0"/>
              <a:buChar char="•"/>
            </a:pPr>
            <a:r>
              <a:rPr lang="en-GB" sz="3200" b="1" dirty="0">
                <a:latin typeface="Arial" panose="020B0604020202020204" pitchFamily="34" charset="0"/>
              </a:rPr>
              <a:t>Scalability: </a:t>
            </a:r>
            <a:r>
              <a:rPr lang="en-GB" sz="3200" dirty="0">
                <a:latin typeface="Arial" panose="020B0604020202020204" pitchFamily="34" charset="0"/>
              </a:rPr>
              <a:t>By promoting the use of IPv6</a:t>
            </a:r>
          </a:p>
          <a:p>
            <a:pPr marL="571500" indent="-571500">
              <a:buFont typeface="Arial" panose="020B0604020202020204" pitchFamily="34" charset="0"/>
              <a:buChar char="•"/>
            </a:pPr>
            <a:r>
              <a:rPr lang="en-GB" sz="3200" b="1" dirty="0">
                <a:latin typeface="Arial" panose="020B0604020202020204" pitchFamily="34" charset="0"/>
              </a:rPr>
              <a:t>Security: </a:t>
            </a:r>
            <a:r>
              <a:rPr lang="en-GB" sz="3200" dirty="0">
                <a:latin typeface="Arial" panose="020B0604020202020204" pitchFamily="34" charset="0"/>
              </a:rPr>
              <a:t>Providing RPKI to protect against route hijacks and misconfigurations</a:t>
            </a:r>
          </a:p>
          <a:p>
            <a:pPr marL="571500" indent="-571500">
              <a:buFont typeface="Arial" panose="020B0604020202020204" pitchFamily="34" charset="0"/>
              <a:buChar char="•"/>
            </a:pPr>
            <a:r>
              <a:rPr lang="en-GB" sz="3200" b="1" dirty="0">
                <a:latin typeface="Arial" panose="020B0604020202020204" pitchFamily="34" charset="0"/>
              </a:rPr>
              <a:t>Policy Development: </a:t>
            </a:r>
            <a:r>
              <a:rPr lang="en-GB" sz="3200" dirty="0">
                <a:latin typeface="Arial" panose="020B0604020202020204" pitchFamily="34" charset="0"/>
              </a:rPr>
              <a:t>Takes place through bottom-up, multistakeholder processes</a:t>
            </a:r>
          </a:p>
          <a:p>
            <a:pPr marL="571500" indent="-571500">
              <a:buFont typeface="Arial" panose="020B0604020202020204" pitchFamily="34" charset="0"/>
              <a:buChar char="•"/>
            </a:pPr>
            <a:r>
              <a:rPr lang="en-GB" sz="3200" b="1" dirty="0">
                <a:latin typeface="Arial" panose="020B0604020202020204" pitchFamily="34" charset="0"/>
              </a:rPr>
              <a:t>Capacity Building: </a:t>
            </a:r>
            <a:r>
              <a:rPr lang="en-GB" sz="3200" dirty="0">
                <a:latin typeface="Arial" panose="020B0604020202020204" pitchFamily="34" charset="0"/>
              </a:rPr>
              <a:t>Supporting network operators and communities through training and education</a:t>
            </a:r>
          </a:p>
        </p:txBody>
      </p:sp>
      <p:sp>
        <p:nvSpPr>
          <p:cNvPr id="3" name="Title 2">
            <a:extLst>
              <a:ext uri="{FF2B5EF4-FFF2-40B4-BE49-F238E27FC236}">
                <a16:creationId xmlns:a16="http://schemas.microsoft.com/office/drawing/2014/main" id="{5FEE1FEC-6899-5A2D-FAF0-1E5A2CB1B4B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Supporting the Internet</a:t>
            </a:r>
          </a:p>
        </p:txBody>
      </p:sp>
    </p:spTree>
    <p:extLst>
      <p:ext uri="{BB962C8B-B14F-4D97-AF65-F5344CB8AC3E}">
        <p14:creationId xmlns:p14="http://schemas.microsoft.com/office/powerpoint/2010/main" val="377956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558F-028A-528E-FCD7-8600AA9BA3B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RIRs are:</a:t>
            </a:r>
          </a:p>
        </p:txBody>
      </p:sp>
      <p:sp>
        <p:nvSpPr>
          <p:cNvPr id="3" name="Text Placeholder 2">
            <a:extLst>
              <a:ext uri="{FF2B5EF4-FFF2-40B4-BE49-F238E27FC236}">
                <a16:creationId xmlns:a16="http://schemas.microsoft.com/office/drawing/2014/main" id="{FE3E0642-A3D9-8848-9B1F-2CE78C7BF8BA}"/>
              </a:ext>
            </a:extLst>
          </p:cNvPr>
          <p:cNvSpPr>
            <a:spLocks noGrp="1"/>
          </p:cNvSpPr>
          <p:nvPr>
            <p:ph type="body" sz="quarter" idx="10"/>
          </p:nvPr>
        </p:nvSpPr>
        <p:spPr/>
        <p:txBody>
          <a:bodyPr/>
          <a:lstStyle/>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Independent: </a:t>
            </a:r>
            <a:r>
              <a:rPr lang="en-US" sz="2800" dirty="0">
                <a:solidFill>
                  <a:srgbClr val="00203F"/>
                </a:solidFill>
                <a:latin typeface="Arial"/>
                <a:ea typeface="Arial"/>
                <a:cs typeface="Arial"/>
                <a:sym typeface="Arial"/>
              </a:rPr>
              <a:t>Not governmental bodies or entities</a:t>
            </a:r>
            <a:br>
              <a:rPr lang="en-US" sz="2800" dirty="0">
                <a:solidFill>
                  <a:srgbClr val="00203F"/>
                </a:solidFill>
                <a:latin typeface="Arial"/>
                <a:ea typeface="Arial"/>
                <a:cs typeface="Arial"/>
                <a:sym typeface="Arial"/>
              </a:rPr>
            </a:br>
            <a:endParaRPr lang="en-US" sz="2800" dirty="0">
              <a:solidFill>
                <a:srgbClr val="00203F"/>
              </a:solidFill>
              <a:latin typeface="Arial"/>
              <a:ea typeface="Arial"/>
              <a:cs typeface="Arial"/>
              <a:sym typeface="Arial"/>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Membership-based: </a:t>
            </a:r>
            <a:r>
              <a:rPr lang="en-GB" sz="2800" dirty="0">
                <a:latin typeface="Arial" panose="020B0604020202020204" pitchFamily="34" charset="0"/>
                <a:cs typeface="Arial" panose="020B0604020202020204" pitchFamily="34" charset="0"/>
              </a:rPr>
              <a:t>Open to Internet number resource holders in the regions (ISPs, NRENs, governments etc.)</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Not-for-profit: </a:t>
            </a:r>
            <a:r>
              <a:rPr lang="en-GB" sz="2800" dirty="0">
                <a:latin typeface="Arial" panose="020B0604020202020204" pitchFamily="34" charset="0"/>
                <a:cs typeface="Arial" panose="020B0604020202020204" pitchFamily="34" charset="0"/>
              </a:rPr>
              <a:t>Funded by membership fees</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Community-driven: </a:t>
            </a:r>
            <a:r>
              <a:rPr lang="en-GB" sz="2800" dirty="0">
                <a:latin typeface="Arial" panose="020B0604020202020204" pitchFamily="34" charset="0"/>
                <a:cs typeface="Arial" panose="020B0604020202020204" pitchFamily="34" charset="0"/>
              </a:rPr>
              <a:t>Policies are set by the community</a:t>
            </a:r>
          </a:p>
        </p:txBody>
      </p:sp>
    </p:spTree>
    <p:extLst>
      <p:ext uri="{BB962C8B-B14F-4D97-AF65-F5344CB8AC3E}">
        <p14:creationId xmlns:p14="http://schemas.microsoft.com/office/powerpoint/2010/main" val="111618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70851-B815-F665-673F-1677F63B14E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RIR Governance</a:t>
            </a:r>
          </a:p>
        </p:txBody>
      </p:sp>
      <p:grpSp>
        <p:nvGrpSpPr>
          <p:cNvPr id="34" name="Group 33">
            <a:extLst>
              <a:ext uri="{FF2B5EF4-FFF2-40B4-BE49-F238E27FC236}">
                <a16:creationId xmlns:a16="http://schemas.microsoft.com/office/drawing/2014/main" id="{7F628BAE-098F-7A91-45A7-AFBAC368E931}"/>
              </a:ext>
            </a:extLst>
          </p:cNvPr>
          <p:cNvGrpSpPr/>
          <p:nvPr/>
        </p:nvGrpSpPr>
        <p:grpSpPr>
          <a:xfrm>
            <a:off x="818557" y="1600200"/>
            <a:ext cx="10526587" cy="4761814"/>
            <a:chOff x="2699364" y="4375740"/>
            <a:chExt cx="11562720" cy="5183676"/>
          </a:xfrm>
        </p:grpSpPr>
        <p:grpSp>
          <p:nvGrpSpPr>
            <p:cNvPr id="35" name="Google Shape;200;p9">
              <a:extLst>
                <a:ext uri="{FF2B5EF4-FFF2-40B4-BE49-F238E27FC236}">
                  <a16:creationId xmlns:a16="http://schemas.microsoft.com/office/drawing/2014/main" id="{E92A1847-828D-85F0-860E-DC562AD83018}"/>
                </a:ext>
              </a:extLst>
            </p:cNvPr>
            <p:cNvGrpSpPr/>
            <p:nvPr/>
          </p:nvGrpSpPr>
          <p:grpSpPr>
            <a:xfrm rot="2090292">
              <a:off x="5868169" y="4375740"/>
              <a:ext cx="3350788" cy="3280099"/>
              <a:chOff x="0" y="0"/>
              <a:chExt cx="6375146" cy="6240653"/>
            </a:xfrm>
          </p:grpSpPr>
          <p:sp>
            <p:nvSpPr>
              <p:cNvPr id="52" name="Google Shape;201;p9">
                <a:extLst>
                  <a:ext uri="{FF2B5EF4-FFF2-40B4-BE49-F238E27FC236}">
                    <a16:creationId xmlns:a16="http://schemas.microsoft.com/office/drawing/2014/main" id="{46BF2DA7-0E58-9607-4AD1-300D4F634B01}"/>
                  </a:ext>
                </a:extLst>
              </p:cNvPr>
              <p:cNvSpPr/>
              <p:nvPr/>
            </p:nvSpPr>
            <p:spPr>
              <a:xfrm>
                <a:off x="25400" y="25400"/>
                <a:ext cx="6324346" cy="6189853"/>
              </a:xfrm>
              <a:custGeom>
                <a:avLst/>
                <a:gdLst/>
                <a:ahLst/>
                <a:cxnLst/>
                <a:rect l="l" t="t" r="r" b="b"/>
                <a:pathLst>
                  <a:path w="6324346" h="6189853" extrusionOk="0">
                    <a:moveTo>
                      <a:pt x="0" y="3094863"/>
                    </a:moveTo>
                    <a:cubicBezTo>
                      <a:pt x="0" y="1385697"/>
                      <a:pt x="1415796" y="0"/>
                      <a:pt x="3162173" y="0"/>
                    </a:cubicBezTo>
                    <a:cubicBezTo>
                      <a:pt x="4908550" y="0"/>
                      <a:pt x="6324346" y="1385697"/>
                      <a:pt x="6324346" y="3094863"/>
                    </a:cubicBezTo>
                    <a:cubicBezTo>
                      <a:pt x="6324346" y="4804029"/>
                      <a:pt x="4908550" y="6189853"/>
                      <a:pt x="3162173" y="6189853"/>
                    </a:cubicBezTo>
                    <a:cubicBezTo>
                      <a:pt x="1415796" y="6189853"/>
                      <a:pt x="0" y="4804156"/>
                      <a:pt x="0" y="3094863"/>
                    </a:cubicBezTo>
                    <a:close/>
                  </a:path>
                </a:pathLst>
              </a:custGeom>
              <a:solidFill>
                <a:srgbClr val="FFC000">
                  <a:alpha val="6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202;p9">
                <a:extLst>
                  <a:ext uri="{FF2B5EF4-FFF2-40B4-BE49-F238E27FC236}">
                    <a16:creationId xmlns:a16="http://schemas.microsoft.com/office/drawing/2014/main" id="{0DCBAD95-F36C-F108-BA3A-7212710770AB}"/>
                  </a:ext>
                </a:extLst>
              </p:cNvPr>
              <p:cNvSpPr/>
              <p:nvPr/>
            </p:nvSpPr>
            <p:spPr>
              <a:xfrm>
                <a:off x="0" y="0"/>
                <a:ext cx="6375146" cy="6240653"/>
              </a:xfrm>
              <a:custGeom>
                <a:avLst/>
                <a:gdLst/>
                <a:ahLst/>
                <a:cxnLst/>
                <a:rect l="l" t="t" r="r" b="b"/>
                <a:pathLst>
                  <a:path w="6375146" h="6240653" extrusionOk="0">
                    <a:moveTo>
                      <a:pt x="0" y="3120263"/>
                    </a:moveTo>
                    <a:cubicBezTo>
                      <a:pt x="0" y="1396492"/>
                      <a:pt x="1427607" y="0"/>
                      <a:pt x="3187573" y="0"/>
                    </a:cubicBezTo>
                    <a:lnTo>
                      <a:pt x="3187573" y="25400"/>
                    </a:lnTo>
                    <a:lnTo>
                      <a:pt x="3187573" y="0"/>
                    </a:lnTo>
                    <a:cubicBezTo>
                      <a:pt x="4947539" y="0"/>
                      <a:pt x="6375146" y="1396492"/>
                      <a:pt x="6375146" y="3120263"/>
                    </a:cubicBezTo>
                    <a:cubicBezTo>
                      <a:pt x="6375146" y="4844034"/>
                      <a:pt x="4947539" y="6240653"/>
                      <a:pt x="3187573" y="6240653"/>
                    </a:cubicBezTo>
                    <a:lnTo>
                      <a:pt x="3187573" y="6215253"/>
                    </a:lnTo>
                    <a:lnTo>
                      <a:pt x="3187573" y="6240653"/>
                    </a:lnTo>
                    <a:cubicBezTo>
                      <a:pt x="1427607" y="6240653"/>
                      <a:pt x="0" y="4844161"/>
                      <a:pt x="0" y="3120263"/>
                    </a:cubicBezTo>
                    <a:lnTo>
                      <a:pt x="25400" y="3120263"/>
                    </a:lnTo>
                    <a:lnTo>
                      <a:pt x="44704" y="3136773"/>
                    </a:lnTo>
                    <a:cubicBezTo>
                      <a:pt x="37846" y="3144901"/>
                      <a:pt x="26543" y="3147822"/>
                      <a:pt x="16637" y="3144139"/>
                    </a:cubicBezTo>
                    <a:cubicBezTo>
                      <a:pt x="6731" y="3140456"/>
                      <a:pt x="0" y="3130931"/>
                      <a:pt x="0" y="3120263"/>
                    </a:cubicBezTo>
                    <a:moveTo>
                      <a:pt x="50800" y="3120263"/>
                    </a:moveTo>
                    <a:lnTo>
                      <a:pt x="25400" y="3120263"/>
                    </a:lnTo>
                    <a:lnTo>
                      <a:pt x="6096" y="3103753"/>
                    </a:lnTo>
                    <a:cubicBezTo>
                      <a:pt x="12954" y="3095625"/>
                      <a:pt x="24257" y="3092704"/>
                      <a:pt x="34163" y="3096387"/>
                    </a:cubicBezTo>
                    <a:cubicBezTo>
                      <a:pt x="44069" y="3100070"/>
                      <a:pt x="50800" y="3109722"/>
                      <a:pt x="50800" y="3120263"/>
                    </a:cubicBezTo>
                    <a:cubicBezTo>
                      <a:pt x="50800" y="4815078"/>
                      <a:pt x="1454658" y="6189853"/>
                      <a:pt x="3187573" y="6189853"/>
                    </a:cubicBezTo>
                    <a:cubicBezTo>
                      <a:pt x="4920488" y="6189853"/>
                      <a:pt x="6324346" y="4815078"/>
                      <a:pt x="6324346" y="3120263"/>
                    </a:cubicBezTo>
                    <a:lnTo>
                      <a:pt x="6349746" y="3120263"/>
                    </a:lnTo>
                    <a:lnTo>
                      <a:pt x="6324346" y="3120263"/>
                    </a:lnTo>
                    <a:cubicBezTo>
                      <a:pt x="6324346" y="1425575"/>
                      <a:pt x="4920488" y="50800"/>
                      <a:pt x="3187573" y="50800"/>
                    </a:cubicBezTo>
                    <a:lnTo>
                      <a:pt x="3187573" y="25400"/>
                    </a:lnTo>
                    <a:lnTo>
                      <a:pt x="3187573" y="50800"/>
                    </a:lnTo>
                    <a:cubicBezTo>
                      <a:pt x="1454658" y="50800"/>
                      <a:pt x="50800" y="1425575"/>
                      <a:pt x="50800" y="3120263"/>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 name="Google Shape;203;p9">
              <a:extLst>
                <a:ext uri="{FF2B5EF4-FFF2-40B4-BE49-F238E27FC236}">
                  <a16:creationId xmlns:a16="http://schemas.microsoft.com/office/drawing/2014/main" id="{3F6F90D8-7DC7-B4C5-6B46-BAF12CCFC67D}"/>
                </a:ext>
              </a:extLst>
            </p:cNvPr>
            <p:cNvGrpSpPr/>
            <p:nvPr/>
          </p:nvGrpSpPr>
          <p:grpSpPr>
            <a:xfrm rot="2090344">
              <a:off x="8199325" y="4851918"/>
              <a:ext cx="3447178" cy="3442571"/>
              <a:chOff x="0" y="0"/>
              <a:chExt cx="6558534" cy="6549771"/>
            </a:xfrm>
          </p:grpSpPr>
          <p:sp>
            <p:nvSpPr>
              <p:cNvPr id="50" name="Google Shape;204;p9">
                <a:extLst>
                  <a:ext uri="{FF2B5EF4-FFF2-40B4-BE49-F238E27FC236}">
                    <a16:creationId xmlns:a16="http://schemas.microsoft.com/office/drawing/2014/main" id="{7A0FB9F8-E8D4-CCA4-C7F8-F23B2277DEB3}"/>
                  </a:ext>
                </a:extLst>
              </p:cNvPr>
              <p:cNvSpPr/>
              <p:nvPr/>
            </p:nvSpPr>
            <p:spPr>
              <a:xfrm>
                <a:off x="25400" y="25400"/>
                <a:ext cx="6507734" cy="6498971"/>
              </a:xfrm>
              <a:custGeom>
                <a:avLst/>
                <a:gdLst/>
                <a:ahLst/>
                <a:cxnLst/>
                <a:rect l="l" t="t" r="r" b="b"/>
                <a:pathLst>
                  <a:path w="6507734" h="6498971" extrusionOk="0">
                    <a:moveTo>
                      <a:pt x="0" y="3249549"/>
                    </a:moveTo>
                    <a:cubicBezTo>
                      <a:pt x="0" y="1454912"/>
                      <a:pt x="1456817" y="0"/>
                      <a:pt x="3253867" y="0"/>
                    </a:cubicBezTo>
                    <a:cubicBezTo>
                      <a:pt x="5050917" y="0"/>
                      <a:pt x="6507734" y="1454912"/>
                      <a:pt x="6507734" y="3249549"/>
                    </a:cubicBezTo>
                    <a:cubicBezTo>
                      <a:pt x="6507734" y="5044186"/>
                      <a:pt x="5050917" y="6498971"/>
                      <a:pt x="3253867" y="6498971"/>
                    </a:cubicBezTo>
                    <a:cubicBezTo>
                      <a:pt x="1456817" y="6498971"/>
                      <a:pt x="0" y="5044186"/>
                      <a:pt x="0" y="3249549"/>
                    </a:cubicBezTo>
                    <a:close/>
                  </a:path>
                </a:pathLst>
              </a:custGeom>
              <a:solidFill>
                <a:srgbClr val="31EAFE">
                  <a:alpha val="6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205;p9">
                <a:extLst>
                  <a:ext uri="{FF2B5EF4-FFF2-40B4-BE49-F238E27FC236}">
                    <a16:creationId xmlns:a16="http://schemas.microsoft.com/office/drawing/2014/main" id="{E4E1CB49-33C3-84BD-97FD-1F8BA966A07B}"/>
                  </a:ext>
                </a:extLst>
              </p:cNvPr>
              <p:cNvSpPr/>
              <p:nvPr/>
            </p:nvSpPr>
            <p:spPr>
              <a:xfrm>
                <a:off x="0" y="0"/>
                <a:ext cx="6558534" cy="6549771"/>
              </a:xfrm>
              <a:custGeom>
                <a:avLst/>
                <a:gdLst/>
                <a:ahLst/>
                <a:cxnLst/>
                <a:rect l="l" t="t" r="r" b="b"/>
                <a:pathLst>
                  <a:path w="6558534" h="6549771" extrusionOk="0">
                    <a:moveTo>
                      <a:pt x="0" y="3274949"/>
                    </a:moveTo>
                    <a:cubicBezTo>
                      <a:pt x="0" y="1466215"/>
                      <a:pt x="1468247" y="0"/>
                      <a:pt x="3279267" y="0"/>
                    </a:cubicBezTo>
                    <a:lnTo>
                      <a:pt x="3279267" y="25400"/>
                    </a:lnTo>
                    <a:lnTo>
                      <a:pt x="3279267" y="0"/>
                    </a:lnTo>
                    <a:cubicBezTo>
                      <a:pt x="5090287" y="0"/>
                      <a:pt x="6558534" y="1466215"/>
                      <a:pt x="6558534" y="3274949"/>
                    </a:cubicBezTo>
                    <a:cubicBezTo>
                      <a:pt x="6558534" y="5083683"/>
                      <a:pt x="5090287" y="6549771"/>
                      <a:pt x="3279267" y="6549771"/>
                    </a:cubicBezTo>
                    <a:lnTo>
                      <a:pt x="3279267" y="6524371"/>
                    </a:lnTo>
                    <a:lnTo>
                      <a:pt x="3279267" y="6549771"/>
                    </a:lnTo>
                    <a:cubicBezTo>
                      <a:pt x="1468247" y="6549771"/>
                      <a:pt x="0" y="5083683"/>
                      <a:pt x="0" y="3274949"/>
                    </a:cubicBezTo>
                    <a:lnTo>
                      <a:pt x="25400" y="3274949"/>
                    </a:lnTo>
                    <a:lnTo>
                      <a:pt x="46736" y="3288665"/>
                    </a:lnTo>
                    <a:cubicBezTo>
                      <a:pt x="40640" y="3298190"/>
                      <a:pt x="29083" y="3302508"/>
                      <a:pt x="18161" y="3299333"/>
                    </a:cubicBezTo>
                    <a:cubicBezTo>
                      <a:pt x="7239" y="3296158"/>
                      <a:pt x="0" y="3286125"/>
                      <a:pt x="0" y="3274949"/>
                    </a:cubicBezTo>
                    <a:moveTo>
                      <a:pt x="50800" y="3274949"/>
                    </a:moveTo>
                    <a:lnTo>
                      <a:pt x="25400" y="3274949"/>
                    </a:lnTo>
                    <a:lnTo>
                      <a:pt x="4064" y="3261233"/>
                    </a:lnTo>
                    <a:cubicBezTo>
                      <a:pt x="10160" y="3251708"/>
                      <a:pt x="21717" y="3247390"/>
                      <a:pt x="32639" y="3250565"/>
                    </a:cubicBezTo>
                    <a:cubicBezTo>
                      <a:pt x="43561" y="3253740"/>
                      <a:pt x="50800" y="3263646"/>
                      <a:pt x="50800" y="3274949"/>
                    </a:cubicBezTo>
                    <a:cubicBezTo>
                      <a:pt x="50800" y="5055489"/>
                      <a:pt x="1496187" y="6499098"/>
                      <a:pt x="3279267" y="6499098"/>
                    </a:cubicBezTo>
                    <a:cubicBezTo>
                      <a:pt x="5062347" y="6499098"/>
                      <a:pt x="6507734" y="5055489"/>
                      <a:pt x="6507734" y="3274949"/>
                    </a:cubicBezTo>
                    <a:lnTo>
                      <a:pt x="6533134" y="3274949"/>
                    </a:lnTo>
                    <a:lnTo>
                      <a:pt x="6507734" y="3274949"/>
                    </a:lnTo>
                    <a:cubicBezTo>
                      <a:pt x="6507734" y="1494282"/>
                      <a:pt x="5062347" y="50800"/>
                      <a:pt x="3279267" y="50800"/>
                    </a:cubicBezTo>
                    <a:lnTo>
                      <a:pt x="3279267" y="25400"/>
                    </a:lnTo>
                    <a:lnTo>
                      <a:pt x="3279267" y="50800"/>
                    </a:lnTo>
                    <a:cubicBezTo>
                      <a:pt x="1496187" y="50800"/>
                      <a:pt x="50800" y="1494282"/>
                      <a:pt x="50800" y="3274949"/>
                    </a:cubicBezTo>
                    <a:close/>
                  </a:path>
                </a:pathLst>
              </a:custGeom>
              <a:solidFill>
                <a:srgbClr val="6DD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206;p9">
              <a:extLst>
                <a:ext uri="{FF2B5EF4-FFF2-40B4-BE49-F238E27FC236}">
                  <a16:creationId xmlns:a16="http://schemas.microsoft.com/office/drawing/2014/main" id="{E64E1868-D832-F4E7-05DE-BB4A2900F59B}"/>
                </a:ext>
              </a:extLst>
            </p:cNvPr>
            <p:cNvGrpSpPr/>
            <p:nvPr/>
          </p:nvGrpSpPr>
          <p:grpSpPr>
            <a:xfrm rot="2090471">
              <a:off x="6640292" y="6411619"/>
              <a:ext cx="3220222" cy="3147797"/>
              <a:chOff x="0" y="0"/>
              <a:chExt cx="6126734" cy="5988939"/>
            </a:xfrm>
          </p:grpSpPr>
          <p:sp>
            <p:nvSpPr>
              <p:cNvPr id="48" name="Google Shape;207;p9">
                <a:extLst>
                  <a:ext uri="{FF2B5EF4-FFF2-40B4-BE49-F238E27FC236}">
                    <a16:creationId xmlns:a16="http://schemas.microsoft.com/office/drawing/2014/main" id="{B743CF04-51BA-ED08-127A-C40BF7CEC363}"/>
                  </a:ext>
                </a:extLst>
              </p:cNvPr>
              <p:cNvSpPr/>
              <p:nvPr/>
            </p:nvSpPr>
            <p:spPr>
              <a:xfrm>
                <a:off x="25400" y="25400"/>
                <a:ext cx="6075934" cy="5938139"/>
              </a:xfrm>
              <a:custGeom>
                <a:avLst/>
                <a:gdLst/>
                <a:ahLst/>
                <a:cxnLst/>
                <a:rect l="l" t="t" r="r" b="b"/>
                <a:pathLst>
                  <a:path w="6075934" h="5938139" extrusionOk="0">
                    <a:moveTo>
                      <a:pt x="0" y="2969006"/>
                    </a:moveTo>
                    <a:cubicBezTo>
                      <a:pt x="0" y="1329309"/>
                      <a:pt x="1360170" y="0"/>
                      <a:pt x="3037967" y="0"/>
                    </a:cubicBezTo>
                    <a:cubicBezTo>
                      <a:pt x="4715764" y="0"/>
                      <a:pt x="6075934" y="1329309"/>
                      <a:pt x="6075934" y="2969006"/>
                    </a:cubicBezTo>
                    <a:cubicBezTo>
                      <a:pt x="6075934" y="4608703"/>
                      <a:pt x="4715764" y="5938139"/>
                      <a:pt x="3037967" y="5938139"/>
                    </a:cubicBezTo>
                    <a:cubicBezTo>
                      <a:pt x="1360170" y="5938139"/>
                      <a:pt x="0" y="4608830"/>
                      <a:pt x="0" y="2969006"/>
                    </a:cubicBezTo>
                    <a:close/>
                  </a:path>
                </a:pathLst>
              </a:custGeom>
              <a:solidFill>
                <a:srgbClr val="7030A0">
                  <a:alpha val="3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208;p9">
                <a:extLst>
                  <a:ext uri="{FF2B5EF4-FFF2-40B4-BE49-F238E27FC236}">
                    <a16:creationId xmlns:a16="http://schemas.microsoft.com/office/drawing/2014/main" id="{33D2A67D-E7CF-FC44-76E4-F82A3D481874}"/>
                  </a:ext>
                </a:extLst>
              </p:cNvPr>
              <p:cNvSpPr/>
              <p:nvPr/>
            </p:nvSpPr>
            <p:spPr>
              <a:xfrm>
                <a:off x="0" y="0"/>
                <a:ext cx="6126734" cy="5988939"/>
              </a:xfrm>
              <a:custGeom>
                <a:avLst/>
                <a:gdLst/>
                <a:ahLst/>
                <a:cxnLst/>
                <a:rect l="l" t="t" r="r" b="b"/>
                <a:pathLst>
                  <a:path w="6126734" h="5988939" extrusionOk="0">
                    <a:moveTo>
                      <a:pt x="0" y="2994406"/>
                    </a:moveTo>
                    <a:cubicBezTo>
                      <a:pt x="0" y="1340104"/>
                      <a:pt x="1372108" y="0"/>
                      <a:pt x="3063367" y="0"/>
                    </a:cubicBezTo>
                    <a:lnTo>
                      <a:pt x="3063367" y="25400"/>
                    </a:lnTo>
                    <a:lnTo>
                      <a:pt x="3063367" y="0"/>
                    </a:lnTo>
                    <a:cubicBezTo>
                      <a:pt x="4754626" y="0"/>
                      <a:pt x="6126734" y="1340104"/>
                      <a:pt x="6126734" y="2994406"/>
                    </a:cubicBezTo>
                    <a:cubicBezTo>
                      <a:pt x="6126734" y="4648708"/>
                      <a:pt x="4754626" y="5988939"/>
                      <a:pt x="3063367" y="5988939"/>
                    </a:cubicBezTo>
                    <a:lnTo>
                      <a:pt x="3063367" y="5963539"/>
                    </a:lnTo>
                    <a:lnTo>
                      <a:pt x="3063367" y="5988939"/>
                    </a:lnTo>
                    <a:cubicBezTo>
                      <a:pt x="1372108" y="5988939"/>
                      <a:pt x="0" y="4648708"/>
                      <a:pt x="0" y="2994406"/>
                    </a:cubicBezTo>
                    <a:lnTo>
                      <a:pt x="25400" y="2994406"/>
                    </a:lnTo>
                    <a:lnTo>
                      <a:pt x="46736" y="3008122"/>
                    </a:lnTo>
                    <a:cubicBezTo>
                      <a:pt x="40640" y="3017647"/>
                      <a:pt x="29083" y="3021965"/>
                      <a:pt x="18161" y="3018790"/>
                    </a:cubicBezTo>
                    <a:cubicBezTo>
                      <a:pt x="7239" y="3015615"/>
                      <a:pt x="0" y="3005709"/>
                      <a:pt x="0" y="2994406"/>
                    </a:cubicBezTo>
                    <a:moveTo>
                      <a:pt x="50800" y="2994406"/>
                    </a:moveTo>
                    <a:lnTo>
                      <a:pt x="25400" y="2994406"/>
                    </a:lnTo>
                    <a:lnTo>
                      <a:pt x="4064" y="2980690"/>
                    </a:lnTo>
                    <a:cubicBezTo>
                      <a:pt x="10160" y="2971165"/>
                      <a:pt x="21717" y="2966847"/>
                      <a:pt x="32639" y="2970022"/>
                    </a:cubicBezTo>
                    <a:cubicBezTo>
                      <a:pt x="43561" y="2973197"/>
                      <a:pt x="50800" y="2983103"/>
                      <a:pt x="50800" y="2994406"/>
                    </a:cubicBezTo>
                    <a:cubicBezTo>
                      <a:pt x="50800" y="4619625"/>
                      <a:pt x="1399032" y="5938139"/>
                      <a:pt x="3063367" y="5938139"/>
                    </a:cubicBezTo>
                    <a:cubicBezTo>
                      <a:pt x="4727702" y="5938139"/>
                      <a:pt x="6075934" y="4619625"/>
                      <a:pt x="6075934" y="2994406"/>
                    </a:cubicBezTo>
                    <a:lnTo>
                      <a:pt x="6101334" y="2994406"/>
                    </a:lnTo>
                    <a:lnTo>
                      <a:pt x="6075934" y="2994406"/>
                    </a:lnTo>
                    <a:cubicBezTo>
                      <a:pt x="6075934" y="1369314"/>
                      <a:pt x="4727702" y="50800"/>
                      <a:pt x="3063367" y="50800"/>
                    </a:cubicBezTo>
                    <a:lnTo>
                      <a:pt x="3063367" y="25400"/>
                    </a:lnTo>
                    <a:lnTo>
                      <a:pt x="3063367" y="50800"/>
                    </a:lnTo>
                    <a:cubicBezTo>
                      <a:pt x="1399032" y="50800"/>
                      <a:pt x="50800" y="1369314"/>
                      <a:pt x="50800" y="2994406"/>
                    </a:cubicBezTo>
                    <a:close/>
                  </a:path>
                </a:pathLst>
              </a:cu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210;p9">
              <a:extLst>
                <a:ext uri="{FF2B5EF4-FFF2-40B4-BE49-F238E27FC236}">
                  <a16:creationId xmlns:a16="http://schemas.microsoft.com/office/drawing/2014/main" id="{28DA0E21-ED6E-593B-450C-CB1080D82D01}"/>
                </a:ext>
              </a:extLst>
            </p:cNvPr>
            <p:cNvSpPr txBox="1"/>
            <p:nvPr/>
          </p:nvSpPr>
          <p:spPr>
            <a:xfrm>
              <a:off x="8204230" y="6571092"/>
              <a:ext cx="760267" cy="519820"/>
            </a:xfrm>
            <a:prstGeom prst="rect">
              <a:avLst/>
            </a:prstGeom>
            <a:noFill/>
            <a:ln>
              <a:noFill/>
            </a:ln>
          </p:spPr>
          <p:txBody>
            <a:bodyPr spcFirstLastPara="1" wrap="square" lIns="0" tIns="0" rIns="0" bIns="0" anchor="t" anchorCtr="0">
              <a:spAutoFit/>
            </a:bodyPr>
            <a:lstStyle/>
            <a:p>
              <a:pPr marL="0" marR="0" lvl="0" indent="0" algn="ctr" rtl="0">
                <a:lnSpc>
                  <a:spcPct val="120023"/>
                </a:lnSpc>
                <a:spcBef>
                  <a:spcPts val="0"/>
                </a:spcBef>
                <a:spcAft>
                  <a:spcPts val="0"/>
                </a:spcAft>
                <a:buClr>
                  <a:srgbClr val="000000"/>
                </a:buClr>
                <a:buSzPts val="2522"/>
                <a:buFont typeface="Arial"/>
                <a:buNone/>
              </a:pPr>
              <a:r>
                <a:rPr lang="en-US" sz="2522" b="0" i="0" u="none" strike="noStrike" cap="none" dirty="0">
                  <a:solidFill>
                    <a:srgbClr val="FFFFFF"/>
                  </a:solidFill>
                  <a:latin typeface="Arimo"/>
                  <a:ea typeface="Arimo"/>
                  <a:cs typeface="Arimo"/>
                  <a:sym typeface="Arimo"/>
                </a:rPr>
                <a:t>RIR</a:t>
              </a:r>
              <a:endParaRPr sz="1400" b="0" i="0" u="none" strike="noStrike" cap="none" dirty="0">
                <a:solidFill>
                  <a:srgbClr val="000000"/>
                </a:solidFill>
                <a:latin typeface="Arial"/>
                <a:ea typeface="Arial"/>
                <a:cs typeface="Arial"/>
                <a:sym typeface="Arial"/>
              </a:endParaRPr>
            </a:p>
          </p:txBody>
        </p:sp>
        <p:sp>
          <p:nvSpPr>
            <p:cNvPr id="39" name="Google Shape;212;p9">
              <a:extLst>
                <a:ext uri="{FF2B5EF4-FFF2-40B4-BE49-F238E27FC236}">
                  <a16:creationId xmlns:a16="http://schemas.microsoft.com/office/drawing/2014/main" id="{009ACA6F-2B5A-0F3D-DBDB-E982A5B3B53E}"/>
                </a:ext>
              </a:extLst>
            </p:cNvPr>
            <p:cNvSpPr txBox="1"/>
            <p:nvPr/>
          </p:nvSpPr>
          <p:spPr>
            <a:xfrm>
              <a:off x="2699364" y="4911645"/>
              <a:ext cx="3099312" cy="1577796"/>
            </a:xfrm>
            <a:prstGeom prst="rect">
              <a:avLst/>
            </a:prstGeom>
            <a:noFill/>
            <a:ln>
              <a:noFill/>
            </a:ln>
          </p:spPr>
          <p:txBody>
            <a:bodyPr spcFirstLastPara="1" wrap="square" lIns="0" tIns="0" rIns="0" bIns="0" anchor="t" anchorCtr="0">
              <a:spAutoFit/>
            </a:bodyPr>
            <a:lstStyle/>
            <a:p>
              <a:pPr marL="0" marR="0" lvl="0" indent="0" algn="l" rtl="0">
                <a:lnSpc>
                  <a:spcPct val="120030"/>
                </a:lnSpc>
                <a:spcBef>
                  <a:spcPts val="0"/>
                </a:spcBef>
                <a:spcAft>
                  <a:spcPts val="0"/>
                </a:spcAft>
                <a:buClr>
                  <a:srgbClr val="000000"/>
                </a:buClr>
                <a:buSzPts val="1962"/>
                <a:buFont typeface="Arial"/>
                <a:buNone/>
              </a:pPr>
              <a:r>
                <a:rPr lang="en-US" sz="1962" b="0" i="1" u="none" strike="noStrike" cap="none" dirty="0">
                  <a:solidFill>
                    <a:srgbClr val="000000"/>
                  </a:solidFill>
                  <a:latin typeface="Roboto Condensed"/>
                  <a:ea typeface="Roboto Condensed"/>
                  <a:cs typeface="Roboto Condensed"/>
                  <a:sym typeface="Roboto Condensed"/>
                </a:rPr>
                <a:t>Each RIR community sets the policies by which that RIR registers and distributes resources</a:t>
              </a:r>
              <a:r>
                <a:rPr lang="en-US" sz="1962" b="0" i="0" u="none" strike="noStrike" cap="none" dirty="0">
                  <a:solidFill>
                    <a:srgbClr val="000000"/>
                  </a:solidFill>
                  <a:latin typeface="Roboto Condensed"/>
                  <a:ea typeface="Roboto Condensed"/>
                  <a:cs typeface="Roboto Condensed"/>
                  <a:sym typeface="Roboto Condensed"/>
                </a:rPr>
                <a:t> </a:t>
              </a:r>
              <a:endParaRPr sz="1400" b="0" i="0" u="none" strike="noStrike" cap="none" dirty="0">
                <a:solidFill>
                  <a:srgbClr val="000000"/>
                </a:solidFill>
                <a:latin typeface="Arial"/>
                <a:ea typeface="Arial"/>
                <a:cs typeface="Arial"/>
                <a:sym typeface="Arial"/>
              </a:endParaRPr>
            </a:p>
          </p:txBody>
        </p:sp>
        <p:sp>
          <p:nvSpPr>
            <p:cNvPr id="40" name="Google Shape;213;p9">
              <a:extLst>
                <a:ext uri="{FF2B5EF4-FFF2-40B4-BE49-F238E27FC236}">
                  <a16:creationId xmlns:a16="http://schemas.microsoft.com/office/drawing/2014/main" id="{A53ACDEF-6967-687B-2D8B-0D1A1C20D507}"/>
                </a:ext>
              </a:extLst>
            </p:cNvPr>
            <p:cNvSpPr txBox="1"/>
            <p:nvPr/>
          </p:nvSpPr>
          <p:spPr>
            <a:xfrm>
              <a:off x="11724749" y="4989759"/>
              <a:ext cx="2377632" cy="1577775"/>
            </a:xfrm>
            <a:prstGeom prst="rect">
              <a:avLst/>
            </a:prstGeom>
            <a:noFill/>
            <a:ln>
              <a:noFill/>
            </a:ln>
          </p:spPr>
          <p:txBody>
            <a:bodyPr spcFirstLastPara="1" wrap="square" lIns="0" tIns="0" rIns="0" bIns="0" anchor="t" anchorCtr="0">
              <a:spAutoFit/>
            </a:bodyPr>
            <a:lstStyle/>
            <a:p>
              <a:pPr marL="0" marR="0" lvl="0" indent="0" algn="r" rtl="0">
                <a:lnSpc>
                  <a:spcPct val="120030"/>
                </a:lnSpc>
                <a:spcBef>
                  <a:spcPts val="0"/>
                </a:spcBef>
                <a:spcAft>
                  <a:spcPts val="0"/>
                </a:spcAft>
                <a:buClr>
                  <a:srgbClr val="000000"/>
                </a:buClr>
                <a:buSzPts val="1962"/>
                <a:buFont typeface="Arial"/>
                <a:buNone/>
              </a:pPr>
              <a:r>
                <a:rPr lang="en-US" sz="1962" b="0" i="1" u="none" strike="noStrike" cap="none" dirty="0">
                  <a:solidFill>
                    <a:srgbClr val="000000"/>
                  </a:solidFill>
                  <a:latin typeface="Roboto Condensed"/>
                  <a:ea typeface="Roboto Condensed"/>
                  <a:cs typeface="Roboto Condensed"/>
                  <a:sym typeface="Roboto Condensed"/>
                </a:rPr>
                <a:t>Each RIR is established under the legal framework of a specific country  </a:t>
              </a:r>
              <a:endParaRPr sz="1400" b="0" i="0" u="none" strike="noStrike" cap="none" dirty="0">
                <a:solidFill>
                  <a:srgbClr val="000000"/>
                </a:solidFill>
                <a:latin typeface="Arial"/>
                <a:ea typeface="Arial"/>
                <a:cs typeface="Arial"/>
                <a:sym typeface="Arial"/>
              </a:endParaRPr>
            </a:p>
          </p:txBody>
        </p:sp>
        <p:sp>
          <p:nvSpPr>
            <p:cNvPr id="41" name="Google Shape;214;p9">
              <a:extLst>
                <a:ext uri="{FF2B5EF4-FFF2-40B4-BE49-F238E27FC236}">
                  <a16:creationId xmlns:a16="http://schemas.microsoft.com/office/drawing/2014/main" id="{1B1A59FF-0BDD-F1DD-6EE4-439B86CA18E9}"/>
                </a:ext>
              </a:extLst>
            </p:cNvPr>
            <p:cNvSpPr txBox="1"/>
            <p:nvPr/>
          </p:nvSpPr>
          <p:spPr>
            <a:xfrm>
              <a:off x="9941964" y="7925218"/>
              <a:ext cx="3912084" cy="657557"/>
            </a:xfrm>
            <a:prstGeom prst="rect">
              <a:avLst/>
            </a:prstGeom>
            <a:noFill/>
            <a:ln>
              <a:noFill/>
            </a:ln>
          </p:spPr>
          <p:txBody>
            <a:bodyPr spcFirstLastPara="1" wrap="square" lIns="0" tIns="0" rIns="0" bIns="0" anchor="t" anchorCtr="0">
              <a:spAutoFit/>
            </a:bodyPr>
            <a:lstStyle/>
            <a:p>
              <a:pPr marL="0" marR="0" lvl="0" indent="0" algn="r" rtl="0">
                <a:lnSpc>
                  <a:spcPct val="120030"/>
                </a:lnSpc>
                <a:spcBef>
                  <a:spcPts val="0"/>
                </a:spcBef>
                <a:spcAft>
                  <a:spcPts val="0"/>
                </a:spcAft>
                <a:buClr>
                  <a:srgbClr val="000000"/>
                </a:buClr>
                <a:buSzPts val="1962"/>
                <a:buFont typeface="Arial"/>
                <a:buNone/>
              </a:pPr>
              <a:r>
                <a:rPr lang="en-US" sz="1962" b="0" i="1" u="none" strike="noStrike" cap="none" dirty="0">
                  <a:solidFill>
                    <a:srgbClr val="000000"/>
                  </a:solidFill>
                  <a:latin typeface="Roboto Condensed"/>
                  <a:ea typeface="Roboto Condensed"/>
                  <a:cs typeface="Roboto Condensed"/>
                  <a:sym typeface="Roboto Condensed"/>
                </a:rPr>
                <a:t>The five RIRs fulfil a specific function in the global Internet governance system</a:t>
              </a:r>
              <a:r>
                <a:rPr lang="en-US" sz="1962" b="0" i="0" u="none" strike="noStrike" cap="none" dirty="0">
                  <a:solidFill>
                    <a:srgbClr val="000000"/>
                  </a:solidFill>
                  <a:latin typeface="Roboto Condensed"/>
                  <a:ea typeface="Roboto Condensed"/>
                  <a:cs typeface="Roboto Condensed"/>
                  <a:sym typeface="Roboto Condensed"/>
                </a:rPr>
                <a:t> </a:t>
              </a:r>
              <a:endParaRPr sz="1400" b="0" i="0" u="none" strike="noStrike" cap="none" dirty="0">
                <a:solidFill>
                  <a:srgbClr val="000000"/>
                </a:solidFill>
                <a:latin typeface="Arial"/>
                <a:ea typeface="Arial"/>
                <a:cs typeface="Arial"/>
                <a:sym typeface="Arial"/>
              </a:endParaRPr>
            </a:p>
          </p:txBody>
        </p:sp>
        <p:sp>
          <p:nvSpPr>
            <p:cNvPr id="42" name="Google Shape;215;p9">
              <a:extLst>
                <a:ext uri="{FF2B5EF4-FFF2-40B4-BE49-F238E27FC236}">
                  <a16:creationId xmlns:a16="http://schemas.microsoft.com/office/drawing/2014/main" id="{216CD0DD-6A98-FB5B-4828-15BB88F0DD79}"/>
                </a:ext>
              </a:extLst>
            </p:cNvPr>
            <p:cNvSpPr txBox="1"/>
            <p:nvPr/>
          </p:nvSpPr>
          <p:spPr>
            <a:xfrm>
              <a:off x="6251831" y="5352807"/>
              <a:ext cx="2097286" cy="113663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3084"/>
                <a:buFont typeface="Arial"/>
                <a:buNone/>
              </a:pPr>
              <a:r>
                <a:rPr lang="en-US" sz="3084" b="0" i="0" u="none" strike="noStrike" cap="none" dirty="0">
                  <a:solidFill>
                    <a:srgbClr val="765A00"/>
                  </a:solidFill>
                  <a:latin typeface="Arimo"/>
                  <a:ea typeface="Arimo"/>
                  <a:cs typeface="Arimo"/>
                  <a:sym typeface="Arimo"/>
                </a:rPr>
                <a:t>Community</a:t>
              </a:r>
              <a:endParaRPr sz="1400" b="0" i="0" u="none" strike="noStrike" cap="none" dirty="0">
                <a:solidFill>
                  <a:srgbClr val="000000"/>
                </a:solidFill>
                <a:latin typeface="Arial"/>
                <a:ea typeface="Arial"/>
                <a:cs typeface="Arial"/>
                <a:sym typeface="Arial"/>
              </a:endParaRPr>
            </a:p>
            <a:p>
              <a:pPr marL="0" marR="0" lvl="0" indent="0" algn="l" rtl="0">
                <a:lnSpc>
                  <a:spcPct val="120006"/>
                </a:lnSpc>
                <a:spcBef>
                  <a:spcPts val="0"/>
                </a:spcBef>
                <a:spcAft>
                  <a:spcPts val="0"/>
                </a:spcAft>
                <a:buClr>
                  <a:srgbClr val="000000"/>
                </a:buClr>
                <a:buSzPts val="3084"/>
                <a:buFont typeface="Arial"/>
                <a:buNone/>
              </a:pPr>
              <a:r>
                <a:rPr lang="en-US" sz="3084" b="0" i="0" u="none" strike="noStrike" cap="none" dirty="0">
                  <a:solidFill>
                    <a:srgbClr val="765A00"/>
                  </a:solidFill>
                  <a:latin typeface="Arimo"/>
                  <a:ea typeface="Arimo"/>
                  <a:cs typeface="Arimo"/>
                  <a:sym typeface="Arimo"/>
                </a:rPr>
                <a:t>policy</a:t>
              </a:r>
              <a:endParaRPr sz="1400" b="0" i="0" u="none" strike="noStrike" cap="none" dirty="0">
                <a:solidFill>
                  <a:srgbClr val="000000"/>
                </a:solidFill>
                <a:latin typeface="Arial"/>
                <a:ea typeface="Arial"/>
                <a:cs typeface="Arial"/>
                <a:sym typeface="Arial"/>
              </a:endParaRPr>
            </a:p>
          </p:txBody>
        </p:sp>
        <p:sp>
          <p:nvSpPr>
            <p:cNvPr id="43" name="Google Shape;216;p9">
              <a:extLst>
                <a:ext uri="{FF2B5EF4-FFF2-40B4-BE49-F238E27FC236}">
                  <a16:creationId xmlns:a16="http://schemas.microsoft.com/office/drawing/2014/main" id="{5640F59C-EA2A-51E0-C769-191202947B3E}"/>
                </a:ext>
              </a:extLst>
            </p:cNvPr>
            <p:cNvSpPr txBox="1"/>
            <p:nvPr/>
          </p:nvSpPr>
          <p:spPr>
            <a:xfrm>
              <a:off x="7360277" y="7921426"/>
              <a:ext cx="2594831" cy="103332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3084"/>
                <a:buFont typeface="Arial"/>
                <a:buNone/>
              </a:pPr>
              <a:r>
                <a:rPr lang="en-US" sz="3084" b="0" i="0" u="none" strike="noStrike" cap="none" dirty="0">
                  <a:solidFill>
                    <a:srgbClr val="7030A0"/>
                  </a:solidFill>
                  <a:latin typeface="Arimo"/>
                  <a:ea typeface="Arimo"/>
                  <a:cs typeface="Arimo"/>
                  <a:sym typeface="Arimo"/>
                </a:rPr>
                <a:t>Technical</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3084"/>
                <a:buFont typeface="Arial"/>
                <a:buNone/>
              </a:pPr>
              <a:r>
                <a:rPr lang="en-US" sz="3084" b="0" i="0" u="none" strike="noStrike" cap="none" dirty="0">
                  <a:solidFill>
                    <a:srgbClr val="7030A0"/>
                  </a:solidFill>
                  <a:latin typeface="Arimo"/>
                  <a:ea typeface="Arimo"/>
                  <a:cs typeface="Arimo"/>
                  <a:sym typeface="Arimo"/>
                </a:rPr>
                <a:t>remit</a:t>
              </a:r>
              <a:endParaRPr sz="1400" b="0" i="0" u="none" strike="noStrike" cap="none" dirty="0">
                <a:solidFill>
                  <a:srgbClr val="000000"/>
                </a:solidFill>
                <a:latin typeface="Arial"/>
                <a:ea typeface="Arial"/>
                <a:cs typeface="Arial"/>
                <a:sym typeface="Arial"/>
              </a:endParaRPr>
            </a:p>
          </p:txBody>
        </p:sp>
        <p:sp>
          <p:nvSpPr>
            <p:cNvPr id="44" name="Google Shape;217;p9">
              <a:extLst>
                <a:ext uri="{FF2B5EF4-FFF2-40B4-BE49-F238E27FC236}">
                  <a16:creationId xmlns:a16="http://schemas.microsoft.com/office/drawing/2014/main" id="{F848BB0F-76E8-AED7-CFE1-164DB3794681}"/>
                </a:ext>
              </a:extLst>
            </p:cNvPr>
            <p:cNvSpPr txBox="1"/>
            <p:nvPr/>
          </p:nvSpPr>
          <p:spPr>
            <a:xfrm>
              <a:off x="9785312" y="5511182"/>
              <a:ext cx="2496487" cy="202715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3084"/>
                <a:buFont typeface="Arial"/>
                <a:buNone/>
              </a:pPr>
              <a:r>
                <a:rPr lang="en-US" sz="2800" b="0" i="0" u="none" strike="noStrike" cap="none" dirty="0">
                  <a:solidFill>
                    <a:srgbClr val="00717D"/>
                  </a:solidFill>
                  <a:latin typeface="Arimo"/>
                  <a:ea typeface="Arimo"/>
                  <a:cs typeface="Arimo"/>
                  <a:sym typeface="Arimo"/>
                </a:rPr>
                <a:t>National</a:t>
              </a:r>
              <a:endParaRPr sz="28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3084"/>
                <a:buFont typeface="Arial"/>
                <a:buNone/>
              </a:pPr>
              <a:r>
                <a:rPr lang="en-US" sz="2800" b="0" i="0" u="none" strike="noStrike" cap="none" dirty="0">
                  <a:solidFill>
                    <a:srgbClr val="00717D"/>
                  </a:solidFill>
                  <a:latin typeface="Arimo"/>
                  <a:ea typeface="Arimo"/>
                  <a:cs typeface="Arimo"/>
                  <a:sym typeface="Arimo"/>
                </a:rPr>
                <a:t>legal</a:t>
              </a:r>
              <a:endParaRPr sz="28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3084"/>
                <a:buFont typeface="Arial"/>
                <a:buNone/>
              </a:pPr>
              <a:r>
                <a:rPr lang="en-US" sz="2800" b="0" i="0" u="none" strike="noStrike" cap="none" dirty="0">
                  <a:solidFill>
                    <a:srgbClr val="00717D"/>
                  </a:solidFill>
                  <a:latin typeface="Arimo"/>
                  <a:ea typeface="Arimo"/>
                  <a:cs typeface="Arimo"/>
                  <a:sym typeface="Arimo"/>
                </a:rPr>
                <a:t>framework</a:t>
              </a:r>
              <a:endParaRPr sz="2800" b="0" i="0" u="none" strike="noStrike" cap="none" dirty="0">
                <a:solidFill>
                  <a:srgbClr val="000000"/>
                </a:solidFill>
                <a:latin typeface="Arial"/>
                <a:ea typeface="Arial"/>
                <a:cs typeface="Arial"/>
                <a:sym typeface="Arial"/>
              </a:endParaRPr>
            </a:p>
            <a:p>
              <a:pPr marL="0" marR="0" lvl="0" indent="0" algn="l" rtl="0">
                <a:lnSpc>
                  <a:spcPct val="120006"/>
                </a:lnSpc>
                <a:spcBef>
                  <a:spcPts val="0"/>
                </a:spcBef>
                <a:spcAft>
                  <a:spcPts val="0"/>
                </a:spcAft>
                <a:buClr>
                  <a:srgbClr val="000000"/>
                </a:buClr>
                <a:buSzPts val="3084"/>
                <a:buFont typeface="Arial"/>
                <a:buNone/>
              </a:pPr>
              <a:endParaRPr sz="3084" b="0" i="0" u="none" strike="noStrike" cap="none" dirty="0">
                <a:solidFill>
                  <a:srgbClr val="00717D"/>
                </a:solidFill>
                <a:latin typeface="Arimo"/>
                <a:ea typeface="Arimo"/>
                <a:cs typeface="Arimo"/>
                <a:sym typeface="Arimo"/>
              </a:endParaRPr>
            </a:p>
          </p:txBody>
        </p:sp>
        <p:cxnSp>
          <p:nvCxnSpPr>
            <p:cNvPr id="45" name="Google Shape;218;p9">
              <a:extLst>
                <a:ext uri="{FF2B5EF4-FFF2-40B4-BE49-F238E27FC236}">
                  <a16:creationId xmlns:a16="http://schemas.microsoft.com/office/drawing/2014/main" id="{80B7ADE6-8899-68E8-C40D-1077F444AECB}"/>
                </a:ext>
              </a:extLst>
            </p:cNvPr>
            <p:cNvCxnSpPr/>
            <p:nvPr/>
          </p:nvCxnSpPr>
          <p:spPr>
            <a:xfrm>
              <a:off x="2730447" y="6559854"/>
              <a:ext cx="3323143" cy="33376"/>
            </a:xfrm>
            <a:prstGeom prst="straightConnector1">
              <a:avLst/>
            </a:prstGeom>
            <a:noFill/>
            <a:ln w="19050" cap="rnd" cmpd="sng">
              <a:solidFill>
                <a:srgbClr val="FFC000"/>
              </a:solidFill>
              <a:prstDash val="solid"/>
              <a:round/>
              <a:headEnd type="none" w="sm" len="sm"/>
              <a:tailEnd type="none" w="sm" len="sm"/>
            </a:ln>
          </p:spPr>
        </p:cxnSp>
        <p:cxnSp>
          <p:nvCxnSpPr>
            <p:cNvPr id="46" name="Google Shape;219;p9">
              <a:extLst>
                <a:ext uri="{FF2B5EF4-FFF2-40B4-BE49-F238E27FC236}">
                  <a16:creationId xmlns:a16="http://schemas.microsoft.com/office/drawing/2014/main" id="{DDF9A8A1-3727-1EE5-DD5D-74082B3C3E91}"/>
                </a:ext>
              </a:extLst>
            </p:cNvPr>
            <p:cNvCxnSpPr/>
            <p:nvPr/>
          </p:nvCxnSpPr>
          <p:spPr>
            <a:xfrm>
              <a:off x="11572753" y="6560808"/>
              <a:ext cx="2689331" cy="33376"/>
            </a:xfrm>
            <a:prstGeom prst="straightConnector1">
              <a:avLst/>
            </a:prstGeom>
            <a:noFill/>
            <a:ln w="19050" cap="rnd" cmpd="sng">
              <a:solidFill>
                <a:srgbClr val="6DD9FF"/>
              </a:solidFill>
              <a:prstDash val="solid"/>
              <a:round/>
              <a:headEnd type="none" w="sm" len="sm"/>
              <a:tailEnd type="none" w="sm" len="sm"/>
            </a:ln>
          </p:spPr>
        </p:cxnSp>
        <p:cxnSp>
          <p:nvCxnSpPr>
            <p:cNvPr id="47" name="Google Shape;220;p9">
              <a:extLst>
                <a:ext uri="{FF2B5EF4-FFF2-40B4-BE49-F238E27FC236}">
                  <a16:creationId xmlns:a16="http://schemas.microsoft.com/office/drawing/2014/main" id="{A7986ED1-76AF-32A7-9046-3108A0BB3382}"/>
                </a:ext>
              </a:extLst>
            </p:cNvPr>
            <p:cNvCxnSpPr/>
            <p:nvPr/>
          </p:nvCxnSpPr>
          <p:spPr>
            <a:xfrm>
              <a:off x="9219181" y="9087069"/>
              <a:ext cx="4621049" cy="33376"/>
            </a:xfrm>
            <a:prstGeom prst="straightConnector1">
              <a:avLst/>
            </a:prstGeom>
            <a:noFill/>
            <a:ln w="19050" cap="rnd" cmpd="sng">
              <a:solidFill>
                <a:srgbClr val="7030A0"/>
              </a:solidFill>
              <a:prstDash val="solid"/>
              <a:round/>
              <a:headEnd type="none" w="sm" len="sm"/>
              <a:tailEnd type="none" w="sm" len="sm"/>
            </a:ln>
          </p:spPr>
        </p:cxnSp>
      </p:grpSp>
    </p:spTree>
    <p:extLst>
      <p:ext uri="{BB962C8B-B14F-4D97-AF65-F5344CB8AC3E}">
        <p14:creationId xmlns:p14="http://schemas.microsoft.com/office/powerpoint/2010/main" val="324054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C41A-CB2B-3913-5CD8-ABF6937873C2}"/>
              </a:ext>
            </a:extLst>
          </p:cNvPr>
          <p:cNvSpPr>
            <a:spLocks noGrp="1"/>
          </p:cNvSpPr>
          <p:nvPr>
            <p:ph type="title"/>
          </p:nvPr>
        </p:nvSpPr>
        <p:spPr/>
        <p:txBody>
          <a:bodyPr/>
          <a:lstStyle/>
          <a:p>
            <a:r>
              <a:rPr lang="en-GB" dirty="0"/>
              <a:t>The NRO and the ASO</a:t>
            </a:r>
          </a:p>
        </p:txBody>
      </p:sp>
    </p:spTree>
    <p:extLst>
      <p:ext uri="{BB962C8B-B14F-4D97-AF65-F5344CB8AC3E}">
        <p14:creationId xmlns:p14="http://schemas.microsoft.com/office/powerpoint/2010/main" val="269751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F83703-F600-01DA-D600-A701E0332F1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Number Resource Organization</a:t>
            </a:r>
          </a:p>
        </p:txBody>
      </p:sp>
      <p:sp>
        <p:nvSpPr>
          <p:cNvPr id="5" name="Rectangle 2">
            <a:extLst>
              <a:ext uri="{FF2B5EF4-FFF2-40B4-BE49-F238E27FC236}">
                <a16:creationId xmlns:a16="http://schemas.microsoft.com/office/drawing/2014/main" id="{7361391C-1FB6-B457-D934-78FAE8B4FF80}"/>
              </a:ext>
            </a:extLst>
          </p:cNvPr>
          <p:cNvSpPr>
            <a:spLocks noGrp="1" noChangeArrowheads="1"/>
          </p:cNvSpPr>
          <p:nvPr>
            <p:ph idx="1"/>
          </p:nvPr>
        </p:nvSpPr>
        <p:spPr bwMode="auto">
          <a:xfrm>
            <a:off x="520231" y="1537061"/>
            <a:ext cx="8684729"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The Number Resource Organization (NRO) is the coordinating body for the five </a:t>
            </a:r>
            <a:r>
              <a:rPr kumimoji="0" lang="en-US" altLang="en-US" sz="2400" b="1" i="0" u="none" strike="noStrike" cap="none" normalizeH="0" baseline="0" dirty="0">
                <a:ln>
                  <a:noFill/>
                </a:ln>
                <a:solidFill>
                  <a:schemeClr val="tx1"/>
                </a:solidFill>
                <a:effectLst/>
                <a:latin typeface="Arial" panose="020B0604020202020204" pitchFamily="34" charset="0"/>
              </a:rPr>
              <a:t>Regional Internet Registries (RIRs).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Arial" panose="020B0604020202020204" pitchFamily="34" charset="0"/>
              </a:rPr>
              <a:t>It serves as the Address Supporting Organization at ICANN.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Arial" panose="020B0604020202020204" pitchFamily="34" charset="0"/>
              </a:rPr>
              <a:t>Part of th</a:t>
            </a:r>
            <a:r>
              <a:rPr lang="en-US" altLang="en-US" sz="2400" dirty="0"/>
              <a:t>e Supporting Organizations (SO) since 1999.</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dirty="0"/>
          </a:p>
          <a:p>
            <a:pPr marL="342900" lvl="0" indent="-342900">
              <a:buFont typeface="Arial" panose="020B0604020202020204" pitchFamily="34" charset="0"/>
              <a:buChar char="•"/>
            </a:pPr>
            <a:r>
              <a:rPr lang="en-GB" sz="2400" dirty="0"/>
              <a:t>Charged with reviewing and developing recommendations on Internet Protocol (IP) address policy and advises the ICANN Board on policy issues relating to the operation, assignment, and management of IP addresses.</a:t>
            </a:r>
            <a:endParaRPr kumimoji="0" lang="en-US" altLang="en-US" sz="2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9" name="Google Shape;278;p13">
            <a:extLst>
              <a:ext uri="{FF2B5EF4-FFF2-40B4-BE49-F238E27FC236}">
                <a16:creationId xmlns:a16="http://schemas.microsoft.com/office/drawing/2014/main" id="{291E59BB-1CA2-A87D-584A-0737A4D641F3}"/>
              </a:ext>
            </a:extLst>
          </p:cNvPr>
          <p:cNvSpPr/>
          <p:nvPr/>
        </p:nvSpPr>
        <p:spPr>
          <a:xfrm>
            <a:off x="9662160" y="241809"/>
            <a:ext cx="1913716" cy="992631"/>
          </a:xfrm>
          <a:custGeom>
            <a:avLst/>
            <a:gdLst/>
            <a:ahLst/>
            <a:cxnLst/>
            <a:rect l="l" t="t" r="r" b="b"/>
            <a:pathLst>
              <a:path w="4808400" h="2370141" extrusionOk="0">
                <a:moveTo>
                  <a:pt x="0" y="0"/>
                </a:moveTo>
                <a:lnTo>
                  <a:pt x="4808400" y="0"/>
                </a:lnTo>
                <a:lnTo>
                  <a:pt x="4808400" y="2370140"/>
                </a:lnTo>
                <a:lnTo>
                  <a:pt x="0" y="2370140"/>
                </a:lnTo>
                <a:lnTo>
                  <a:pt x="0" y="0"/>
                </a:lnTo>
                <a:close/>
              </a:path>
            </a:pathLst>
          </a:custGeom>
          <a:blipFill rotWithShape="1">
            <a:blip r:embed="rId2">
              <a:alphaModFix/>
            </a:blip>
            <a:stretch>
              <a:fillRect/>
            </a:stretch>
          </a:blipFill>
          <a:ln>
            <a:noFill/>
          </a:ln>
        </p:spPr>
        <p:txBody>
          <a:bodyPr/>
          <a:lstStyle/>
          <a:p>
            <a:endParaRPr lang="en-GB"/>
          </a:p>
        </p:txBody>
      </p:sp>
    </p:spTree>
    <p:extLst>
      <p:ext uri="{BB962C8B-B14F-4D97-AF65-F5344CB8AC3E}">
        <p14:creationId xmlns:p14="http://schemas.microsoft.com/office/powerpoint/2010/main" val="112591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16A6-0E41-4308-9622-96A55CFCB513}"/>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NRO Mission</a:t>
            </a:r>
          </a:p>
        </p:txBody>
      </p:sp>
      <p:sp>
        <p:nvSpPr>
          <p:cNvPr id="3" name="Text Placeholder 2">
            <a:extLst>
              <a:ext uri="{FF2B5EF4-FFF2-40B4-BE49-F238E27FC236}">
                <a16:creationId xmlns:a16="http://schemas.microsoft.com/office/drawing/2014/main" id="{4F7A3B6F-2135-9157-D378-D68A1AEDD940}"/>
              </a:ext>
            </a:extLst>
          </p:cNvPr>
          <p:cNvSpPr>
            <a:spLocks noGrp="1"/>
          </p:cNvSpPr>
          <p:nvPr>
            <p:ph type="body" sz="quarter" idx="10"/>
          </p:nvPr>
        </p:nvSpPr>
        <p:spPr>
          <a:xfrm>
            <a:off x="5113144" y="1100591"/>
            <a:ext cx="6699844" cy="5402262"/>
          </a:xfrm>
        </p:spPr>
        <p:txBody>
          <a:bodyPr/>
          <a:lstStyle/>
          <a:p>
            <a:pPr lvl="0">
              <a:lnSpc>
                <a:spcPct val="100000"/>
              </a:lnSpc>
              <a:spcBef>
                <a:spcPts val="0"/>
              </a:spcBef>
              <a:buClr>
                <a:srgbClr val="000000"/>
              </a:buClr>
              <a:buSzPts val="3200"/>
            </a:pPr>
            <a:r>
              <a:rPr lang="en-US" sz="2800" dirty="0">
                <a:solidFill>
                  <a:srgbClr val="272727"/>
                </a:solidFill>
                <a:latin typeface="Arial"/>
                <a:ea typeface="Arial"/>
                <a:cs typeface="Arial"/>
                <a:sym typeface="Arial"/>
              </a:rPr>
              <a:t>To actively contribute to an </a:t>
            </a:r>
            <a:r>
              <a:rPr lang="en-US" sz="2800" b="1" dirty="0">
                <a:solidFill>
                  <a:srgbClr val="272727"/>
                </a:solidFill>
                <a:latin typeface="Arial"/>
                <a:ea typeface="Arial"/>
                <a:cs typeface="Arial"/>
                <a:sym typeface="Arial"/>
              </a:rPr>
              <a:t>open</a:t>
            </a:r>
            <a:r>
              <a:rPr lang="en-US" sz="2800" dirty="0">
                <a:solidFill>
                  <a:srgbClr val="272727"/>
                </a:solidFill>
                <a:latin typeface="Arial"/>
                <a:ea typeface="Arial"/>
                <a:cs typeface="Arial"/>
                <a:sym typeface="Arial"/>
              </a:rPr>
              <a:t>, </a:t>
            </a:r>
            <a:r>
              <a:rPr lang="en-US" sz="2800" b="1" dirty="0">
                <a:solidFill>
                  <a:srgbClr val="272727"/>
                </a:solidFill>
                <a:latin typeface="Arial"/>
                <a:ea typeface="Arial"/>
                <a:cs typeface="Arial"/>
                <a:sym typeface="Arial"/>
              </a:rPr>
              <a:t>stable</a:t>
            </a:r>
            <a:r>
              <a:rPr lang="en-US" sz="2800" dirty="0">
                <a:solidFill>
                  <a:srgbClr val="272727"/>
                </a:solidFill>
                <a:latin typeface="Arial"/>
                <a:ea typeface="Arial"/>
                <a:cs typeface="Arial"/>
                <a:sym typeface="Arial"/>
              </a:rPr>
              <a:t>, and </a:t>
            </a:r>
            <a:r>
              <a:rPr lang="en-US" sz="2800" b="1" dirty="0">
                <a:solidFill>
                  <a:srgbClr val="272727"/>
                </a:solidFill>
                <a:latin typeface="Arial"/>
                <a:ea typeface="Arial"/>
                <a:cs typeface="Arial"/>
                <a:sym typeface="Arial"/>
              </a:rPr>
              <a:t>secure</a:t>
            </a:r>
            <a:r>
              <a:rPr lang="en-US" sz="2800" dirty="0">
                <a:solidFill>
                  <a:srgbClr val="272727"/>
                </a:solidFill>
                <a:latin typeface="Arial"/>
                <a:ea typeface="Arial"/>
                <a:cs typeface="Arial"/>
                <a:sym typeface="Arial"/>
              </a:rPr>
              <a:t> </a:t>
            </a:r>
            <a:r>
              <a:rPr lang="en-US" sz="2800" b="1" dirty="0">
                <a:solidFill>
                  <a:srgbClr val="272727"/>
                </a:solidFill>
                <a:latin typeface="Arial"/>
                <a:ea typeface="Arial"/>
                <a:cs typeface="Arial"/>
                <a:sym typeface="Arial"/>
              </a:rPr>
              <a:t>Internet</a:t>
            </a:r>
            <a:r>
              <a:rPr lang="en-US" sz="2800" dirty="0">
                <a:solidFill>
                  <a:srgbClr val="272727"/>
                </a:solidFill>
                <a:latin typeface="Arial"/>
                <a:ea typeface="Arial"/>
                <a:cs typeface="Arial"/>
                <a:sym typeface="Arial"/>
              </a:rPr>
              <a:t> by: </a:t>
            </a:r>
            <a:endParaRPr lang="en-US" sz="2800" dirty="0">
              <a:solidFill>
                <a:srgbClr val="000000"/>
              </a:solidFill>
              <a:latin typeface="Arial"/>
              <a:ea typeface="Arial"/>
              <a:cs typeface="Arial"/>
              <a:sym typeface="Arial"/>
            </a:endParaRPr>
          </a:p>
          <a:p>
            <a:pPr marL="690881" lvl="1" indent="-345439">
              <a:lnSpc>
                <a:spcPct val="100000"/>
              </a:lnSpc>
              <a:spcBef>
                <a:spcPts val="0"/>
              </a:spcBef>
              <a:buClr>
                <a:srgbClr val="272727"/>
              </a:buClr>
              <a:buSzPts val="3200"/>
              <a:buFont typeface="Arial"/>
              <a:buChar char="•"/>
            </a:pPr>
            <a:r>
              <a:rPr lang="en-US" sz="2800" dirty="0">
                <a:solidFill>
                  <a:srgbClr val="272727"/>
                </a:solidFill>
                <a:latin typeface="Arial"/>
                <a:ea typeface="Arial"/>
                <a:cs typeface="Arial"/>
                <a:sym typeface="Arial"/>
              </a:rPr>
              <a:t>Providing and promoting a coordinated Internet number registry system </a:t>
            </a:r>
            <a:endParaRPr lang="en-US" sz="2800" dirty="0">
              <a:solidFill>
                <a:srgbClr val="000000"/>
              </a:solidFill>
              <a:latin typeface="Arial"/>
              <a:ea typeface="Arial"/>
              <a:cs typeface="Arial"/>
              <a:sym typeface="Arial"/>
            </a:endParaRPr>
          </a:p>
          <a:p>
            <a:pPr marL="690881" lvl="1" indent="-345439">
              <a:lnSpc>
                <a:spcPct val="100000"/>
              </a:lnSpc>
              <a:spcBef>
                <a:spcPts val="0"/>
              </a:spcBef>
              <a:buClr>
                <a:srgbClr val="272727"/>
              </a:buClr>
              <a:buSzPts val="3200"/>
              <a:buFont typeface="Arial"/>
              <a:buChar char="•"/>
            </a:pPr>
            <a:r>
              <a:rPr lang="en-US" sz="2800" dirty="0">
                <a:solidFill>
                  <a:srgbClr val="272727"/>
                </a:solidFill>
                <a:latin typeface="Arial"/>
                <a:ea typeface="Arial"/>
                <a:cs typeface="Arial"/>
                <a:sym typeface="Arial"/>
              </a:rPr>
              <a:t>Being an authoritative voice on the multistakeholder model and bottom-up policy process in Internet governance </a:t>
            </a:r>
            <a:endParaRPr lang="en-US" sz="2800" dirty="0">
              <a:solidFill>
                <a:srgbClr val="000000"/>
              </a:solidFill>
              <a:latin typeface="Arial"/>
              <a:ea typeface="Arial"/>
              <a:cs typeface="Arial"/>
              <a:sym typeface="Arial"/>
            </a:endParaRPr>
          </a:p>
          <a:p>
            <a:pPr marL="690881" lvl="1" indent="-345439">
              <a:lnSpc>
                <a:spcPct val="100000"/>
              </a:lnSpc>
              <a:spcBef>
                <a:spcPts val="0"/>
              </a:spcBef>
              <a:buClr>
                <a:srgbClr val="272727"/>
              </a:buClr>
              <a:buSzPts val="3200"/>
              <a:buFont typeface="Arial"/>
              <a:buChar char="•"/>
            </a:pPr>
            <a:r>
              <a:rPr lang="en-US" sz="2800" dirty="0">
                <a:solidFill>
                  <a:srgbClr val="272727"/>
                </a:solidFill>
                <a:latin typeface="Arial"/>
                <a:ea typeface="Arial"/>
                <a:cs typeface="Arial"/>
                <a:sym typeface="Arial"/>
              </a:rPr>
              <a:t>Coordinating and supporting joint activities of the RIRs</a:t>
            </a:r>
            <a:endParaRPr lang="en-US" sz="2800" dirty="0">
              <a:solidFill>
                <a:srgbClr val="000000"/>
              </a:solidFill>
              <a:latin typeface="Arial"/>
              <a:ea typeface="Arial"/>
              <a:cs typeface="Arial"/>
              <a:sym typeface="Arial"/>
            </a:endParaRPr>
          </a:p>
          <a:p>
            <a:endParaRPr lang="en-GB" dirty="0"/>
          </a:p>
        </p:txBody>
      </p:sp>
      <p:sp>
        <p:nvSpPr>
          <p:cNvPr id="4" name="Google Shape;278;p13">
            <a:extLst>
              <a:ext uri="{FF2B5EF4-FFF2-40B4-BE49-F238E27FC236}">
                <a16:creationId xmlns:a16="http://schemas.microsoft.com/office/drawing/2014/main" id="{C42BEC46-257E-7D14-769B-839DC341F730}"/>
              </a:ext>
            </a:extLst>
          </p:cNvPr>
          <p:cNvSpPr/>
          <p:nvPr/>
        </p:nvSpPr>
        <p:spPr>
          <a:xfrm>
            <a:off x="830198" y="4259094"/>
            <a:ext cx="2547484" cy="1171322"/>
          </a:xfrm>
          <a:custGeom>
            <a:avLst/>
            <a:gdLst/>
            <a:ahLst/>
            <a:cxnLst/>
            <a:rect l="l" t="t" r="r" b="b"/>
            <a:pathLst>
              <a:path w="4808400" h="2370141" extrusionOk="0">
                <a:moveTo>
                  <a:pt x="0" y="0"/>
                </a:moveTo>
                <a:lnTo>
                  <a:pt x="4808400" y="0"/>
                </a:lnTo>
                <a:lnTo>
                  <a:pt x="4808400" y="2370140"/>
                </a:lnTo>
                <a:lnTo>
                  <a:pt x="0" y="2370140"/>
                </a:lnTo>
                <a:lnTo>
                  <a:pt x="0" y="0"/>
                </a:lnTo>
                <a:close/>
              </a:path>
            </a:pathLst>
          </a:custGeom>
          <a:blipFill rotWithShape="1">
            <a:blip r:embed="rId2">
              <a:alphaModFix/>
            </a:blip>
            <a:stretch>
              <a:fillRect/>
            </a:stretch>
          </a:blipFill>
          <a:ln>
            <a:noFill/>
          </a:ln>
        </p:spPr>
        <p:txBody>
          <a:bodyPr/>
          <a:lstStyle/>
          <a:p>
            <a:endParaRPr lang="en-GB"/>
          </a:p>
        </p:txBody>
      </p:sp>
    </p:spTree>
    <p:extLst>
      <p:ext uri="{BB962C8B-B14F-4D97-AF65-F5344CB8AC3E}">
        <p14:creationId xmlns:p14="http://schemas.microsoft.com/office/powerpoint/2010/main" val="298906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652558" y="2327790"/>
            <a:ext cx="7144337" cy="3512808"/>
          </a:xfrm>
          <a:custGeom>
            <a:avLst/>
            <a:gdLst/>
            <a:ahLst/>
            <a:cxnLst/>
            <a:rect l="l" t="t" r="r" b="b"/>
            <a:pathLst>
              <a:path w="11301259" h="5269212">
                <a:moveTo>
                  <a:pt x="0" y="0"/>
                </a:moveTo>
                <a:lnTo>
                  <a:pt x="11301259" y="0"/>
                </a:lnTo>
                <a:lnTo>
                  <a:pt x="11301259" y="5269212"/>
                </a:lnTo>
                <a:lnTo>
                  <a:pt x="0" y="5269212"/>
                </a:lnTo>
                <a:lnTo>
                  <a:pt x="0" y="0"/>
                </a:lnTo>
                <a:close/>
              </a:path>
            </a:pathLst>
          </a:custGeom>
          <a:blipFill>
            <a:blip r:embed="rId3"/>
            <a:stretch>
              <a:fillRect/>
            </a:stretch>
          </a:blipFill>
        </p:spPr>
        <p:txBody>
          <a:bodyPr/>
          <a:lstStyle/>
          <a:p>
            <a:endParaRPr lang="en-GB" sz="1200"/>
          </a:p>
        </p:txBody>
      </p:sp>
      <p:sp>
        <p:nvSpPr>
          <p:cNvPr id="4" name="TextBox 4"/>
          <p:cNvSpPr txBox="1"/>
          <p:nvPr/>
        </p:nvSpPr>
        <p:spPr>
          <a:xfrm>
            <a:off x="4072394" y="6164843"/>
            <a:ext cx="5135880" cy="320601"/>
          </a:xfrm>
          <a:prstGeom prst="rect">
            <a:avLst/>
          </a:prstGeom>
        </p:spPr>
        <p:txBody>
          <a:bodyPr lIns="0" tIns="0" rIns="0" bIns="0" rtlCol="0" anchor="t">
            <a:spAutoFit/>
          </a:bodyPr>
          <a:lstStyle/>
          <a:p>
            <a:pPr>
              <a:lnSpc>
                <a:spcPts val="2519"/>
              </a:lnSpc>
            </a:pPr>
            <a:r>
              <a:rPr lang="en-US" sz="2100" b="1" dirty="0">
                <a:solidFill>
                  <a:srgbClr val="D67B36"/>
                </a:solidFill>
                <a:latin typeface="Arial Bold"/>
                <a:ea typeface="Arial Bold"/>
                <a:cs typeface="Arial Bold"/>
                <a:sym typeface="Arial Bold"/>
              </a:rPr>
              <a:t>https://</a:t>
            </a:r>
            <a:r>
              <a:rPr lang="en-US" sz="2100" b="1" dirty="0" err="1">
                <a:solidFill>
                  <a:srgbClr val="D67B36"/>
                </a:solidFill>
                <a:latin typeface="Arial Bold"/>
                <a:ea typeface="Arial Bold"/>
                <a:cs typeface="Arial Bold"/>
                <a:sym typeface="Arial Bold"/>
              </a:rPr>
              <a:t>www.icann.org</a:t>
            </a:r>
            <a:r>
              <a:rPr lang="en-US" sz="2100" b="1" dirty="0">
                <a:solidFill>
                  <a:srgbClr val="D67B36"/>
                </a:solidFill>
                <a:latin typeface="Arial Bold"/>
                <a:ea typeface="Arial Bold"/>
                <a:cs typeface="Arial Bold"/>
                <a:sym typeface="Arial Bold"/>
              </a:rPr>
              <a:t>/community</a:t>
            </a:r>
          </a:p>
        </p:txBody>
      </p:sp>
      <p:sp>
        <p:nvSpPr>
          <p:cNvPr id="7" name="Freeform 7"/>
          <p:cNvSpPr/>
          <p:nvPr/>
        </p:nvSpPr>
        <p:spPr>
          <a:xfrm>
            <a:off x="472194" y="2436816"/>
            <a:ext cx="1192154" cy="445567"/>
          </a:xfrm>
          <a:custGeom>
            <a:avLst/>
            <a:gdLst/>
            <a:ahLst/>
            <a:cxnLst/>
            <a:rect l="l" t="t" r="r" b="b"/>
            <a:pathLst>
              <a:path w="1788231" h="668351">
                <a:moveTo>
                  <a:pt x="0" y="0"/>
                </a:moveTo>
                <a:lnTo>
                  <a:pt x="1788231" y="0"/>
                </a:lnTo>
                <a:lnTo>
                  <a:pt x="1788231" y="668352"/>
                </a:lnTo>
                <a:lnTo>
                  <a:pt x="0" y="668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8" name="TextBox 8"/>
          <p:cNvSpPr txBox="1"/>
          <p:nvPr/>
        </p:nvSpPr>
        <p:spPr>
          <a:xfrm>
            <a:off x="1853401" y="2341566"/>
            <a:ext cx="3759795" cy="408253"/>
          </a:xfrm>
          <a:prstGeom prst="rect">
            <a:avLst/>
          </a:prstGeom>
        </p:spPr>
        <p:txBody>
          <a:bodyPr lIns="0" tIns="0" rIns="0" bIns="0" rtlCol="0" anchor="t">
            <a:spAutoFit/>
          </a:bodyPr>
          <a:lstStyle/>
          <a:p>
            <a:pPr algn="ctr">
              <a:lnSpc>
                <a:spcPts val="3360"/>
              </a:lnSpc>
            </a:pPr>
            <a:r>
              <a:rPr lang="en-US" sz="2400" b="1">
                <a:solidFill>
                  <a:srgbClr val="000000"/>
                </a:solidFill>
                <a:latin typeface="Arial Bold"/>
                <a:ea typeface="Arial Bold"/>
                <a:cs typeface="Arial Bold"/>
                <a:sym typeface="Arial Bold"/>
              </a:rPr>
              <a:t>Supporting Organisations</a:t>
            </a:r>
          </a:p>
        </p:txBody>
      </p:sp>
      <p:sp>
        <p:nvSpPr>
          <p:cNvPr id="9" name="TextBox 9"/>
          <p:cNvSpPr txBox="1"/>
          <p:nvPr/>
        </p:nvSpPr>
        <p:spPr>
          <a:xfrm>
            <a:off x="1925460" y="2850633"/>
            <a:ext cx="3783761" cy="603114"/>
          </a:xfrm>
          <a:prstGeom prst="rect">
            <a:avLst/>
          </a:prstGeom>
        </p:spPr>
        <p:txBody>
          <a:bodyPr lIns="0" tIns="0" rIns="0" bIns="0" rtlCol="0" anchor="t">
            <a:spAutoFit/>
          </a:bodyPr>
          <a:lstStyle/>
          <a:p>
            <a:pPr>
              <a:lnSpc>
                <a:spcPts val="1600"/>
              </a:lnSpc>
            </a:pPr>
            <a:r>
              <a:rPr lang="en-US" sz="1333" b="1">
                <a:solidFill>
                  <a:srgbClr val="000000"/>
                </a:solidFill>
                <a:latin typeface="Arial Bold"/>
                <a:ea typeface="Arial Bold"/>
                <a:cs typeface="Arial Bold"/>
                <a:sym typeface="Arial Bold"/>
              </a:rPr>
              <a:t>ASO: Address Supporting Org.</a:t>
            </a:r>
          </a:p>
          <a:p>
            <a:pPr>
              <a:lnSpc>
                <a:spcPts val="1600"/>
              </a:lnSpc>
            </a:pPr>
            <a:r>
              <a:rPr lang="en-US" sz="1333">
                <a:solidFill>
                  <a:srgbClr val="000000"/>
                </a:solidFill>
                <a:latin typeface="Arial"/>
                <a:ea typeface="Arial"/>
                <a:cs typeface="Arial"/>
                <a:sym typeface="Arial"/>
              </a:rPr>
              <a:t>GNSO: Generic Names Supporting Org.</a:t>
            </a:r>
          </a:p>
          <a:p>
            <a:pPr>
              <a:lnSpc>
                <a:spcPts val="1600"/>
              </a:lnSpc>
            </a:pPr>
            <a:r>
              <a:rPr lang="en-US" sz="1333">
                <a:solidFill>
                  <a:srgbClr val="000000"/>
                </a:solidFill>
                <a:latin typeface="Arial"/>
                <a:ea typeface="Arial"/>
                <a:cs typeface="Arial"/>
                <a:sym typeface="Arial"/>
              </a:rPr>
              <a:t>CCNSO: Country Code Names Support Org.</a:t>
            </a:r>
          </a:p>
        </p:txBody>
      </p:sp>
      <p:sp>
        <p:nvSpPr>
          <p:cNvPr id="10" name="Freeform 10"/>
          <p:cNvSpPr/>
          <p:nvPr/>
        </p:nvSpPr>
        <p:spPr>
          <a:xfrm>
            <a:off x="472194" y="3709011"/>
            <a:ext cx="1192154" cy="445567"/>
          </a:xfrm>
          <a:custGeom>
            <a:avLst/>
            <a:gdLst/>
            <a:ahLst/>
            <a:cxnLst/>
            <a:rect l="l" t="t" r="r" b="b"/>
            <a:pathLst>
              <a:path w="1788231" h="668351">
                <a:moveTo>
                  <a:pt x="0" y="0"/>
                </a:moveTo>
                <a:lnTo>
                  <a:pt x="1788231" y="0"/>
                </a:lnTo>
                <a:lnTo>
                  <a:pt x="1788231" y="668351"/>
                </a:lnTo>
                <a:lnTo>
                  <a:pt x="0" y="6683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11" name="TextBox 11"/>
          <p:cNvSpPr txBox="1"/>
          <p:nvPr/>
        </p:nvSpPr>
        <p:spPr>
          <a:xfrm>
            <a:off x="1925461" y="3613760"/>
            <a:ext cx="3133427" cy="408253"/>
          </a:xfrm>
          <a:prstGeom prst="rect">
            <a:avLst/>
          </a:prstGeom>
        </p:spPr>
        <p:txBody>
          <a:bodyPr lIns="0" tIns="0" rIns="0" bIns="0" rtlCol="0" anchor="t">
            <a:spAutoFit/>
          </a:bodyPr>
          <a:lstStyle/>
          <a:p>
            <a:pPr algn="ctr">
              <a:lnSpc>
                <a:spcPts val="3360"/>
              </a:lnSpc>
            </a:pPr>
            <a:r>
              <a:rPr lang="en-US" sz="2400" b="1">
                <a:solidFill>
                  <a:srgbClr val="000000"/>
                </a:solidFill>
                <a:latin typeface="Arial Bold"/>
                <a:ea typeface="Arial Bold"/>
                <a:cs typeface="Arial Bold"/>
                <a:sym typeface="Arial Bold"/>
              </a:rPr>
              <a:t>Advisory Committees</a:t>
            </a:r>
          </a:p>
        </p:txBody>
      </p:sp>
      <p:sp>
        <p:nvSpPr>
          <p:cNvPr id="12" name="Freeform 12"/>
          <p:cNvSpPr/>
          <p:nvPr/>
        </p:nvSpPr>
        <p:spPr>
          <a:xfrm>
            <a:off x="395105" y="5310278"/>
            <a:ext cx="1192154" cy="445567"/>
          </a:xfrm>
          <a:custGeom>
            <a:avLst/>
            <a:gdLst/>
            <a:ahLst/>
            <a:cxnLst/>
            <a:rect l="l" t="t" r="r" b="b"/>
            <a:pathLst>
              <a:path w="1788231" h="668351">
                <a:moveTo>
                  <a:pt x="0" y="0"/>
                </a:moveTo>
                <a:lnTo>
                  <a:pt x="1788231" y="0"/>
                </a:lnTo>
                <a:lnTo>
                  <a:pt x="1788231" y="668352"/>
                </a:lnTo>
                <a:lnTo>
                  <a:pt x="0" y="6683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dirty="0"/>
          </a:p>
        </p:txBody>
      </p:sp>
      <p:sp>
        <p:nvSpPr>
          <p:cNvPr id="13" name="TextBox 13"/>
          <p:cNvSpPr txBox="1"/>
          <p:nvPr/>
        </p:nvSpPr>
        <p:spPr>
          <a:xfrm>
            <a:off x="1853401" y="5215028"/>
            <a:ext cx="3557091" cy="408253"/>
          </a:xfrm>
          <a:prstGeom prst="rect">
            <a:avLst/>
          </a:prstGeom>
        </p:spPr>
        <p:txBody>
          <a:bodyPr lIns="0" tIns="0" rIns="0" bIns="0" rtlCol="0" anchor="t">
            <a:spAutoFit/>
          </a:bodyPr>
          <a:lstStyle/>
          <a:p>
            <a:pPr algn="ctr">
              <a:lnSpc>
                <a:spcPts val="3360"/>
              </a:lnSpc>
            </a:pPr>
            <a:r>
              <a:rPr lang="en-US" sz="2400" b="1">
                <a:solidFill>
                  <a:srgbClr val="000000"/>
                </a:solidFill>
                <a:latin typeface="Arial Bold"/>
                <a:ea typeface="Arial Bold"/>
                <a:cs typeface="Arial Bold"/>
                <a:sym typeface="Arial Bold"/>
              </a:rPr>
              <a:t>Technical Liaison Group</a:t>
            </a:r>
          </a:p>
        </p:txBody>
      </p:sp>
      <p:sp>
        <p:nvSpPr>
          <p:cNvPr id="14" name="TextBox 14"/>
          <p:cNvSpPr txBox="1"/>
          <p:nvPr/>
        </p:nvSpPr>
        <p:spPr>
          <a:xfrm>
            <a:off x="1925460" y="4122828"/>
            <a:ext cx="3783761" cy="808298"/>
          </a:xfrm>
          <a:prstGeom prst="rect">
            <a:avLst/>
          </a:prstGeom>
        </p:spPr>
        <p:txBody>
          <a:bodyPr lIns="0" tIns="0" rIns="0" bIns="0" rtlCol="0" anchor="t">
            <a:spAutoFit/>
          </a:bodyPr>
          <a:lstStyle/>
          <a:p>
            <a:pPr>
              <a:lnSpc>
                <a:spcPts val="1600"/>
              </a:lnSpc>
            </a:pPr>
            <a:r>
              <a:rPr lang="en-US" sz="1333">
                <a:solidFill>
                  <a:srgbClr val="000000"/>
                </a:solidFill>
                <a:latin typeface="Arial"/>
                <a:ea typeface="Arial"/>
                <a:cs typeface="Arial"/>
                <a:sym typeface="Arial"/>
              </a:rPr>
              <a:t>At Large Advisory Committee</a:t>
            </a:r>
          </a:p>
          <a:p>
            <a:pPr>
              <a:lnSpc>
                <a:spcPts val="1600"/>
              </a:lnSpc>
            </a:pPr>
            <a:r>
              <a:rPr lang="en-US" sz="1333">
                <a:solidFill>
                  <a:srgbClr val="000000"/>
                </a:solidFill>
                <a:latin typeface="Arial"/>
                <a:ea typeface="Arial"/>
                <a:cs typeface="Arial"/>
                <a:sym typeface="Arial"/>
              </a:rPr>
              <a:t>DNS Root Server System Advisory Committee</a:t>
            </a:r>
          </a:p>
          <a:p>
            <a:pPr>
              <a:lnSpc>
                <a:spcPts val="1600"/>
              </a:lnSpc>
            </a:pPr>
            <a:r>
              <a:rPr lang="en-US" sz="1333">
                <a:solidFill>
                  <a:srgbClr val="000000"/>
                </a:solidFill>
                <a:latin typeface="Arial"/>
                <a:ea typeface="Arial"/>
                <a:cs typeface="Arial"/>
                <a:sym typeface="Arial"/>
              </a:rPr>
              <a:t>Governmental Advisory Committee</a:t>
            </a:r>
          </a:p>
          <a:p>
            <a:pPr>
              <a:lnSpc>
                <a:spcPts val="1600"/>
              </a:lnSpc>
            </a:pPr>
            <a:r>
              <a:rPr lang="en-US" sz="1333">
                <a:solidFill>
                  <a:srgbClr val="000000"/>
                </a:solidFill>
                <a:latin typeface="Arial"/>
                <a:ea typeface="Arial"/>
                <a:cs typeface="Arial"/>
                <a:sym typeface="Arial"/>
              </a:rPr>
              <a:t>Security and Stability Advisory Committee </a:t>
            </a:r>
          </a:p>
        </p:txBody>
      </p:sp>
      <p:sp>
        <p:nvSpPr>
          <p:cNvPr id="15" name="TextBox 15"/>
          <p:cNvSpPr txBox="1"/>
          <p:nvPr/>
        </p:nvSpPr>
        <p:spPr>
          <a:xfrm>
            <a:off x="1925460" y="5688593"/>
            <a:ext cx="3783761" cy="397929"/>
          </a:xfrm>
          <a:prstGeom prst="rect">
            <a:avLst/>
          </a:prstGeom>
        </p:spPr>
        <p:txBody>
          <a:bodyPr lIns="0" tIns="0" rIns="0" bIns="0" rtlCol="0" anchor="t">
            <a:spAutoFit/>
          </a:bodyPr>
          <a:lstStyle/>
          <a:p>
            <a:pPr>
              <a:lnSpc>
                <a:spcPts val="1600"/>
              </a:lnSpc>
            </a:pPr>
            <a:r>
              <a:rPr lang="en-US" sz="1333">
                <a:solidFill>
                  <a:srgbClr val="000000"/>
                </a:solidFill>
                <a:latin typeface="Arial"/>
                <a:ea typeface="Arial"/>
                <a:cs typeface="Arial"/>
                <a:sym typeface="Arial"/>
              </a:rPr>
              <a:t>Works with the organisations developing the basic Internet protocols. </a:t>
            </a:r>
          </a:p>
        </p:txBody>
      </p:sp>
      <p:sp>
        <p:nvSpPr>
          <p:cNvPr id="16" name="Freeform 16"/>
          <p:cNvSpPr/>
          <p:nvPr/>
        </p:nvSpPr>
        <p:spPr>
          <a:xfrm>
            <a:off x="5576104" y="3820871"/>
            <a:ext cx="704542" cy="263323"/>
          </a:xfrm>
          <a:custGeom>
            <a:avLst/>
            <a:gdLst/>
            <a:ahLst/>
            <a:cxnLst/>
            <a:rect l="l" t="t" r="r" b="b"/>
            <a:pathLst>
              <a:path w="1056813" h="394984">
                <a:moveTo>
                  <a:pt x="0" y="0"/>
                </a:moveTo>
                <a:lnTo>
                  <a:pt x="1056813" y="0"/>
                </a:lnTo>
                <a:lnTo>
                  <a:pt x="1056813" y="394983"/>
                </a:lnTo>
                <a:lnTo>
                  <a:pt x="0" y="3949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2" name="Title 1">
            <a:extLst>
              <a:ext uri="{FF2B5EF4-FFF2-40B4-BE49-F238E27FC236}">
                <a16:creationId xmlns:a16="http://schemas.microsoft.com/office/drawing/2014/main" id="{514B0656-B367-9260-3D74-E47C4C9FC7C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ICANN Policy Stakeholders</a:t>
            </a:r>
          </a:p>
        </p:txBody>
      </p:sp>
    </p:spTree>
    <p:custDataLst>
      <p:tags r:id="rId1"/>
    </p:custData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3610069147"/>
              </p:ext>
            </p:extLst>
          </p:nvPr>
        </p:nvGraphicFramePr>
        <p:xfrm>
          <a:off x="428791" y="1624382"/>
          <a:ext cx="11023600" cy="4700473"/>
        </p:xfrm>
        <a:graphic>
          <a:graphicData uri="http://schemas.openxmlformats.org/drawingml/2006/table">
            <a:tbl>
              <a:tblPr/>
              <a:tblGrid>
                <a:gridCol w="3469207">
                  <a:extLst>
                    <a:ext uri="{9D8B030D-6E8A-4147-A177-3AD203B41FA5}">
                      <a16:colId xmlns:a16="http://schemas.microsoft.com/office/drawing/2014/main" val="20000"/>
                    </a:ext>
                  </a:extLst>
                </a:gridCol>
                <a:gridCol w="7554393">
                  <a:extLst>
                    <a:ext uri="{9D8B030D-6E8A-4147-A177-3AD203B41FA5}">
                      <a16:colId xmlns:a16="http://schemas.microsoft.com/office/drawing/2014/main" val="20001"/>
                    </a:ext>
                  </a:extLst>
                </a:gridCol>
              </a:tblGrid>
              <a:tr h="540043">
                <a:tc>
                  <a:txBody>
                    <a:bodyPr/>
                    <a:lstStyle/>
                    <a:p>
                      <a:pPr algn="l">
                        <a:lnSpc>
                          <a:spcPts val="3779"/>
                        </a:lnSpc>
                        <a:defRPr/>
                      </a:pPr>
                      <a:r>
                        <a:rPr lang="en-US" sz="2000" b="1" dirty="0">
                          <a:solidFill>
                            <a:srgbClr val="000000"/>
                          </a:solidFill>
                          <a:latin typeface="Arial" panose="020B0604020202020204" pitchFamily="34" charset="0"/>
                          <a:ea typeface="Arial Bold"/>
                          <a:cs typeface="Arial" panose="020B0604020202020204" pitchFamily="34" charset="0"/>
                          <a:sym typeface="Arial Bold"/>
                        </a:rPr>
                        <a:t>Who is it:</a:t>
                      </a:r>
                      <a:endParaRPr lang="en-US" sz="2000" dirty="0">
                        <a:latin typeface="Arial" panose="020B0604020202020204" pitchFamily="34" charset="0"/>
                        <a:cs typeface="Arial" panose="020B0604020202020204" pitchFamily="34" charset="0"/>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779"/>
                        </a:lnSpc>
                        <a:defRPr/>
                      </a:pPr>
                      <a:r>
                        <a:rPr lang="en-US" sz="2000" b="1">
                          <a:solidFill>
                            <a:srgbClr val="000000"/>
                          </a:solidFill>
                          <a:latin typeface="Arial" panose="020B0604020202020204" pitchFamily="34" charset="0"/>
                          <a:ea typeface="Arial Bold"/>
                          <a:cs typeface="Arial" panose="020B0604020202020204" pitchFamily="34" charset="0"/>
                          <a:sym typeface="Arial Bold"/>
                        </a:rPr>
                        <a:t>NRO Number Council</a:t>
                      </a:r>
                      <a:endParaRPr lang="en-US" sz="2000">
                        <a:latin typeface="Arial" panose="020B0604020202020204" pitchFamily="34" charset="0"/>
                        <a:cs typeface="Arial" panose="020B0604020202020204" pitchFamily="34" charset="0"/>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1567">
                <a:tc>
                  <a:txBody>
                    <a:bodyPr/>
                    <a:lstStyle/>
                    <a:p>
                      <a:pPr algn="l">
                        <a:lnSpc>
                          <a:spcPts val="3779"/>
                        </a:lnSpc>
                        <a:defRPr/>
                      </a:pPr>
                      <a:r>
                        <a:rPr lang="en-US" sz="2000" b="1">
                          <a:solidFill>
                            <a:srgbClr val="000000"/>
                          </a:solidFill>
                          <a:latin typeface="Arial" panose="020B0604020202020204" pitchFamily="34" charset="0"/>
                          <a:ea typeface="Arial Bold"/>
                          <a:cs typeface="Arial" panose="020B0604020202020204" pitchFamily="34" charset="0"/>
                          <a:sym typeface="Arial Bold"/>
                        </a:rPr>
                        <a:t>What is it?</a:t>
                      </a:r>
                      <a:endParaRPr lang="en-US" sz="2000">
                        <a:latin typeface="Arial" panose="020B0604020202020204" pitchFamily="34" charset="0"/>
                        <a:cs typeface="Arial" panose="020B0604020202020204" pitchFamily="34" charset="0"/>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779"/>
                        </a:lnSpc>
                        <a:defRPr/>
                      </a:pPr>
                      <a:r>
                        <a:rPr lang="en-US" sz="2000">
                          <a:solidFill>
                            <a:srgbClr val="000000"/>
                          </a:solidFill>
                          <a:latin typeface="Arial" panose="020B0604020202020204" pitchFamily="34" charset="0"/>
                          <a:ea typeface="Arial"/>
                          <a:cs typeface="Arial" panose="020B0604020202020204" pitchFamily="34" charset="0"/>
                          <a:sym typeface="Arial"/>
                        </a:rPr>
                        <a:t>Number Resource Advisory Council</a:t>
                      </a:r>
                      <a:endParaRPr lang="en-US" sz="2000">
                        <a:latin typeface="Arial" panose="020B0604020202020204" pitchFamily="34" charset="0"/>
                        <a:cs typeface="Arial" panose="020B0604020202020204" pitchFamily="34" charset="0"/>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67842">
                <a:tc>
                  <a:txBody>
                    <a:bodyPr/>
                    <a:lstStyle/>
                    <a:p>
                      <a:pPr algn="l">
                        <a:lnSpc>
                          <a:spcPts val="3779"/>
                        </a:lnSpc>
                        <a:defRPr/>
                      </a:pPr>
                      <a:r>
                        <a:rPr lang="en-US" sz="2000" b="1">
                          <a:solidFill>
                            <a:srgbClr val="000000"/>
                          </a:solidFill>
                          <a:latin typeface="Arial" panose="020B0604020202020204" pitchFamily="34" charset="0"/>
                          <a:ea typeface="Arial Bold"/>
                          <a:cs typeface="Arial" panose="020B0604020202020204" pitchFamily="34" charset="0"/>
                          <a:sym typeface="Arial Bold"/>
                        </a:rPr>
                        <a:t>How is it Organized?</a:t>
                      </a:r>
                      <a:endParaRPr lang="en-US" sz="2000">
                        <a:latin typeface="Arial" panose="020B0604020202020204" pitchFamily="34" charset="0"/>
                        <a:cs typeface="Arial" panose="020B0604020202020204" pitchFamily="34" charset="0"/>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ct val="100000"/>
                        </a:lnSpc>
                        <a:defRPr/>
                      </a:pPr>
                      <a:r>
                        <a:rPr lang="en-US" sz="2000" dirty="0">
                          <a:solidFill>
                            <a:srgbClr val="000000"/>
                          </a:solidFill>
                          <a:latin typeface="Arial" panose="020B0604020202020204" pitchFamily="34" charset="0"/>
                          <a:ea typeface="Arial"/>
                          <a:cs typeface="Arial" panose="020B0604020202020204" pitchFamily="34" charset="0"/>
                          <a:sym typeface="Arial"/>
                        </a:rPr>
                        <a:t>15 Members [3 From Each Region]</a:t>
                      </a:r>
                      <a:endParaRPr lang="en-US" sz="2000" dirty="0">
                        <a:latin typeface="Arial" panose="020B0604020202020204" pitchFamily="34" charset="0"/>
                        <a:cs typeface="Arial" panose="020B0604020202020204" pitchFamily="34" charset="0"/>
                      </a:endParaRPr>
                    </a:p>
                    <a:p>
                      <a:pPr algn="l">
                        <a:lnSpc>
                          <a:spcPct val="100000"/>
                        </a:lnSpc>
                      </a:pPr>
                      <a:r>
                        <a:rPr lang="en-US" sz="2000" dirty="0">
                          <a:solidFill>
                            <a:srgbClr val="000000"/>
                          </a:solidFill>
                          <a:latin typeface="Arial" panose="020B0604020202020204" pitchFamily="34" charset="0"/>
                          <a:ea typeface="Arial"/>
                          <a:cs typeface="Arial" panose="020B0604020202020204" pitchFamily="34" charset="0"/>
                          <a:sym typeface="Arial"/>
                        </a:rPr>
                        <a:t>– 2 Elected at Large</a:t>
                      </a:r>
                    </a:p>
                    <a:p>
                      <a:pPr algn="l">
                        <a:lnSpc>
                          <a:spcPct val="100000"/>
                        </a:lnSpc>
                      </a:pPr>
                      <a:r>
                        <a:rPr lang="en-US" sz="2000" dirty="0">
                          <a:solidFill>
                            <a:srgbClr val="000000"/>
                          </a:solidFill>
                          <a:latin typeface="Arial" panose="020B0604020202020204" pitchFamily="34" charset="0"/>
                          <a:ea typeface="Arial"/>
                          <a:cs typeface="Arial" panose="020B0604020202020204" pitchFamily="34" charset="0"/>
                          <a:sym typeface="Arial"/>
                        </a:rPr>
                        <a:t>– 1 Appointed by RIR Board</a:t>
                      </a:r>
                    </a:p>
                    <a:p>
                      <a:pPr algn="l">
                        <a:lnSpc>
                          <a:spcPct val="100000"/>
                        </a:lnSpc>
                      </a:pPr>
                      <a:r>
                        <a:rPr lang="en-US" sz="2000" dirty="0">
                          <a:solidFill>
                            <a:srgbClr val="000000"/>
                          </a:solidFill>
                          <a:latin typeface="Arial" panose="020B0604020202020204" pitchFamily="34" charset="0"/>
                          <a:ea typeface="Arial"/>
                          <a:cs typeface="Arial" panose="020B0604020202020204" pitchFamily="34" charset="0"/>
                          <a:sym typeface="Arial"/>
                        </a:rPr>
                        <a:t>• RIR &amp; ICANN Observers</a:t>
                      </a: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1567">
                <a:tc>
                  <a:txBody>
                    <a:bodyPr/>
                    <a:lstStyle/>
                    <a:p>
                      <a:pPr algn="l">
                        <a:lnSpc>
                          <a:spcPts val="3779"/>
                        </a:lnSpc>
                        <a:defRPr/>
                      </a:pPr>
                      <a:r>
                        <a:rPr lang="en-US" sz="2000" b="1">
                          <a:solidFill>
                            <a:srgbClr val="000000"/>
                          </a:solidFill>
                          <a:latin typeface="Arial" panose="020B0604020202020204" pitchFamily="34" charset="0"/>
                          <a:ea typeface="Arial Bold"/>
                          <a:cs typeface="Arial" panose="020B0604020202020204" pitchFamily="34" charset="0"/>
                          <a:sym typeface="Arial Bold"/>
                        </a:rPr>
                        <a:t>Term of Office</a:t>
                      </a:r>
                      <a:endParaRPr lang="en-US" sz="2000">
                        <a:latin typeface="Arial" panose="020B0604020202020204" pitchFamily="34" charset="0"/>
                        <a:cs typeface="Arial" panose="020B0604020202020204" pitchFamily="34" charset="0"/>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779"/>
                        </a:lnSpc>
                        <a:defRPr/>
                      </a:pPr>
                      <a:r>
                        <a:rPr lang="en-US" sz="2000">
                          <a:solidFill>
                            <a:srgbClr val="000000"/>
                          </a:solidFill>
                          <a:latin typeface="Arial" panose="020B0604020202020204" pitchFamily="34" charset="0"/>
                          <a:ea typeface="Arial"/>
                          <a:cs typeface="Arial" panose="020B0604020202020204" pitchFamily="34" charset="0"/>
                          <a:sym typeface="Arial"/>
                        </a:rPr>
                        <a:t> Different for every RIR</a:t>
                      </a:r>
                      <a:endParaRPr lang="en-US" sz="2000">
                        <a:latin typeface="Arial" panose="020B0604020202020204" pitchFamily="34" charset="0"/>
                        <a:cs typeface="Arial" panose="020B0604020202020204" pitchFamily="34" charset="0"/>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67842">
                <a:tc>
                  <a:txBody>
                    <a:bodyPr/>
                    <a:lstStyle/>
                    <a:p>
                      <a:pPr algn="l">
                        <a:lnSpc>
                          <a:spcPts val="3779"/>
                        </a:lnSpc>
                        <a:defRPr/>
                      </a:pPr>
                      <a:r>
                        <a:rPr lang="en-US" sz="2000" b="1">
                          <a:solidFill>
                            <a:srgbClr val="000000"/>
                          </a:solidFill>
                          <a:latin typeface="Arial" panose="020B0604020202020204" pitchFamily="34" charset="0"/>
                          <a:ea typeface="Arial Bold"/>
                          <a:cs typeface="Arial" panose="020B0604020202020204" pitchFamily="34" charset="0"/>
                          <a:sym typeface="Arial Bold"/>
                        </a:rPr>
                        <a:t>What Does it Do?</a:t>
                      </a:r>
                      <a:endParaRPr lang="en-US" sz="2000">
                        <a:latin typeface="Arial" panose="020B0604020202020204" pitchFamily="34" charset="0"/>
                        <a:cs typeface="Arial" panose="020B0604020202020204" pitchFamily="34" charset="0"/>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ct val="100000"/>
                        </a:lnSpc>
                        <a:defRPr/>
                      </a:pPr>
                      <a:r>
                        <a:rPr lang="en-US" sz="2000" dirty="0">
                          <a:solidFill>
                            <a:srgbClr val="000000"/>
                          </a:solidFill>
                          <a:latin typeface="Arial" panose="020B0604020202020204" pitchFamily="34" charset="0"/>
                          <a:ea typeface="Arial"/>
                          <a:cs typeface="Arial" panose="020B0604020202020204" pitchFamily="34" charset="0"/>
                          <a:sym typeface="Arial"/>
                        </a:rPr>
                        <a:t> Advise ICANN Board on Internet Numbers</a:t>
                      </a:r>
                      <a:endParaRPr lang="en-US" sz="2000" dirty="0">
                        <a:latin typeface="Arial" panose="020B0604020202020204" pitchFamily="34" charset="0"/>
                        <a:cs typeface="Arial" panose="020B0604020202020204" pitchFamily="34" charset="0"/>
                      </a:endParaRPr>
                    </a:p>
                    <a:p>
                      <a:pPr algn="l">
                        <a:lnSpc>
                          <a:spcPct val="100000"/>
                        </a:lnSpc>
                      </a:pPr>
                      <a:r>
                        <a:rPr lang="en-US" sz="2000" dirty="0">
                          <a:solidFill>
                            <a:srgbClr val="000000"/>
                          </a:solidFill>
                          <a:latin typeface="Arial" panose="020B0604020202020204" pitchFamily="34" charset="0"/>
                          <a:ea typeface="Arial"/>
                          <a:cs typeface="Arial" panose="020B0604020202020204" pitchFamily="34" charset="0"/>
                          <a:sym typeface="Arial"/>
                        </a:rPr>
                        <a:t>• Overseeing the Global Policy Development Process</a:t>
                      </a:r>
                    </a:p>
                    <a:p>
                      <a:pPr algn="l">
                        <a:lnSpc>
                          <a:spcPct val="100000"/>
                        </a:lnSpc>
                      </a:pPr>
                      <a:r>
                        <a:rPr lang="en-US" sz="2000" dirty="0">
                          <a:solidFill>
                            <a:srgbClr val="000000"/>
                          </a:solidFill>
                          <a:latin typeface="Arial" panose="020B0604020202020204" pitchFamily="34" charset="0"/>
                          <a:ea typeface="Arial"/>
                          <a:cs typeface="Arial" panose="020B0604020202020204" pitchFamily="34" charset="0"/>
                          <a:sym typeface="Arial"/>
                        </a:rPr>
                        <a:t>• Appoint ICANN Board Members (2)</a:t>
                      </a:r>
                    </a:p>
                    <a:p>
                      <a:pPr algn="l">
                        <a:lnSpc>
                          <a:spcPct val="100000"/>
                        </a:lnSpc>
                      </a:pPr>
                      <a:r>
                        <a:rPr lang="en-US" sz="2000" dirty="0">
                          <a:solidFill>
                            <a:srgbClr val="000000"/>
                          </a:solidFill>
                          <a:latin typeface="Arial" panose="020B0604020202020204" pitchFamily="34" charset="0"/>
                          <a:ea typeface="Arial"/>
                          <a:cs typeface="Arial" panose="020B0604020202020204" pitchFamily="34" charset="0"/>
                          <a:sym typeface="Arial"/>
                        </a:rPr>
                        <a:t>• Appoint member to ICANN </a:t>
                      </a:r>
                      <a:r>
                        <a:rPr lang="en-US" sz="2000" dirty="0" err="1">
                          <a:solidFill>
                            <a:srgbClr val="000000"/>
                          </a:solidFill>
                          <a:latin typeface="Arial" panose="020B0604020202020204" pitchFamily="34" charset="0"/>
                          <a:ea typeface="Arial"/>
                          <a:cs typeface="Arial" panose="020B0604020202020204" pitchFamily="34" charset="0"/>
                          <a:sym typeface="Arial"/>
                        </a:rPr>
                        <a:t>NomCom</a:t>
                      </a:r>
                      <a:r>
                        <a:rPr lang="en-US" sz="2000" dirty="0">
                          <a:solidFill>
                            <a:srgbClr val="000000"/>
                          </a:solidFill>
                          <a:latin typeface="Arial" panose="020B0604020202020204" pitchFamily="34" charset="0"/>
                          <a:ea typeface="Arial"/>
                          <a:cs typeface="Arial" panose="020B0604020202020204" pitchFamily="34" charset="0"/>
                          <a:sym typeface="Arial"/>
                        </a:rPr>
                        <a:t> (1)</a:t>
                      </a: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B619576F-F162-3E60-795C-C6A2CA6A7933}"/>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ICANN ASO AC (Address Council)</a:t>
            </a:r>
          </a:p>
        </p:txBody>
      </p:sp>
    </p:spTree>
    <p:custDataLst>
      <p:tags r:id="rId1"/>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648D15-FF8E-7169-D367-62CDD6DFE7D8}"/>
              </a:ext>
            </a:extLst>
          </p:cNvPr>
          <p:cNvSpPr>
            <a:spLocks noGrp="1"/>
          </p:cNvSpPr>
          <p:nvPr>
            <p:ph idx="1"/>
          </p:nvPr>
        </p:nvSpPr>
        <p:spPr>
          <a:xfrm>
            <a:off x="337351" y="2823587"/>
            <a:ext cx="11016449" cy="3177718"/>
          </a:xfrm>
        </p:spPr>
        <p:txBody>
          <a:bodyPr>
            <a:normAutofit/>
          </a:bodyPr>
          <a:lstStyle/>
          <a:p>
            <a:pPr algn="ctr"/>
            <a:r>
              <a:rPr lang="en-US" sz="4400" dirty="0">
                <a:latin typeface="Arial" panose="020B0604020202020204" pitchFamily="34" charset="0"/>
              </a:rPr>
              <a:t>The </a:t>
            </a:r>
            <a:r>
              <a:rPr lang="en-US" sz="4400" b="1" dirty="0">
                <a:solidFill>
                  <a:srgbClr val="D67B36"/>
                </a:solidFill>
                <a:latin typeface="Arial" panose="020B0604020202020204" pitchFamily="34" charset="0"/>
              </a:rPr>
              <a:t>World Wide Web </a:t>
            </a:r>
            <a:r>
              <a:rPr lang="en-US" sz="4400" dirty="0">
                <a:latin typeface="Arial" panose="020B0604020202020204" pitchFamily="34" charset="0"/>
              </a:rPr>
              <a:t>and </a:t>
            </a:r>
            <a:r>
              <a:rPr lang="en-US" sz="4400" b="1" dirty="0">
                <a:solidFill>
                  <a:srgbClr val="D67B36"/>
                </a:solidFill>
                <a:latin typeface="Arial" panose="020B0604020202020204" pitchFamily="34" charset="0"/>
              </a:rPr>
              <a:t>the Internet</a:t>
            </a:r>
            <a:r>
              <a:rPr lang="en-US" sz="4400" dirty="0">
                <a:latin typeface="Arial" panose="020B0604020202020204" pitchFamily="34" charset="0"/>
              </a:rPr>
              <a:t> </a:t>
            </a:r>
          </a:p>
          <a:p>
            <a:pPr algn="ctr"/>
            <a:r>
              <a:rPr lang="en-US" sz="4400" dirty="0">
                <a:latin typeface="Arial" panose="020B0604020202020204" pitchFamily="34" charset="0"/>
              </a:rPr>
              <a:t>are the same thing.</a:t>
            </a:r>
          </a:p>
        </p:txBody>
      </p:sp>
      <p:sp>
        <p:nvSpPr>
          <p:cNvPr id="3" name="Title 2">
            <a:extLst>
              <a:ext uri="{FF2B5EF4-FFF2-40B4-BE49-F238E27FC236}">
                <a16:creationId xmlns:a16="http://schemas.microsoft.com/office/drawing/2014/main" id="{FD768B41-37D8-FE96-5EF1-400C30BFB3F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True or False?</a:t>
            </a:r>
          </a:p>
        </p:txBody>
      </p:sp>
    </p:spTree>
    <p:custDataLst>
      <p:tags r:id="rId1"/>
    </p:custDataLst>
    <p:extLst>
      <p:ext uri="{BB962C8B-B14F-4D97-AF65-F5344CB8AC3E}">
        <p14:creationId xmlns:p14="http://schemas.microsoft.com/office/powerpoint/2010/main" val="1507052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D50C-F17D-0FB2-CF9B-2D71C169BA88}"/>
              </a:ext>
            </a:extLst>
          </p:cNvPr>
          <p:cNvSpPr>
            <a:spLocks noGrp="1"/>
          </p:cNvSpPr>
          <p:nvPr>
            <p:ph type="title"/>
          </p:nvPr>
        </p:nvSpPr>
        <p:spPr/>
        <p:txBody>
          <a:bodyPr/>
          <a:lstStyle/>
          <a:p>
            <a:r>
              <a:rPr lang="en-GB" dirty="0"/>
              <a:t>Policy Development</a:t>
            </a:r>
          </a:p>
        </p:txBody>
      </p:sp>
    </p:spTree>
    <p:extLst>
      <p:ext uri="{BB962C8B-B14F-4D97-AF65-F5344CB8AC3E}">
        <p14:creationId xmlns:p14="http://schemas.microsoft.com/office/powerpoint/2010/main" val="262741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39754-06C3-8B6F-915A-8E3E3668CC4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F048F1-2EB4-823C-B1D0-04A2F12510DE}"/>
              </a:ext>
            </a:extLst>
          </p:cNvPr>
          <p:cNvSpPr>
            <a:spLocks noGrp="1"/>
          </p:cNvSpPr>
          <p:nvPr>
            <p:ph idx="1"/>
          </p:nvPr>
        </p:nvSpPr>
        <p:spPr>
          <a:xfrm>
            <a:off x="337351" y="2823587"/>
            <a:ext cx="11016449" cy="3177718"/>
          </a:xfrm>
        </p:spPr>
        <p:txBody>
          <a:bodyPr>
            <a:normAutofit/>
          </a:bodyPr>
          <a:lstStyle/>
          <a:p>
            <a:pPr algn="ctr"/>
            <a:r>
              <a:rPr lang="en-US" sz="4400" dirty="0">
                <a:latin typeface="Arial" panose="020B0604020202020204" pitchFamily="34" charset="0"/>
              </a:rPr>
              <a:t>You can participate in policy development in a Regional Internet Registry.</a:t>
            </a:r>
          </a:p>
        </p:txBody>
      </p:sp>
      <p:sp>
        <p:nvSpPr>
          <p:cNvPr id="3" name="Title 2">
            <a:extLst>
              <a:ext uri="{FF2B5EF4-FFF2-40B4-BE49-F238E27FC236}">
                <a16:creationId xmlns:a16="http://schemas.microsoft.com/office/drawing/2014/main" id="{5D6649B1-011A-ED7D-30D6-D9DD3D64F41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True or False?</a:t>
            </a:r>
          </a:p>
        </p:txBody>
      </p:sp>
    </p:spTree>
    <p:custDataLst>
      <p:tags r:id="rId1"/>
    </p:custDataLst>
    <p:extLst>
      <p:ext uri="{BB962C8B-B14F-4D97-AF65-F5344CB8AC3E}">
        <p14:creationId xmlns:p14="http://schemas.microsoft.com/office/powerpoint/2010/main" val="315343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05AE-E83E-4C11-708B-07737240658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Multistakeholder Approach</a:t>
            </a:r>
          </a:p>
        </p:txBody>
      </p:sp>
      <p:sp>
        <p:nvSpPr>
          <p:cNvPr id="5" name="Google Shape;246;p11">
            <a:extLst>
              <a:ext uri="{FF2B5EF4-FFF2-40B4-BE49-F238E27FC236}">
                <a16:creationId xmlns:a16="http://schemas.microsoft.com/office/drawing/2014/main" id="{68951C5C-CD17-7145-9A3A-E68CC305B1F4}"/>
              </a:ext>
            </a:extLst>
          </p:cNvPr>
          <p:cNvSpPr/>
          <p:nvPr/>
        </p:nvSpPr>
        <p:spPr>
          <a:xfrm>
            <a:off x="1032006" y="1286933"/>
            <a:ext cx="10127987" cy="5571067"/>
          </a:xfrm>
          <a:custGeom>
            <a:avLst/>
            <a:gdLst/>
            <a:ahLst/>
            <a:cxnLst/>
            <a:rect l="l" t="t" r="r" b="b"/>
            <a:pathLst>
              <a:path w="13154927" h="7416090" extrusionOk="0">
                <a:moveTo>
                  <a:pt x="0" y="0"/>
                </a:moveTo>
                <a:lnTo>
                  <a:pt x="13154928" y="0"/>
                </a:lnTo>
                <a:lnTo>
                  <a:pt x="13154928" y="7416090"/>
                </a:lnTo>
                <a:lnTo>
                  <a:pt x="0" y="7416090"/>
                </a:lnTo>
                <a:lnTo>
                  <a:pt x="0" y="0"/>
                </a:lnTo>
                <a:close/>
              </a:path>
            </a:pathLst>
          </a:custGeom>
          <a:blipFill rotWithShape="1">
            <a:blip r:embed="rId2">
              <a:alphaModFix/>
            </a:blip>
            <a:stretch>
              <a:fillRect t="-11237" b="11237"/>
            </a:stretch>
          </a:blipFill>
          <a:ln>
            <a:noFill/>
          </a:ln>
        </p:spPr>
        <p:txBody>
          <a:bodyPr/>
          <a:lstStyle/>
          <a:p>
            <a:endParaRPr lang="en-GB" dirty="0"/>
          </a:p>
        </p:txBody>
      </p:sp>
    </p:spTree>
    <p:extLst>
      <p:ext uri="{BB962C8B-B14F-4D97-AF65-F5344CB8AC3E}">
        <p14:creationId xmlns:p14="http://schemas.microsoft.com/office/powerpoint/2010/main" val="760850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B894-1973-AB5B-6EFF-F08054772E4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Policy Development Process</a:t>
            </a:r>
          </a:p>
        </p:txBody>
      </p:sp>
      <p:grpSp>
        <p:nvGrpSpPr>
          <p:cNvPr id="19" name="Group 18">
            <a:extLst>
              <a:ext uri="{FF2B5EF4-FFF2-40B4-BE49-F238E27FC236}">
                <a16:creationId xmlns:a16="http://schemas.microsoft.com/office/drawing/2014/main" id="{39C228A9-F0FC-0D8B-B56B-DEA83069FA60}"/>
              </a:ext>
            </a:extLst>
          </p:cNvPr>
          <p:cNvGrpSpPr/>
          <p:nvPr/>
        </p:nvGrpSpPr>
        <p:grpSpPr>
          <a:xfrm>
            <a:off x="437173" y="1426824"/>
            <a:ext cx="10973407" cy="5144107"/>
            <a:chOff x="1351572" y="2647994"/>
            <a:chExt cx="15821604" cy="7416840"/>
          </a:xfrm>
        </p:grpSpPr>
        <p:grpSp>
          <p:nvGrpSpPr>
            <p:cNvPr id="20" name="Google Shape;255;p12">
              <a:extLst>
                <a:ext uri="{FF2B5EF4-FFF2-40B4-BE49-F238E27FC236}">
                  <a16:creationId xmlns:a16="http://schemas.microsoft.com/office/drawing/2014/main" id="{F5F44C5A-5F34-BDA9-4E4A-6F7B9ABDCF60}"/>
                </a:ext>
              </a:extLst>
            </p:cNvPr>
            <p:cNvGrpSpPr/>
            <p:nvPr/>
          </p:nvGrpSpPr>
          <p:grpSpPr>
            <a:xfrm>
              <a:off x="8073974" y="2647994"/>
              <a:ext cx="9099202" cy="6491970"/>
              <a:chOff x="-785607" y="-554880"/>
              <a:chExt cx="12132269" cy="8655959"/>
            </a:xfrm>
          </p:grpSpPr>
          <p:sp>
            <p:nvSpPr>
              <p:cNvPr id="31" name="Google Shape;256;p12">
                <a:extLst>
                  <a:ext uri="{FF2B5EF4-FFF2-40B4-BE49-F238E27FC236}">
                    <a16:creationId xmlns:a16="http://schemas.microsoft.com/office/drawing/2014/main" id="{644906A7-ED49-75B5-9E42-1D04B6D96E86}"/>
                  </a:ext>
                </a:extLst>
              </p:cNvPr>
              <p:cNvSpPr/>
              <p:nvPr/>
            </p:nvSpPr>
            <p:spPr>
              <a:xfrm>
                <a:off x="1546930" y="480576"/>
                <a:ext cx="7785956" cy="7620503"/>
              </a:xfrm>
              <a:custGeom>
                <a:avLst/>
                <a:gdLst/>
                <a:ahLst/>
                <a:cxnLst/>
                <a:rect l="l" t="t" r="r" b="b"/>
                <a:pathLst>
                  <a:path w="7785956" h="7620504" extrusionOk="0">
                    <a:moveTo>
                      <a:pt x="0" y="0"/>
                    </a:moveTo>
                    <a:lnTo>
                      <a:pt x="7785956" y="0"/>
                    </a:lnTo>
                    <a:lnTo>
                      <a:pt x="7785956" y="7620505"/>
                    </a:lnTo>
                    <a:lnTo>
                      <a:pt x="0" y="7620505"/>
                    </a:lnTo>
                    <a:lnTo>
                      <a:pt x="0" y="0"/>
                    </a:lnTo>
                    <a:close/>
                  </a:path>
                </a:pathLst>
              </a:custGeom>
              <a:blipFill rotWithShape="1">
                <a:blip r:embed="rId2">
                  <a:alphaModFix/>
                </a:blip>
                <a:stretch>
                  <a:fillRect/>
                </a:stretch>
              </a:blipFill>
              <a:ln>
                <a:noFill/>
              </a:ln>
            </p:spPr>
            <p:txBody>
              <a:bodyPr/>
              <a:lstStyle/>
              <a:p>
                <a:endParaRPr lang="en-GB"/>
              </a:p>
            </p:txBody>
          </p:sp>
          <p:sp>
            <p:nvSpPr>
              <p:cNvPr id="32" name="Google Shape;257;p12">
                <a:extLst>
                  <a:ext uri="{FF2B5EF4-FFF2-40B4-BE49-F238E27FC236}">
                    <a16:creationId xmlns:a16="http://schemas.microsoft.com/office/drawing/2014/main" id="{2460A081-0AEA-5CB9-E570-DAAABF09C818}"/>
                  </a:ext>
                </a:extLst>
              </p:cNvPr>
              <p:cNvSpPr txBox="1"/>
              <p:nvPr/>
            </p:nvSpPr>
            <p:spPr>
              <a:xfrm>
                <a:off x="4141519" y="-554880"/>
                <a:ext cx="1950212" cy="988714"/>
              </a:xfrm>
              <a:prstGeom prst="rect">
                <a:avLst/>
              </a:prstGeom>
              <a:noFill/>
              <a:ln>
                <a:noFill/>
              </a:ln>
            </p:spPr>
            <p:txBody>
              <a:bodyPr spcFirstLastPara="1" wrap="square" lIns="0" tIns="0" rIns="0" bIns="0" anchor="t" anchorCtr="0">
                <a:spAutoFit/>
              </a:bodyPr>
              <a:lstStyle/>
              <a:p>
                <a:pPr marL="0" marR="0" lvl="0" indent="0" algn="ctr" rtl="0">
                  <a:lnSpc>
                    <a:spcPct val="139966"/>
                  </a:lnSpc>
                  <a:spcBef>
                    <a:spcPts val="0"/>
                  </a:spcBef>
                  <a:spcAft>
                    <a:spcPts val="0"/>
                  </a:spcAft>
                  <a:buClr>
                    <a:srgbClr val="000000"/>
                  </a:buClr>
                  <a:buSzPts val="2387"/>
                  <a:buFont typeface="Arial"/>
                  <a:buNone/>
                </a:pPr>
                <a:r>
                  <a:rPr lang="en-US" sz="2387" b="0" i="0" u="none" strike="noStrike" cap="none" dirty="0">
                    <a:solidFill>
                      <a:srgbClr val="001E55"/>
                    </a:solidFill>
                    <a:latin typeface="Open Sans"/>
                    <a:ea typeface="Open Sans"/>
                    <a:cs typeface="Open Sans"/>
                    <a:sym typeface="Open Sans"/>
                  </a:rPr>
                  <a:t>NEED</a:t>
                </a:r>
                <a:endParaRPr sz="1400" b="0" i="0" u="none" strike="noStrike" cap="none" dirty="0">
                  <a:solidFill>
                    <a:srgbClr val="000000"/>
                  </a:solidFill>
                  <a:latin typeface="Arial"/>
                  <a:ea typeface="Arial"/>
                  <a:cs typeface="Arial"/>
                  <a:sym typeface="Arial"/>
                </a:endParaRPr>
              </a:p>
            </p:txBody>
          </p:sp>
          <p:sp>
            <p:nvSpPr>
              <p:cNvPr id="33" name="Google Shape;258;p12">
                <a:extLst>
                  <a:ext uri="{FF2B5EF4-FFF2-40B4-BE49-F238E27FC236}">
                    <a16:creationId xmlns:a16="http://schemas.microsoft.com/office/drawing/2014/main" id="{2E509810-0165-12B8-D52A-2E91EF47578E}"/>
                  </a:ext>
                </a:extLst>
              </p:cNvPr>
              <p:cNvSpPr txBox="1"/>
              <p:nvPr/>
            </p:nvSpPr>
            <p:spPr>
              <a:xfrm>
                <a:off x="8776609" y="1487598"/>
                <a:ext cx="2570053" cy="988714"/>
              </a:xfrm>
              <a:prstGeom prst="rect">
                <a:avLst/>
              </a:prstGeom>
              <a:noFill/>
              <a:ln>
                <a:noFill/>
              </a:ln>
            </p:spPr>
            <p:txBody>
              <a:bodyPr spcFirstLastPara="1" wrap="square" lIns="0" tIns="0" rIns="0" bIns="0" anchor="t" anchorCtr="0">
                <a:spAutoFit/>
              </a:bodyPr>
              <a:lstStyle/>
              <a:p>
                <a:pPr marL="0" marR="0" lvl="0" indent="0" algn="ctr" rtl="0">
                  <a:lnSpc>
                    <a:spcPct val="139966"/>
                  </a:lnSpc>
                  <a:spcBef>
                    <a:spcPts val="0"/>
                  </a:spcBef>
                  <a:spcAft>
                    <a:spcPts val="0"/>
                  </a:spcAft>
                  <a:buClr>
                    <a:srgbClr val="000000"/>
                  </a:buClr>
                  <a:buSzPts val="2387"/>
                  <a:buFont typeface="Arial"/>
                  <a:buNone/>
                </a:pPr>
                <a:r>
                  <a:rPr lang="en-US" sz="2387" b="0" i="0" u="none" strike="noStrike" cap="none" dirty="0">
                    <a:solidFill>
                      <a:srgbClr val="001E55"/>
                    </a:solidFill>
                    <a:latin typeface="Open Sans"/>
                    <a:ea typeface="Open Sans"/>
                    <a:cs typeface="Open Sans"/>
                    <a:sym typeface="Open Sans"/>
                  </a:rPr>
                  <a:t>DISCUSS</a:t>
                </a:r>
                <a:endParaRPr sz="1400" b="0" i="0" u="none" strike="noStrike" cap="none" dirty="0">
                  <a:solidFill>
                    <a:srgbClr val="000000"/>
                  </a:solidFill>
                  <a:latin typeface="Arial"/>
                  <a:ea typeface="Arial"/>
                  <a:cs typeface="Arial"/>
                  <a:sym typeface="Arial"/>
                </a:endParaRPr>
              </a:p>
            </p:txBody>
          </p:sp>
          <p:sp>
            <p:nvSpPr>
              <p:cNvPr id="34" name="Google Shape;259;p12">
                <a:extLst>
                  <a:ext uri="{FF2B5EF4-FFF2-40B4-BE49-F238E27FC236}">
                    <a16:creationId xmlns:a16="http://schemas.microsoft.com/office/drawing/2014/main" id="{63D2B244-7C78-2113-F70F-1DA2096193A0}"/>
                  </a:ext>
                </a:extLst>
              </p:cNvPr>
              <p:cNvSpPr txBox="1"/>
              <p:nvPr/>
            </p:nvSpPr>
            <p:spPr>
              <a:xfrm>
                <a:off x="7548234" y="6599183"/>
                <a:ext cx="3569301" cy="988714"/>
              </a:xfrm>
              <a:prstGeom prst="rect">
                <a:avLst/>
              </a:prstGeom>
              <a:noFill/>
              <a:ln>
                <a:noFill/>
              </a:ln>
            </p:spPr>
            <p:txBody>
              <a:bodyPr spcFirstLastPara="1" wrap="square" lIns="0" tIns="0" rIns="0" bIns="0" anchor="t" anchorCtr="0">
                <a:spAutoFit/>
              </a:bodyPr>
              <a:lstStyle/>
              <a:p>
                <a:pPr marL="0" marR="0" lvl="0" indent="0" algn="ctr" rtl="0">
                  <a:lnSpc>
                    <a:spcPct val="139966"/>
                  </a:lnSpc>
                  <a:spcBef>
                    <a:spcPts val="0"/>
                  </a:spcBef>
                  <a:spcAft>
                    <a:spcPts val="0"/>
                  </a:spcAft>
                  <a:buClr>
                    <a:srgbClr val="000000"/>
                  </a:buClr>
                  <a:buSzPts val="2387"/>
                  <a:buFont typeface="Arial"/>
                  <a:buNone/>
                </a:pPr>
                <a:r>
                  <a:rPr lang="en-US" sz="2387" b="0" i="0" u="none" strike="noStrike" cap="none" dirty="0">
                    <a:solidFill>
                      <a:srgbClr val="001E55"/>
                    </a:solidFill>
                    <a:latin typeface="Open Sans"/>
                    <a:ea typeface="Open Sans"/>
                    <a:cs typeface="Open Sans"/>
                    <a:sym typeface="Open Sans"/>
                  </a:rPr>
                  <a:t>CONSENSUS</a:t>
                </a:r>
                <a:endParaRPr sz="1400" b="0" i="0" u="none" strike="noStrike" cap="none" dirty="0">
                  <a:solidFill>
                    <a:srgbClr val="000000"/>
                  </a:solidFill>
                  <a:latin typeface="Arial"/>
                  <a:ea typeface="Arial"/>
                  <a:cs typeface="Arial"/>
                  <a:sym typeface="Arial"/>
                </a:endParaRPr>
              </a:p>
            </p:txBody>
          </p:sp>
          <p:sp>
            <p:nvSpPr>
              <p:cNvPr id="35" name="Google Shape;260;p12">
                <a:extLst>
                  <a:ext uri="{FF2B5EF4-FFF2-40B4-BE49-F238E27FC236}">
                    <a16:creationId xmlns:a16="http://schemas.microsoft.com/office/drawing/2014/main" id="{B81820DF-19D6-C4AE-0B29-32E1A0EDFCAB}"/>
                  </a:ext>
                </a:extLst>
              </p:cNvPr>
              <p:cNvSpPr txBox="1"/>
              <p:nvPr/>
            </p:nvSpPr>
            <p:spPr>
              <a:xfrm>
                <a:off x="-558390" y="6599183"/>
                <a:ext cx="3569301" cy="988714"/>
              </a:xfrm>
              <a:prstGeom prst="rect">
                <a:avLst/>
              </a:prstGeom>
              <a:noFill/>
              <a:ln>
                <a:noFill/>
              </a:ln>
            </p:spPr>
            <p:txBody>
              <a:bodyPr spcFirstLastPara="1" wrap="square" lIns="0" tIns="0" rIns="0" bIns="0" anchor="t" anchorCtr="0">
                <a:spAutoFit/>
              </a:bodyPr>
              <a:lstStyle/>
              <a:p>
                <a:pPr marL="0" marR="0" lvl="0" indent="0" algn="ctr" rtl="0">
                  <a:lnSpc>
                    <a:spcPct val="139966"/>
                  </a:lnSpc>
                  <a:spcBef>
                    <a:spcPts val="0"/>
                  </a:spcBef>
                  <a:spcAft>
                    <a:spcPts val="0"/>
                  </a:spcAft>
                  <a:buClr>
                    <a:srgbClr val="000000"/>
                  </a:buClr>
                  <a:buSzPts val="2387"/>
                  <a:buFont typeface="Arial"/>
                  <a:buNone/>
                </a:pPr>
                <a:r>
                  <a:rPr lang="en-US" sz="2387" b="0" i="0" u="none" strike="noStrike" cap="none" dirty="0">
                    <a:solidFill>
                      <a:srgbClr val="001E55"/>
                    </a:solidFill>
                    <a:latin typeface="Open Sans"/>
                    <a:ea typeface="Open Sans"/>
                    <a:cs typeface="Open Sans"/>
                    <a:sym typeface="Open Sans"/>
                  </a:rPr>
                  <a:t>IMPLEMENT</a:t>
                </a:r>
                <a:endParaRPr sz="1400" b="0" i="0" u="none" strike="noStrike" cap="none" dirty="0">
                  <a:solidFill>
                    <a:srgbClr val="000000"/>
                  </a:solidFill>
                  <a:latin typeface="Arial"/>
                  <a:ea typeface="Arial"/>
                  <a:cs typeface="Arial"/>
                  <a:sym typeface="Arial"/>
                </a:endParaRPr>
              </a:p>
            </p:txBody>
          </p:sp>
          <p:sp>
            <p:nvSpPr>
              <p:cNvPr id="36" name="Google Shape;261;p12">
                <a:extLst>
                  <a:ext uri="{FF2B5EF4-FFF2-40B4-BE49-F238E27FC236}">
                    <a16:creationId xmlns:a16="http://schemas.microsoft.com/office/drawing/2014/main" id="{F76FE860-3130-0E98-C5D1-6E88094A1344}"/>
                  </a:ext>
                </a:extLst>
              </p:cNvPr>
              <p:cNvSpPr txBox="1"/>
              <p:nvPr/>
            </p:nvSpPr>
            <p:spPr>
              <a:xfrm>
                <a:off x="-785607" y="1904007"/>
                <a:ext cx="2770754" cy="988714"/>
              </a:xfrm>
              <a:prstGeom prst="rect">
                <a:avLst/>
              </a:prstGeom>
              <a:noFill/>
              <a:ln>
                <a:noFill/>
              </a:ln>
            </p:spPr>
            <p:txBody>
              <a:bodyPr spcFirstLastPara="1" wrap="square" lIns="0" tIns="0" rIns="0" bIns="0" anchor="t" anchorCtr="0">
                <a:spAutoFit/>
              </a:bodyPr>
              <a:lstStyle/>
              <a:p>
                <a:pPr marL="0" marR="0" lvl="0" indent="0" algn="ctr" rtl="0">
                  <a:lnSpc>
                    <a:spcPct val="139966"/>
                  </a:lnSpc>
                  <a:spcBef>
                    <a:spcPts val="0"/>
                  </a:spcBef>
                  <a:spcAft>
                    <a:spcPts val="0"/>
                  </a:spcAft>
                  <a:buClr>
                    <a:srgbClr val="000000"/>
                  </a:buClr>
                  <a:buSzPts val="2387"/>
                  <a:buFont typeface="Arial"/>
                  <a:buNone/>
                </a:pPr>
                <a:r>
                  <a:rPr lang="en-US" sz="2387" b="0" i="0" u="none" strike="noStrike" cap="none" dirty="0">
                    <a:solidFill>
                      <a:srgbClr val="001E55"/>
                    </a:solidFill>
                    <a:latin typeface="Open Sans"/>
                    <a:ea typeface="Open Sans"/>
                    <a:cs typeface="Open Sans"/>
                    <a:sym typeface="Open Sans"/>
                  </a:rPr>
                  <a:t>EVALUATE</a:t>
                </a:r>
                <a:endParaRPr sz="1400" b="0" i="0" u="none" strike="noStrike" cap="none" dirty="0">
                  <a:solidFill>
                    <a:srgbClr val="000000"/>
                  </a:solidFill>
                  <a:latin typeface="Arial"/>
                  <a:ea typeface="Arial"/>
                  <a:cs typeface="Arial"/>
                  <a:sym typeface="Arial"/>
                </a:endParaRPr>
              </a:p>
            </p:txBody>
          </p:sp>
        </p:grpSp>
        <p:sp>
          <p:nvSpPr>
            <p:cNvPr id="21" name="Google Shape;262;p12">
              <a:extLst>
                <a:ext uri="{FF2B5EF4-FFF2-40B4-BE49-F238E27FC236}">
                  <a16:creationId xmlns:a16="http://schemas.microsoft.com/office/drawing/2014/main" id="{ECD89E61-61BE-72F1-4E76-A96BA642AD81}"/>
                </a:ext>
              </a:extLst>
            </p:cNvPr>
            <p:cNvSpPr/>
            <p:nvPr/>
          </p:nvSpPr>
          <p:spPr>
            <a:xfrm>
              <a:off x="1351572" y="3190631"/>
              <a:ext cx="1788231" cy="668351"/>
            </a:xfrm>
            <a:custGeom>
              <a:avLst/>
              <a:gdLst/>
              <a:ahLst/>
              <a:cxnLst/>
              <a:rect l="l" t="t" r="r" b="b"/>
              <a:pathLst>
                <a:path w="1788231" h="668351" extrusionOk="0">
                  <a:moveTo>
                    <a:pt x="0" y="0"/>
                  </a:moveTo>
                  <a:lnTo>
                    <a:pt x="1788231" y="0"/>
                  </a:lnTo>
                  <a:lnTo>
                    <a:pt x="1788231" y="668352"/>
                  </a:lnTo>
                  <a:lnTo>
                    <a:pt x="0" y="668352"/>
                  </a:lnTo>
                  <a:lnTo>
                    <a:pt x="0" y="0"/>
                  </a:lnTo>
                  <a:close/>
                </a:path>
              </a:pathLst>
            </a:custGeom>
            <a:blipFill rotWithShape="1">
              <a:blip r:embed="rId3">
                <a:alphaModFix/>
              </a:blip>
              <a:stretch>
                <a:fillRect/>
              </a:stretch>
            </a:blipFill>
            <a:ln>
              <a:noFill/>
            </a:ln>
          </p:spPr>
          <p:txBody>
            <a:bodyPr/>
            <a:lstStyle/>
            <a:p>
              <a:endParaRPr lang="en-GB"/>
            </a:p>
          </p:txBody>
        </p:sp>
        <p:sp>
          <p:nvSpPr>
            <p:cNvPr id="22" name="Google Shape;263;p12">
              <a:extLst>
                <a:ext uri="{FF2B5EF4-FFF2-40B4-BE49-F238E27FC236}">
                  <a16:creationId xmlns:a16="http://schemas.microsoft.com/office/drawing/2014/main" id="{1EFEEE0B-E808-1988-06EC-F083DD90FEC4}"/>
                </a:ext>
              </a:extLst>
            </p:cNvPr>
            <p:cNvSpPr/>
            <p:nvPr/>
          </p:nvSpPr>
          <p:spPr>
            <a:xfrm>
              <a:off x="1351572" y="4845513"/>
              <a:ext cx="1788230" cy="668351"/>
            </a:xfrm>
            <a:custGeom>
              <a:avLst/>
              <a:gdLst/>
              <a:ahLst/>
              <a:cxnLst/>
              <a:rect l="l" t="t" r="r" b="b"/>
              <a:pathLst>
                <a:path w="1788231" h="668351" extrusionOk="0">
                  <a:moveTo>
                    <a:pt x="0" y="0"/>
                  </a:moveTo>
                  <a:lnTo>
                    <a:pt x="1788231" y="0"/>
                  </a:lnTo>
                  <a:lnTo>
                    <a:pt x="1788231" y="668351"/>
                  </a:lnTo>
                  <a:lnTo>
                    <a:pt x="0" y="668351"/>
                  </a:lnTo>
                  <a:lnTo>
                    <a:pt x="0" y="0"/>
                  </a:lnTo>
                  <a:close/>
                </a:path>
              </a:pathLst>
            </a:custGeom>
            <a:blipFill rotWithShape="1">
              <a:blip r:embed="rId3">
                <a:alphaModFix/>
              </a:blip>
              <a:stretch>
                <a:fillRect/>
              </a:stretch>
            </a:blipFill>
            <a:ln>
              <a:noFill/>
            </a:ln>
          </p:spPr>
          <p:txBody>
            <a:bodyPr/>
            <a:lstStyle/>
            <a:p>
              <a:endParaRPr lang="en-GB"/>
            </a:p>
          </p:txBody>
        </p:sp>
        <p:sp>
          <p:nvSpPr>
            <p:cNvPr id="23" name="Google Shape;264;p12">
              <a:extLst>
                <a:ext uri="{FF2B5EF4-FFF2-40B4-BE49-F238E27FC236}">
                  <a16:creationId xmlns:a16="http://schemas.microsoft.com/office/drawing/2014/main" id="{AC20706A-A93F-6048-0B4F-EE12112B6FE5}"/>
                </a:ext>
              </a:extLst>
            </p:cNvPr>
            <p:cNvSpPr/>
            <p:nvPr/>
          </p:nvSpPr>
          <p:spPr>
            <a:xfrm>
              <a:off x="1351572" y="7722855"/>
              <a:ext cx="1788231" cy="668351"/>
            </a:xfrm>
            <a:custGeom>
              <a:avLst/>
              <a:gdLst/>
              <a:ahLst/>
              <a:cxnLst/>
              <a:rect l="l" t="t" r="r" b="b"/>
              <a:pathLst>
                <a:path w="1788231" h="668351" extrusionOk="0">
                  <a:moveTo>
                    <a:pt x="0" y="0"/>
                  </a:moveTo>
                  <a:lnTo>
                    <a:pt x="1788231" y="0"/>
                  </a:lnTo>
                  <a:lnTo>
                    <a:pt x="1788231" y="668351"/>
                  </a:lnTo>
                  <a:lnTo>
                    <a:pt x="0" y="668351"/>
                  </a:lnTo>
                  <a:lnTo>
                    <a:pt x="0" y="0"/>
                  </a:lnTo>
                  <a:close/>
                </a:path>
              </a:pathLst>
            </a:custGeom>
            <a:blipFill rotWithShape="1">
              <a:blip r:embed="rId3">
                <a:alphaModFix/>
              </a:blip>
              <a:stretch>
                <a:fillRect/>
              </a:stretch>
            </a:blipFill>
            <a:ln>
              <a:noFill/>
            </a:ln>
          </p:spPr>
          <p:txBody>
            <a:bodyPr/>
            <a:lstStyle/>
            <a:p>
              <a:endParaRPr lang="en-GB"/>
            </a:p>
          </p:txBody>
        </p:sp>
        <p:sp>
          <p:nvSpPr>
            <p:cNvPr id="24" name="Google Shape;265;p12">
              <a:extLst>
                <a:ext uri="{FF2B5EF4-FFF2-40B4-BE49-F238E27FC236}">
                  <a16:creationId xmlns:a16="http://schemas.microsoft.com/office/drawing/2014/main" id="{4B6949A0-35EC-F298-E8DD-C43BEB522D7F}"/>
                </a:ext>
              </a:extLst>
            </p:cNvPr>
            <p:cNvSpPr/>
            <p:nvPr/>
          </p:nvSpPr>
          <p:spPr>
            <a:xfrm>
              <a:off x="11779320" y="5206196"/>
              <a:ext cx="1854311" cy="1791728"/>
            </a:xfrm>
            <a:custGeom>
              <a:avLst/>
              <a:gdLst/>
              <a:ahLst/>
              <a:cxnLst/>
              <a:rect l="l" t="t" r="r" b="b"/>
              <a:pathLst>
                <a:path w="1854311" h="1791728" extrusionOk="0">
                  <a:moveTo>
                    <a:pt x="0" y="0"/>
                  </a:moveTo>
                  <a:lnTo>
                    <a:pt x="1854311" y="0"/>
                  </a:lnTo>
                  <a:lnTo>
                    <a:pt x="1854311" y="1791728"/>
                  </a:lnTo>
                  <a:lnTo>
                    <a:pt x="0" y="1791728"/>
                  </a:lnTo>
                  <a:lnTo>
                    <a:pt x="0" y="0"/>
                  </a:lnTo>
                  <a:close/>
                </a:path>
              </a:pathLst>
            </a:custGeom>
            <a:blipFill rotWithShape="1">
              <a:blip r:embed="rId4">
                <a:alphaModFix/>
              </a:blip>
              <a:stretch>
                <a:fillRect/>
              </a:stretch>
            </a:blipFill>
            <a:ln>
              <a:noFill/>
            </a:ln>
          </p:spPr>
          <p:txBody>
            <a:bodyPr/>
            <a:lstStyle/>
            <a:p>
              <a:endParaRPr lang="en-GB"/>
            </a:p>
          </p:txBody>
        </p:sp>
        <p:sp>
          <p:nvSpPr>
            <p:cNvPr id="25" name="Google Shape;266;p12">
              <a:extLst>
                <a:ext uri="{FF2B5EF4-FFF2-40B4-BE49-F238E27FC236}">
                  <a16:creationId xmlns:a16="http://schemas.microsoft.com/office/drawing/2014/main" id="{3FB7121D-8954-D03C-0121-E0BFD7274124}"/>
                </a:ext>
              </a:extLst>
            </p:cNvPr>
            <p:cNvSpPr txBox="1"/>
            <p:nvPr/>
          </p:nvSpPr>
          <p:spPr>
            <a:xfrm>
              <a:off x="3421586" y="2854320"/>
              <a:ext cx="4585824" cy="869762"/>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Clr>
                  <a:srgbClr val="000000"/>
                </a:buClr>
                <a:buSzPts val="3600"/>
                <a:buFont typeface="Arial"/>
                <a:buNone/>
              </a:pPr>
              <a:r>
                <a:rPr lang="en-US" sz="2800" b="1" i="0" u="none" strike="noStrike" cap="none" dirty="0">
                  <a:solidFill>
                    <a:srgbClr val="000000"/>
                  </a:solidFill>
                  <a:latin typeface="Arial"/>
                  <a:ea typeface="Arial"/>
                  <a:cs typeface="Arial"/>
                  <a:sym typeface="Arial"/>
                </a:rPr>
                <a:t>Inclusive</a:t>
              </a:r>
              <a:endParaRPr sz="2800" b="0" i="0" u="none" strike="noStrike" cap="none" dirty="0">
                <a:solidFill>
                  <a:srgbClr val="000000"/>
                </a:solidFill>
                <a:latin typeface="Arial"/>
                <a:ea typeface="Arial"/>
                <a:cs typeface="Arial"/>
                <a:sym typeface="Arial"/>
              </a:endParaRPr>
            </a:p>
          </p:txBody>
        </p:sp>
        <p:sp>
          <p:nvSpPr>
            <p:cNvPr id="26" name="Google Shape;267;p12">
              <a:extLst>
                <a:ext uri="{FF2B5EF4-FFF2-40B4-BE49-F238E27FC236}">
                  <a16:creationId xmlns:a16="http://schemas.microsoft.com/office/drawing/2014/main" id="{18623FCE-0468-CE73-FE2F-1D18357F1C9D}"/>
                </a:ext>
              </a:extLst>
            </p:cNvPr>
            <p:cNvSpPr txBox="1"/>
            <p:nvPr/>
          </p:nvSpPr>
          <p:spPr>
            <a:xfrm>
              <a:off x="3358244" y="3680685"/>
              <a:ext cx="5816664" cy="63900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000"/>
                <a:buFont typeface="Arial"/>
                <a:buNone/>
              </a:pPr>
              <a:r>
                <a:rPr lang="en-US" sz="2400" dirty="0">
                  <a:solidFill>
                    <a:srgbClr val="00203F"/>
                  </a:solidFill>
                  <a:latin typeface="Arial"/>
                  <a:ea typeface="Arial"/>
                  <a:cs typeface="Arial"/>
                  <a:sym typeface="Arial"/>
                </a:rPr>
                <a:t>A</a:t>
              </a:r>
              <a:r>
                <a:rPr lang="en-US" sz="2400" b="0" i="0" u="none" strike="noStrike" cap="none" dirty="0">
                  <a:solidFill>
                    <a:srgbClr val="00203F"/>
                  </a:solidFill>
                  <a:latin typeface="Arial"/>
                  <a:ea typeface="Arial"/>
                  <a:cs typeface="Arial"/>
                  <a:sym typeface="Arial"/>
                </a:rPr>
                <a:t>nyone can participate</a:t>
              </a:r>
              <a:endParaRPr sz="2400" b="0" i="0" u="none" strike="noStrike" cap="none" dirty="0">
                <a:solidFill>
                  <a:srgbClr val="00203F"/>
                </a:solidFill>
                <a:latin typeface="Arial"/>
                <a:ea typeface="Arial"/>
                <a:cs typeface="Arial"/>
                <a:sym typeface="Arial"/>
              </a:endParaRPr>
            </a:p>
          </p:txBody>
        </p:sp>
        <p:sp>
          <p:nvSpPr>
            <p:cNvPr id="27" name="Google Shape;268;p12">
              <a:extLst>
                <a:ext uri="{FF2B5EF4-FFF2-40B4-BE49-F238E27FC236}">
                  <a16:creationId xmlns:a16="http://schemas.microsoft.com/office/drawing/2014/main" id="{2549B82B-6E2F-2585-2427-15A39F93D822}"/>
                </a:ext>
              </a:extLst>
            </p:cNvPr>
            <p:cNvSpPr txBox="1"/>
            <p:nvPr/>
          </p:nvSpPr>
          <p:spPr>
            <a:xfrm>
              <a:off x="3421586" y="7577529"/>
              <a:ext cx="4380109" cy="745511"/>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Clr>
                  <a:srgbClr val="000000"/>
                </a:buClr>
                <a:buSzPts val="3600"/>
                <a:buFont typeface="Arial"/>
                <a:buNone/>
              </a:pPr>
              <a:r>
                <a:rPr lang="en-US" sz="2400" b="1" i="0" u="none" strike="noStrike" cap="none" dirty="0">
                  <a:solidFill>
                    <a:srgbClr val="000000"/>
                  </a:solidFill>
                  <a:latin typeface="Arial"/>
                  <a:ea typeface="Arial"/>
                  <a:cs typeface="Arial"/>
                  <a:sym typeface="Arial"/>
                </a:rPr>
                <a:t>Transparent</a:t>
              </a:r>
              <a:endParaRPr sz="2400" b="0" i="0" u="none" strike="noStrike" cap="none" dirty="0">
                <a:solidFill>
                  <a:srgbClr val="000000"/>
                </a:solidFill>
                <a:latin typeface="Arial"/>
                <a:ea typeface="Arial"/>
                <a:cs typeface="Arial"/>
                <a:sym typeface="Arial"/>
              </a:endParaRPr>
            </a:p>
          </p:txBody>
        </p:sp>
        <p:sp>
          <p:nvSpPr>
            <p:cNvPr id="28" name="Google Shape;269;p12">
              <a:extLst>
                <a:ext uri="{FF2B5EF4-FFF2-40B4-BE49-F238E27FC236}">
                  <a16:creationId xmlns:a16="http://schemas.microsoft.com/office/drawing/2014/main" id="{FC7BAEB1-6497-947D-CC59-AB3996C86184}"/>
                </a:ext>
              </a:extLst>
            </p:cNvPr>
            <p:cNvSpPr txBox="1"/>
            <p:nvPr/>
          </p:nvSpPr>
          <p:spPr>
            <a:xfrm>
              <a:off x="3421586" y="4718488"/>
              <a:ext cx="3839784" cy="74551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600"/>
                <a:buFont typeface="Arial"/>
                <a:buNone/>
              </a:pPr>
              <a:r>
                <a:rPr lang="en-US" sz="2400" b="1" i="0" u="none" strike="noStrike" cap="none" dirty="0">
                  <a:solidFill>
                    <a:srgbClr val="000000"/>
                  </a:solidFill>
                  <a:latin typeface="Arial"/>
                  <a:ea typeface="Arial"/>
                  <a:cs typeface="Arial"/>
                  <a:sym typeface="Arial"/>
                </a:rPr>
                <a:t>Bottom Up</a:t>
              </a:r>
              <a:endParaRPr sz="2400" b="0" i="0" u="none" strike="noStrike" cap="none" dirty="0">
                <a:solidFill>
                  <a:srgbClr val="000000"/>
                </a:solidFill>
                <a:latin typeface="Arial"/>
                <a:ea typeface="Arial"/>
                <a:cs typeface="Arial"/>
                <a:sym typeface="Arial"/>
              </a:endParaRPr>
            </a:p>
          </p:txBody>
        </p:sp>
        <p:sp>
          <p:nvSpPr>
            <p:cNvPr id="29" name="Google Shape;270;p12">
              <a:extLst>
                <a:ext uri="{FF2B5EF4-FFF2-40B4-BE49-F238E27FC236}">
                  <a16:creationId xmlns:a16="http://schemas.microsoft.com/office/drawing/2014/main" id="{94D6D63A-B2DC-1E66-24C6-5337D979E3ED}"/>
                </a:ext>
              </a:extLst>
            </p:cNvPr>
            <p:cNvSpPr txBox="1"/>
            <p:nvPr/>
          </p:nvSpPr>
          <p:spPr>
            <a:xfrm>
              <a:off x="3421586" y="5419585"/>
              <a:ext cx="4891458" cy="1725380"/>
            </a:xfrm>
            <a:prstGeom prst="rect">
              <a:avLst/>
            </a:prstGeom>
            <a:noFill/>
            <a:ln>
              <a:noFill/>
            </a:ln>
          </p:spPr>
          <p:txBody>
            <a:bodyPr spcFirstLastPara="1" wrap="square" lIns="0" tIns="0" rIns="0" bIns="0" anchor="t" anchorCtr="0">
              <a:spAutoFit/>
            </a:bodyPr>
            <a:lstStyle/>
            <a:p>
              <a:pPr marL="0" marR="0" lvl="0" indent="0" algn="l" rtl="0">
                <a:lnSpc>
                  <a:spcPct val="108019"/>
                </a:lnSpc>
                <a:spcBef>
                  <a:spcPts val="0"/>
                </a:spcBef>
                <a:spcAft>
                  <a:spcPts val="0"/>
                </a:spcAft>
                <a:buClr>
                  <a:srgbClr val="000000"/>
                </a:buClr>
                <a:buSzPts val="2818"/>
                <a:buFont typeface="Arial"/>
                <a:buNone/>
              </a:pPr>
              <a:r>
                <a:rPr lang="en-US" sz="2400" b="0" i="0" u="none" strike="noStrike" cap="none" dirty="0">
                  <a:solidFill>
                    <a:srgbClr val="00203F"/>
                  </a:solidFill>
                  <a:latin typeface="Arial"/>
                  <a:ea typeface="Arial"/>
                  <a:cs typeface="Arial"/>
                  <a:sym typeface="Arial"/>
                </a:rPr>
                <a:t>The Internet community</a:t>
              </a:r>
              <a:endParaRPr sz="2400" b="0" i="0" u="none" strike="noStrike" cap="none" dirty="0">
                <a:solidFill>
                  <a:srgbClr val="00203F"/>
                </a:solidFill>
                <a:latin typeface="Arial"/>
                <a:ea typeface="Arial"/>
                <a:cs typeface="Arial"/>
                <a:sym typeface="Arial"/>
              </a:endParaRPr>
            </a:p>
            <a:p>
              <a:pPr marL="0" marR="0" lvl="0" indent="0" algn="l" rtl="0">
                <a:lnSpc>
                  <a:spcPct val="108019"/>
                </a:lnSpc>
                <a:spcBef>
                  <a:spcPts val="0"/>
                </a:spcBef>
                <a:spcAft>
                  <a:spcPts val="0"/>
                </a:spcAft>
                <a:buClr>
                  <a:srgbClr val="000000"/>
                </a:buClr>
                <a:buSzPts val="2818"/>
                <a:buFont typeface="Arial"/>
                <a:buNone/>
              </a:pPr>
              <a:r>
                <a:rPr lang="en-US" sz="2400" b="0" i="0" u="none" strike="noStrike" cap="none" dirty="0">
                  <a:solidFill>
                    <a:srgbClr val="00203F"/>
                  </a:solidFill>
                  <a:latin typeface="Arial"/>
                  <a:ea typeface="Arial"/>
                  <a:cs typeface="Arial"/>
                  <a:sym typeface="Arial"/>
                </a:rPr>
                <a:t>proposes and approves </a:t>
              </a:r>
              <a:endParaRPr sz="2400" b="0" i="0" u="none" strike="noStrike" cap="none" dirty="0">
                <a:solidFill>
                  <a:srgbClr val="00203F"/>
                </a:solidFill>
                <a:latin typeface="Arial"/>
                <a:ea typeface="Arial"/>
                <a:cs typeface="Arial"/>
                <a:sym typeface="Arial"/>
              </a:endParaRPr>
            </a:p>
            <a:p>
              <a:pPr marL="0" marR="0" lvl="0" indent="0" algn="l" rtl="0">
                <a:lnSpc>
                  <a:spcPct val="108019"/>
                </a:lnSpc>
                <a:spcBef>
                  <a:spcPts val="0"/>
                </a:spcBef>
                <a:spcAft>
                  <a:spcPts val="0"/>
                </a:spcAft>
                <a:buClr>
                  <a:srgbClr val="000000"/>
                </a:buClr>
                <a:buSzPts val="2818"/>
                <a:buFont typeface="Arial"/>
                <a:buNone/>
              </a:pPr>
              <a:r>
                <a:rPr lang="en-US" sz="2400" b="0" i="0" u="none" strike="noStrike" cap="none" dirty="0">
                  <a:solidFill>
                    <a:srgbClr val="00203F"/>
                  </a:solidFill>
                  <a:latin typeface="Arial"/>
                  <a:ea typeface="Arial"/>
                  <a:cs typeface="Arial"/>
                  <a:sym typeface="Arial"/>
                </a:rPr>
                <a:t>policies</a:t>
              </a:r>
              <a:endParaRPr sz="2400" b="0" i="0" u="none" strike="noStrike" cap="none" dirty="0">
                <a:solidFill>
                  <a:srgbClr val="00203F"/>
                </a:solidFill>
                <a:latin typeface="Arial"/>
                <a:ea typeface="Arial"/>
                <a:cs typeface="Arial"/>
                <a:sym typeface="Arial"/>
              </a:endParaRPr>
            </a:p>
          </p:txBody>
        </p:sp>
        <p:sp>
          <p:nvSpPr>
            <p:cNvPr id="30" name="Google Shape;271;p12">
              <a:extLst>
                <a:ext uri="{FF2B5EF4-FFF2-40B4-BE49-F238E27FC236}">
                  <a16:creationId xmlns:a16="http://schemas.microsoft.com/office/drawing/2014/main" id="{29D89147-3E1B-7E7F-94BA-4CC211A74A25}"/>
                </a:ext>
              </a:extLst>
            </p:cNvPr>
            <p:cNvSpPr txBox="1"/>
            <p:nvPr/>
          </p:nvSpPr>
          <p:spPr>
            <a:xfrm>
              <a:off x="3421586" y="8339454"/>
              <a:ext cx="4380109" cy="172538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Clr>
                  <a:srgbClr val="000000"/>
                </a:buClr>
                <a:buSzPts val="3000"/>
                <a:buFont typeface="Arial"/>
                <a:buNone/>
              </a:pPr>
              <a:r>
                <a:rPr lang="en-US" sz="2400" b="0" i="0" u="none" strike="noStrike" cap="none" dirty="0">
                  <a:solidFill>
                    <a:srgbClr val="00203F"/>
                  </a:solidFill>
                  <a:latin typeface="Arial"/>
                  <a:ea typeface="Arial"/>
                  <a:cs typeface="Arial"/>
                  <a:sym typeface="Arial"/>
                </a:rPr>
                <a:t>Policies and decisions are documented and publicly available</a:t>
              </a:r>
              <a:endParaRPr sz="2400" b="0" i="0" u="none" strike="noStrike" cap="none" dirty="0">
                <a:solidFill>
                  <a:srgbClr val="00203F"/>
                </a:solidFill>
                <a:latin typeface="Arial"/>
                <a:ea typeface="Arial"/>
                <a:cs typeface="Arial"/>
                <a:sym typeface="Arial"/>
              </a:endParaRPr>
            </a:p>
          </p:txBody>
        </p:sp>
      </p:grpSp>
    </p:spTree>
    <p:extLst>
      <p:ext uri="{BB962C8B-B14F-4D97-AF65-F5344CB8AC3E}">
        <p14:creationId xmlns:p14="http://schemas.microsoft.com/office/powerpoint/2010/main" val="3681304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diagram of a company&#10;&#10;AI-generated content may be incorrect.">
            <a:extLst>
              <a:ext uri="{FF2B5EF4-FFF2-40B4-BE49-F238E27FC236}">
                <a16:creationId xmlns:a16="http://schemas.microsoft.com/office/drawing/2014/main" id="{1BAC8B5A-DF24-7592-E128-CB5346F0348A}"/>
              </a:ext>
            </a:extLst>
          </p:cNvPr>
          <p:cNvPicPr>
            <a:picLocks noGrp="1" noChangeAspect="1"/>
          </p:cNvPicPr>
          <p:nvPr>
            <p:ph idx="1"/>
          </p:nvPr>
        </p:nvPicPr>
        <p:blipFill>
          <a:blip r:embed="rId3"/>
          <a:stretch>
            <a:fillRect/>
          </a:stretch>
        </p:blipFill>
        <p:spPr>
          <a:xfrm>
            <a:off x="0" y="1503784"/>
            <a:ext cx="12192000" cy="4389119"/>
          </a:xfrm>
          <a:prstGeom prst="rect">
            <a:avLst/>
          </a:prstGeom>
          <a:noFill/>
        </p:spPr>
      </p:pic>
      <p:sp>
        <p:nvSpPr>
          <p:cNvPr id="10" name="Title 2">
            <a:extLst>
              <a:ext uri="{FF2B5EF4-FFF2-40B4-BE49-F238E27FC236}">
                <a16:creationId xmlns:a16="http://schemas.microsoft.com/office/drawing/2014/main" id="{88C57A86-36FD-3705-5319-A52A810F9967}"/>
              </a:ext>
            </a:extLst>
          </p:cNvPr>
          <p:cNvSpPr>
            <a:spLocks noGrp="1"/>
          </p:cNvSpPr>
          <p:nvPr>
            <p:ph type="title"/>
          </p:nvPr>
        </p:nvSpPr>
        <p:spPr>
          <a:xfrm>
            <a:off x="337351" y="365126"/>
            <a:ext cx="10056223" cy="679904"/>
          </a:xfrm>
        </p:spPr>
        <p:txBody>
          <a:bodyPr/>
          <a:lstStyle/>
          <a:p>
            <a:r>
              <a:rPr lang="en-US" dirty="0">
                <a:latin typeface="Arial" panose="020B0604020202020204" pitchFamily="34" charset="0"/>
                <a:cs typeface="Arial" panose="020B0604020202020204" pitchFamily="34" charset="0"/>
              </a:rPr>
              <a:t>The Global Policy Development Process</a:t>
            </a:r>
          </a:p>
        </p:txBody>
      </p:sp>
    </p:spTree>
    <p:custDataLst>
      <p:tags r:id="rId1"/>
    </p:custDataLst>
    <p:extLst>
      <p:ext uri="{BB962C8B-B14F-4D97-AF65-F5344CB8AC3E}">
        <p14:creationId xmlns:p14="http://schemas.microsoft.com/office/powerpoint/2010/main" val="314004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D134-3C4C-DB5C-CB42-EAC30B850853}"/>
              </a:ext>
            </a:extLst>
          </p:cNvPr>
          <p:cNvSpPr>
            <a:spLocks noGrp="1"/>
          </p:cNvSpPr>
          <p:nvPr>
            <p:ph type="title"/>
          </p:nvPr>
        </p:nvSpPr>
        <p:spPr/>
        <p:txBody>
          <a:bodyPr/>
          <a:lstStyle/>
          <a:p>
            <a:r>
              <a:rPr lang="en-GB" dirty="0"/>
              <a:t>Internet Number Resources</a:t>
            </a:r>
            <a:br>
              <a:rPr lang="en-GB" dirty="0"/>
            </a:br>
            <a:r>
              <a:rPr lang="en-US" sz="3600" b="0" dirty="0">
                <a:latin typeface="Arial"/>
                <a:ea typeface="Arial"/>
                <a:cs typeface="Arial"/>
                <a:sym typeface="Arial"/>
              </a:rPr>
              <a:t>IPv4, IPv6, and Autonomous System Numbers (ASNs)</a:t>
            </a:r>
            <a:br>
              <a:rPr lang="en-US" sz="1400" b="0" dirty="0">
                <a:solidFill>
                  <a:srgbClr val="000000"/>
                </a:solidFill>
                <a:latin typeface="Arial"/>
                <a:ea typeface="Arial"/>
                <a:cs typeface="Arial"/>
                <a:sym typeface="Arial"/>
              </a:rPr>
            </a:br>
            <a:endParaRPr lang="en-GB" dirty="0"/>
          </a:p>
        </p:txBody>
      </p:sp>
    </p:spTree>
    <p:extLst>
      <p:ext uri="{BB962C8B-B14F-4D97-AF65-F5344CB8AC3E}">
        <p14:creationId xmlns:p14="http://schemas.microsoft.com/office/powerpoint/2010/main" val="3140402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9CCFF-CBED-7B44-9800-F1EECFC168F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754C3B-014A-2477-BAC4-A05735E390FF}"/>
              </a:ext>
            </a:extLst>
          </p:cNvPr>
          <p:cNvSpPr>
            <a:spLocks noGrp="1"/>
          </p:cNvSpPr>
          <p:nvPr>
            <p:ph idx="1"/>
          </p:nvPr>
        </p:nvSpPr>
        <p:spPr>
          <a:xfrm>
            <a:off x="337351" y="2823587"/>
            <a:ext cx="11016449" cy="3177718"/>
          </a:xfrm>
        </p:spPr>
        <p:txBody>
          <a:bodyPr>
            <a:normAutofit/>
          </a:bodyPr>
          <a:lstStyle/>
          <a:p>
            <a:pPr algn="ctr"/>
            <a:r>
              <a:rPr lang="en-US" sz="4400" dirty="0">
                <a:latin typeface="Arial" panose="020B0604020202020204" pitchFamily="34" charset="0"/>
              </a:rPr>
              <a:t>There are more IPv6 addresses </a:t>
            </a:r>
            <a:br>
              <a:rPr lang="en-US" sz="4400" dirty="0">
                <a:latin typeface="Arial" panose="020B0604020202020204" pitchFamily="34" charset="0"/>
              </a:rPr>
            </a:br>
            <a:r>
              <a:rPr lang="en-US" sz="4400" dirty="0">
                <a:latin typeface="Arial" panose="020B0604020202020204" pitchFamily="34" charset="0"/>
              </a:rPr>
              <a:t>than grains of sand on the Earth.</a:t>
            </a:r>
          </a:p>
        </p:txBody>
      </p:sp>
      <p:sp>
        <p:nvSpPr>
          <p:cNvPr id="3" name="Title 2">
            <a:extLst>
              <a:ext uri="{FF2B5EF4-FFF2-40B4-BE49-F238E27FC236}">
                <a16:creationId xmlns:a16="http://schemas.microsoft.com/office/drawing/2014/main" id="{37A4173F-F171-494E-8F04-0BD329DBC5B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True or False?</a:t>
            </a:r>
          </a:p>
        </p:txBody>
      </p:sp>
    </p:spTree>
    <p:custDataLst>
      <p:tags r:id="rId1"/>
    </p:custDataLst>
    <p:extLst>
      <p:ext uri="{BB962C8B-B14F-4D97-AF65-F5344CB8AC3E}">
        <p14:creationId xmlns:p14="http://schemas.microsoft.com/office/powerpoint/2010/main" val="2032277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49;g39d3c3f0bfb_0_1">
            <a:extLst>
              <a:ext uri="{FF2B5EF4-FFF2-40B4-BE49-F238E27FC236}">
                <a16:creationId xmlns:a16="http://schemas.microsoft.com/office/drawing/2014/main" id="{55FAE5A1-4A8F-3E31-52CC-64D2D4E98F78}"/>
              </a:ext>
            </a:extLst>
          </p:cNvPr>
          <p:cNvSpPr>
            <a:spLocks noChangeAspect="1"/>
          </p:cNvSpPr>
          <p:nvPr/>
        </p:nvSpPr>
        <p:spPr>
          <a:xfrm>
            <a:off x="0" y="5284535"/>
            <a:ext cx="12618719" cy="4139436"/>
          </a:xfrm>
          <a:custGeom>
            <a:avLst/>
            <a:gdLst/>
            <a:ahLst/>
            <a:cxnLst/>
            <a:rect l="l" t="t" r="r" b="b"/>
            <a:pathLst>
              <a:path w="19198831" h="6095629" extrusionOk="0">
                <a:moveTo>
                  <a:pt x="0" y="0"/>
                </a:moveTo>
                <a:lnTo>
                  <a:pt x="19198830" y="0"/>
                </a:lnTo>
                <a:lnTo>
                  <a:pt x="19198830" y="6095629"/>
                </a:lnTo>
                <a:lnTo>
                  <a:pt x="0" y="6095629"/>
                </a:lnTo>
                <a:lnTo>
                  <a:pt x="0" y="0"/>
                </a:lnTo>
                <a:close/>
              </a:path>
            </a:pathLst>
          </a:custGeom>
          <a:blipFill rotWithShape="1">
            <a:blip r:embed="rId2">
              <a:alphaModFix/>
            </a:blip>
            <a:stretch>
              <a:fillRect/>
            </a:stretch>
          </a:blipFill>
          <a:ln>
            <a:noFill/>
          </a:ln>
        </p:spPr>
        <p:txBody>
          <a:bodyPr/>
          <a:lstStyle/>
          <a:p>
            <a:endParaRPr lang="en-GB"/>
          </a:p>
        </p:txBody>
      </p:sp>
      <p:sp>
        <p:nvSpPr>
          <p:cNvPr id="2" name="Title 1">
            <a:extLst>
              <a:ext uri="{FF2B5EF4-FFF2-40B4-BE49-F238E27FC236}">
                <a16:creationId xmlns:a16="http://schemas.microsoft.com/office/drawing/2014/main" id="{28D976B3-80C6-3B13-EB6D-3215081ED10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correct answer is </a:t>
            </a:r>
            <a:r>
              <a:rPr lang="en-US" b="1" dirty="0">
                <a:latin typeface="Arial" panose="020B0604020202020204" pitchFamily="34" charset="0"/>
                <a:cs typeface="Arial" panose="020B0604020202020204" pitchFamily="34" charset="0"/>
              </a:rPr>
              <a:t>True</a:t>
            </a:r>
          </a:p>
        </p:txBody>
      </p:sp>
      <p:sp>
        <p:nvSpPr>
          <p:cNvPr id="6" name="Google Shape;145;g39d3c3f0bfb_0_1">
            <a:extLst>
              <a:ext uri="{FF2B5EF4-FFF2-40B4-BE49-F238E27FC236}">
                <a16:creationId xmlns:a16="http://schemas.microsoft.com/office/drawing/2014/main" id="{489D4E8B-0106-E94E-614B-FFFB690EB0D2}"/>
              </a:ext>
            </a:extLst>
          </p:cNvPr>
          <p:cNvSpPr txBox="1"/>
          <p:nvPr/>
        </p:nvSpPr>
        <p:spPr>
          <a:xfrm>
            <a:off x="587769" y="4063385"/>
            <a:ext cx="10080231" cy="153676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937" b="0" i="0" u="none" strike="noStrike" cap="none" dirty="0">
                <a:solidFill>
                  <a:srgbClr val="272727"/>
                </a:solidFill>
                <a:latin typeface="Arial"/>
                <a:ea typeface="Arial"/>
                <a:cs typeface="Arial"/>
                <a:sym typeface="Arial"/>
              </a:rPr>
              <a:t>340,282,366,920,938,463,463,374,607,431,768,211,456 </a:t>
            </a:r>
          </a:p>
          <a:p>
            <a:pPr marL="0" marR="0" lvl="0" indent="0" algn="l" rtl="0">
              <a:spcBef>
                <a:spcPts val="0"/>
              </a:spcBef>
              <a:spcAft>
                <a:spcPts val="0"/>
              </a:spcAft>
              <a:buNone/>
            </a:pPr>
            <a:r>
              <a:rPr lang="en-US" sz="2937" b="0" i="0" u="none" strike="noStrike" cap="none" dirty="0">
                <a:solidFill>
                  <a:srgbClr val="272727"/>
                </a:solidFill>
                <a:latin typeface="Arial"/>
                <a:ea typeface="Arial"/>
                <a:cs typeface="Arial"/>
                <a:sym typeface="Arial"/>
              </a:rPr>
              <a:t>or 340 undecillion unique addresses.</a:t>
            </a:r>
            <a:endParaRPr dirty="0"/>
          </a:p>
          <a:p>
            <a:pPr marL="0" marR="0" lvl="0" indent="0" algn="l" rtl="0">
              <a:lnSpc>
                <a:spcPct val="140006"/>
              </a:lnSpc>
              <a:spcBef>
                <a:spcPts val="0"/>
              </a:spcBef>
              <a:spcAft>
                <a:spcPts val="0"/>
              </a:spcAft>
              <a:buNone/>
            </a:pPr>
            <a:r>
              <a:rPr lang="en-US" sz="2937" b="0" i="0" u="none" strike="noStrike" cap="none" dirty="0">
                <a:solidFill>
                  <a:srgbClr val="272727"/>
                </a:solidFill>
                <a:latin typeface="Arial"/>
                <a:ea typeface="Arial"/>
                <a:cs typeface="Arial"/>
                <a:sym typeface="Arial"/>
              </a:rPr>
              <a:t>Or more IPv6 addresses than grains of sand on the Earth...</a:t>
            </a:r>
            <a:endParaRPr dirty="0"/>
          </a:p>
        </p:txBody>
      </p:sp>
      <p:sp>
        <p:nvSpPr>
          <p:cNvPr id="7" name="Google Shape;146;g39d3c3f0bfb_0_1">
            <a:extLst>
              <a:ext uri="{FF2B5EF4-FFF2-40B4-BE49-F238E27FC236}">
                <a16:creationId xmlns:a16="http://schemas.microsoft.com/office/drawing/2014/main" id="{79F47C3D-CDC0-FB8F-EAAD-EC2FDC38F03D}"/>
              </a:ext>
            </a:extLst>
          </p:cNvPr>
          <p:cNvSpPr txBox="1"/>
          <p:nvPr/>
        </p:nvSpPr>
        <p:spPr>
          <a:xfrm>
            <a:off x="587769" y="3434735"/>
            <a:ext cx="5155800" cy="492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1" i="0" u="none" strike="noStrike" cap="none" dirty="0">
                <a:solidFill>
                  <a:srgbClr val="272727"/>
                </a:solidFill>
              </a:rPr>
              <a:t>Unique IPv6 Addresses</a:t>
            </a:r>
            <a:endParaRPr b="1" dirty="0"/>
          </a:p>
        </p:txBody>
      </p:sp>
      <p:sp>
        <p:nvSpPr>
          <p:cNvPr id="8" name="Google Shape;147;g39d3c3f0bfb_0_1">
            <a:extLst>
              <a:ext uri="{FF2B5EF4-FFF2-40B4-BE49-F238E27FC236}">
                <a16:creationId xmlns:a16="http://schemas.microsoft.com/office/drawing/2014/main" id="{6AE03C7E-AE1D-A86C-19FE-E3DD08EE1FDB}"/>
              </a:ext>
            </a:extLst>
          </p:cNvPr>
          <p:cNvSpPr txBox="1"/>
          <p:nvPr/>
        </p:nvSpPr>
        <p:spPr>
          <a:xfrm>
            <a:off x="587769" y="2291184"/>
            <a:ext cx="16154700" cy="45210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2937" b="0" i="0" u="none" strike="noStrike" cap="none">
                <a:solidFill>
                  <a:srgbClr val="272727"/>
                </a:solidFill>
                <a:latin typeface="Arial"/>
                <a:ea typeface="Arial"/>
                <a:cs typeface="Arial"/>
                <a:sym typeface="Arial"/>
              </a:rPr>
              <a:t>4,294,967,296 or roughly 4.2 billion unique addresses</a:t>
            </a:r>
            <a:endParaRPr/>
          </a:p>
        </p:txBody>
      </p:sp>
      <p:sp>
        <p:nvSpPr>
          <p:cNvPr id="9" name="Google Shape;148;g39d3c3f0bfb_0_1">
            <a:extLst>
              <a:ext uri="{FF2B5EF4-FFF2-40B4-BE49-F238E27FC236}">
                <a16:creationId xmlns:a16="http://schemas.microsoft.com/office/drawing/2014/main" id="{144DD014-F7DF-E9D8-2B88-80E2732E46E4}"/>
              </a:ext>
            </a:extLst>
          </p:cNvPr>
          <p:cNvSpPr txBox="1"/>
          <p:nvPr/>
        </p:nvSpPr>
        <p:spPr>
          <a:xfrm>
            <a:off x="587769" y="1662534"/>
            <a:ext cx="5155800" cy="492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1" i="0" u="none" strike="noStrike" cap="none">
                <a:solidFill>
                  <a:srgbClr val="272727"/>
                </a:solidFill>
              </a:rPr>
              <a:t>Unique IPv4 Addresses</a:t>
            </a:r>
            <a:endParaRPr b="1"/>
          </a:p>
        </p:txBody>
      </p:sp>
    </p:spTree>
    <p:extLst>
      <p:ext uri="{BB962C8B-B14F-4D97-AF65-F5344CB8AC3E}">
        <p14:creationId xmlns:p14="http://schemas.microsoft.com/office/powerpoint/2010/main" val="251329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257FE3-4CF4-1353-F66F-1F5C4AD9B79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Internet Protocol (IP) Addresses</a:t>
            </a:r>
          </a:p>
        </p:txBody>
      </p:sp>
      <p:sp>
        <p:nvSpPr>
          <p:cNvPr id="4" name="Google Shape;387;p19">
            <a:extLst>
              <a:ext uri="{FF2B5EF4-FFF2-40B4-BE49-F238E27FC236}">
                <a16:creationId xmlns:a16="http://schemas.microsoft.com/office/drawing/2014/main" id="{51FFF0F0-96C9-19BC-3A7B-378C31D5BF8E}"/>
              </a:ext>
            </a:extLst>
          </p:cNvPr>
          <p:cNvSpPr txBox="1">
            <a:spLocks noGrp="1"/>
          </p:cNvSpPr>
          <p:nvPr>
            <p:ph idx="1"/>
          </p:nvPr>
        </p:nvSpPr>
        <p:spPr>
          <a:xfrm>
            <a:off x="337351" y="1579440"/>
            <a:ext cx="11016449" cy="443198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200"/>
              <a:buFont typeface="Arial"/>
              <a:buNone/>
            </a:pPr>
            <a:r>
              <a:rPr lang="en-US" sz="2400" b="1" i="0" u="none" strike="noStrike" cap="none" dirty="0">
                <a:solidFill>
                  <a:srgbClr val="D67B36"/>
                </a:solidFill>
                <a:latin typeface="Arial"/>
                <a:ea typeface="Arial"/>
                <a:cs typeface="Arial"/>
                <a:sym typeface="Arial"/>
              </a:rPr>
              <a:t>IP address </a:t>
            </a:r>
            <a:r>
              <a:rPr lang="en-US" sz="2400" b="0" i="0" u="none" strike="noStrike" cap="none" dirty="0">
                <a:solidFill>
                  <a:srgbClr val="002B49"/>
                </a:solidFill>
                <a:latin typeface="Arial"/>
                <a:ea typeface="Arial"/>
                <a:cs typeface="Arial"/>
                <a:sym typeface="Arial"/>
              </a:rPr>
              <a:t>– unique numerical address assigned to every device connected to a TCP/IP network that facilitates moving data across the network</a:t>
            </a:r>
            <a:endParaRPr sz="2400" b="0" i="0" u="none" strike="noStrike" cap="none" dirty="0">
              <a:solidFill>
                <a:srgbClr val="000000"/>
              </a:solidFill>
              <a:latin typeface="Arial"/>
              <a:ea typeface="Arial"/>
              <a:cs typeface="Arial"/>
              <a:sym typeface="Arial"/>
            </a:endParaRPr>
          </a:p>
          <a:p>
            <a:pPr marL="1051560" marR="0" lvl="2" indent="-337820" algn="l" rtl="0">
              <a:lnSpc>
                <a:spcPct val="120000"/>
              </a:lnSpc>
              <a:spcBef>
                <a:spcPts val="0"/>
              </a:spcBef>
              <a:spcAft>
                <a:spcPts val="0"/>
              </a:spcAft>
              <a:buClr>
                <a:srgbClr val="000000"/>
              </a:buClr>
              <a:buSzPts val="3400"/>
              <a:buFont typeface="Arial"/>
              <a:buChar char="⚬"/>
            </a:pPr>
            <a:r>
              <a:rPr lang="en-US" sz="2400" b="1" i="0" u="none" strike="noStrike" cap="none" dirty="0">
                <a:solidFill>
                  <a:srgbClr val="000000"/>
                </a:solidFill>
                <a:latin typeface="Arial"/>
                <a:ea typeface="Arial"/>
                <a:cs typeface="Arial"/>
                <a:sym typeface="Arial"/>
              </a:rPr>
              <a:t>IPv4</a:t>
            </a:r>
            <a:endParaRPr sz="2400" b="0" i="0" u="none" strike="noStrike" cap="none" dirty="0">
              <a:solidFill>
                <a:srgbClr val="000000"/>
              </a:solidFill>
              <a:latin typeface="Arial"/>
              <a:ea typeface="Arial"/>
              <a:cs typeface="Arial"/>
              <a:sym typeface="Arial"/>
            </a:endParaRPr>
          </a:p>
          <a:p>
            <a:pPr marL="2023384" marR="0" lvl="3" indent="-493146" algn="l" rtl="0">
              <a:lnSpc>
                <a:spcPct val="120000"/>
              </a:lnSpc>
              <a:spcBef>
                <a:spcPts val="0"/>
              </a:spcBef>
              <a:spcAft>
                <a:spcPts val="0"/>
              </a:spcAft>
              <a:buClr>
                <a:srgbClr val="002B49"/>
              </a:buClr>
              <a:buSzPts val="3400"/>
              <a:buFont typeface="Arial"/>
              <a:buChar char="￭"/>
            </a:pPr>
            <a:r>
              <a:rPr lang="en-US" sz="2400" b="0" i="0" u="none" strike="noStrike" cap="none" dirty="0">
                <a:solidFill>
                  <a:srgbClr val="002B49"/>
                </a:solidFill>
                <a:latin typeface="Arial"/>
                <a:ea typeface="Arial"/>
                <a:cs typeface="Arial"/>
                <a:sym typeface="Arial"/>
              </a:rPr>
              <a:t>32-bit addresses; written in dotted decimal</a:t>
            </a:r>
            <a:endParaRPr sz="2400" b="0" i="0" u="none" strike="noStrike" cap="none" dirty="0">
              <a:solidFill>
                <a:srgbClr val="000000"/>
              </a:solidFill>
              <a:latin typeface="Arial"/>
              <a:ea typeface="Arial"/>
              <a:cs typeface="Arial"/>
              <a:sym typeface="Arial"/>
            </a:endParaRPr>
          </a:p>
          <a:p>
            <a:pPr marL="2023384" marR="0" lvl="3" indent="-493146" algn="l" rtl="0">
              <a:lnSpc>
                <a:spcPct val="120000"/>
              </a:lnSpc>
              <a:spcBef>
                <a:spcPts val="0"/>
              </a:spcBef>
              <a:spcAft>
                <a:spcPts val="0"/>
              </a:spcAft>
              <a:buClr>
                <a:srgbClr val="002B49"/>
              </a:buClr>
              <a:buSzPts val="3400"/>
              <a:buFont typeface="Arial"/>
              <a:buChar char="￭"/>
            </a:pPr>
            <a:r>
              <a:rPr lang="en-US" sz="2400" b="0" i="0" u="none" strike="noStrike" cap="none" dirty="0">
                <a:solidFill>
                  <a:srgbClr val="002B49"/>
                </a:solidFill>
                <a:latin typeface="Arial"/>
                <a:ea typeface="Arial"/>
                <a:cs typeface="Arial"/>
                <a:sym typeface="Arial"/>
              </a:rPr>
              <a:t>2^32= ~4.2 billion</a:t>
            </a:r>
            <a:endParaRPr sz="2400" b="0" i="0" u="none" strike="noStrike" cap="none" dirty="0">
              <a:solidFill>
                <a:srgbClr val="000000"/>
              </a:solidFill>
              <a:latin typeface="Arial"/>
              <a:ea typeface="Arial"/>
              <a:cs typeface="Arial"/>
              <a:sym typeface="Arial"/>
            </a:endParaRPr>
          </a:p>
          <a:p>
            <a:pPr marL="2023384" marR="0" lvl="3" indent="-493146" algn="l" rtl="0">
              <a:lnSpc>
                <a:spcPct val="120000"/>
              </a:lnSpc>
              <a:spcBef>
                <a:spcPts val="0"/>
              </a:spcBef>
              <a:spcAft>
                <a:spcPts val="0"/>
              </a:spcAft>
              <a:buClr>
                <a:srgbClr val="BF7D0C"/>
              </a:buClr>
              <a:buSzPts val="3400"/>
              <a:buFont typeface="Arial"/>
              <a:buChar char="￭"/>
            </a:pPr>
            <a:r>
              <a:rPr lang="en-US" sz="2400" b="0" i="0" u="none" strike="noStrike" cap="none" dirty="0">
                <a:solidFill>
                  <a:srgbClr val="D67B36"/>
                </a:solidFill>
                <a:latin typeface="Arial"/>
                <a:ea typeface="Arial"/>
                <a:cs typeface="Arial"/>
                <a:sym typeface="Arial"/>
              </a:rPr>
              <a:t>e.g. 205.150.58.7</a:t>
            </a:r>
            <a:endParaRPr sz="2400" b="0" i="0" u="none" strike="noStrike" cap="none" dirty="0">
              <a:solidFill>
                <a:srgbClr val="D67B36"/>
              </a:solidFill>
              <a:latin typeface="Arial"/>
              <a:ea typeface="Arial"/>
              <a:cs typeface="Arial"/>
              <a:sym typeface="Arial"/>
            </a:endParaRPr>
          </a:p>
          <a:p>
            <a:pPr marL="1337446" marR="0" lvl="2" indent="-433113" algn="l" rtl="0">
              <a:lnSpc>
                <a:spcPct val="120000"/>
              </a:lnSpc>
              <a:spcBef>
                <a:spcPts val="0"/>
              </a:spcBef>
              <a:spcAft>
                <a:spcPts val="0"/>
              </a:spcAft>
              <a:buClr>
                <a:srgbClr val="000000"/>
              </a:buClr>
              <a:buSzPts val="3400"/>
              <a:buFont typeface="Arial"/>
              <a:buChar char="⚬"/>
            </a:pPr>
            <a:r>
              <a:rPr lang="en-US" sz="2400" b="1" i="0" u="none" strike="noStrike" cap="none" dirty="0">
                <a:solidFill>
                  <a:srgbClr val="000000"/>
                </a:solidFill>
                <a:latin typeface="Arial"/>
                <a:ea typeface="Arial"/>
                <a:cs typeface="Arial"/>
                <a:sym typeface="Arial"/>
              </a:rPr>
              <a:t>IPv6</a:t>
            </a:r>
            <a:endParaRPr sz="2400" b="0" i="0" u="none" strike="noStrike" cap="none" dirty="0">
              <a:solidFill>
                <a:srgbClr val="000000"/>
              </a:solidFill>
              <a:latin typeface="Arial"/>
              <a:ea typeface="Arial"/>
              <a:cs typeface="Arial"/>
              <a:sym typeface="Arial"/>
            </a:endParaRPr>
          </a:p>
          <a:p>
            <a:pPr marL="2023384" marR="0" lvl="3" indent="-493146" algn="l" rtl="0">
              <a:lnSpc>
                <a:spcPct val="120000"/>
              </a:lnSpc>
              <a:spcBef>
                <a:spcPts val="0"/>
              </a:spcBef>
              <a:spcAft>
                <a:spcPts val="0"/>
              </a:spcAft>
              <a:buClr>
                <a:srgbClr val="002B49"/>
              </a:buClr>
              <a:buSzPts val="3400"/>
              <a:buFont typeface="Arial"/>
              <a:buChar char="￭"/>
            </a:pPr>
            <a:r>
              <a:rPr lang="en-US" sz="2400" b="0" i="0" u="none" strike="noStrike" cap="none" dirty="0">
                <a:solidFill>
                  <a:srgbClr val="002B49"/>
                </a:solidFill>
                <a:latin typeface="Arial"/>
                <a:ea typeface="Arial"/>
                <a:cs typeface="Arial"/>
                <a:sym typeface="Arial"/>
              </a:rPr>
              <a:t>128-bit addresses; written in hexadecimal</a:t>
            </a:r>
            <a:endParaRPr sz="2400" b="0" i="0" u="none" strike="noStrike" cap="none" dirty="0">
              <a:solidFill>
                <a:srgbClr val="000000"/>
              </a:solidFill>
              <a:latin typeface="Arial"/>
              <a:ea typeface="Arial"/>
              <a:cs typeface="Arial"/>
              <a:sym typeface="Arial"/>
            </a:endParaRPr>
          </a:p>
          <a:p>
            <a:pPr marL="2023384" marR="0" lvl="3" indent="-493146" algn="l" rtl="0">
              <a:lnSpc>
                <a:spcPct val="120000"/>
              </a:lnSpc>
              <a:spcBef>
                <a:spcPts val="0"/>
              </a:spcBef>
              <a:spcAft>
                <a:spcPts val="0"/>
              </a:spcAft>
              <a:buClr>
                <a:srgbClr val="002B49"/>
              </a:buClr>
              <a:buSzPts val="3400"/>
              <a:buFont typeface="Arial"/>
              <a:buChar char="￭"/>
            </a:pPr>
            <a:r>
              <a:rPr lang="en-US" sz="2400" b="0" i="0" u="none" strike="noStrike" cap="none" dirty="0">
                <a:solidFill>
                  <a:srgbClr val="002B49"/>
                </a:solidFill>
                <a:latin typeface="Arial"/>
                <a:ea typeface="Arial"/>
                <a:cs typeface="Arial"/>
                <a:sym typeface="Arial"/>
              </a:rPr>
              <a:t>2^128= ~50 octillion for each of the roughly 6.5 billion people alive</a:t>
            </a:r>
            <a:endParaRPr sz="2400" b="0" i="0" u="none" strike="noStrike" cap="none" dirty="0">
              <a:solidFill>
                <a:srgbClr val="000000"/>
              </a:solidFill>
              <a:latin typeface="Arial"/>
              <a:ea typeface="Arial"/>
              <a:cs typeface="Arial"/>
              <a:sym typeface="Arial"/>
            </a:endParaRPr>
          </a:p>
          <a:p>
            <a:pPr marL="2023384" marR="0" lvl="3" indent="-493146" algn="l" rtl="0">
              <a:lnSpc>
                <a:spcPct val="120000"/>
              </a:lnSpc>
              <a:spcBef>
                <a:spcPts val="0"/>
              </a:spcBef>
              <a:spcAft>
                <a:spcPts val="0"/>
              </a:spcAft>
              <a:buClr>
                <a:srgbClr val="BF7D0C"/>
              </a:buClr>
              <a:buSzPts val="3400"/>
              <a:buFont typeface="Arial"/>
              <a:buChar char="￭"/>
            </a:pPr>
            <a:r>
              <a:rPr lang="en-US" sz="2400" b="0" i="0" u="none" strike="noStrike" cap="none" dirty="0">
                <a:solidFill>
                  <a:srgbClr val="D67B36"/>
                </a:solidFill>
                <a:latin typeface="Arial"/>
                <a:ea typeface="Arial"/>
                <a:cs typeface="Arial"/>
                <a:sym typeface="Arial"/>
              </a:rPr>
              <a:t>e.g. 2001:0503:0C27:0000:0000:0000:0000:0000</a:t>
            </a:r>
            <a:endParaRPr sz="2400" b="0" i="0" u="none" strike="noStrike" cap="none" dirty="0">
              <a:solidFill>
                <a:srgbClr val="D67B36"/>
              </a:solidFill>
              <a:latin typeface="Arial"/>
              <a:ea typeface="Arial"/>
              <a:cs typeface="Arial"/>
              <a:sym typeface="Arial"/>
            </a:endParaRPr>
          </a:p>
        </p:txBody>
      </p:sp>
    </p:spTree>
    <p:extLst>
      <p:ext uri="{BB962C8B-B14F-4D97-AF65-F5344CB8AC3E}">
        <p14:creationId xmlns:p14="http://schemas.microsoft.com/office/powerpoint/2010/main" val="1372840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075108" y="2459970"/>
            <a:ext cx="1481934" cy="855791"/>
          </a:xfrm>
          <a:custGeom>
            <a:avLst/>
            <a:gdLst/>
            <a:ahLst/>
            <a:cxnLst/>
            <a:rect l="l" t="t" r="r" b="b"/>
            <a:pathLst>
              <a:path w="2222901" h="1283686">
                <a:moveTo>
                  <a:pt x="0" y="0"/>
                </a:moveTo>
                <a:lnTo>
                  <a:pt x="2222901" y="0"/>
                </a:lnTo>
                <a:lnTo>
                  <a:pt x="2222901" y="1283686"/>
                </a:lnTo>
                <a:lnTo>
                  <a:pt x="0" y="1283686"/>
                </a:lnTo>
                <a:lnTo>
                  <a:pt x="0" y="0"/>
                </a:lnTo>
                <a:close/>
              </a:path>
            </a:pathLst>
          </a:custGeom>
          <a:blipFill>
            <a:blip r:embed="rId3"/>
            <a:stretch>
              <a:fillRect t="-7900" b="-7900"/>
            </a:stretch>
          </a:blipFill>
        </p:spPr>
        <p:txBody>
          <a:bodyPr/>
          <a:lstStyle/>
          <a:p>
            <a:endParaRPr lang="en-GB" sz="1200"/>
          </a:p>
        </p:txBody>
      </p:sp>
      <p:sp>
        <p:nvSpPr>
          <p:cNvPr id="4" name="TextBox 4"/>
          <p:cNvSpPr txBox="1"/>
          <p:nvPr/>
        </p:nvSpPr>
        <p:spPr>
          <a:xfrm>
            <a:off x="332567" y="2412281"/>
            <a:ext cx="2749303" cy="360163"/>
          </a:xfrm>
          <a:prstGeom prst="rect">
            <a:avLst/>
          </a:prstGeom>
        </p:spPr>
        <p:txBody>
          <a:bodyPr lIns="0" tIns="0" rIns="0" bIns="0" rtlCol="0" anchor="t">
            <a:spAutoFit/>
          </a:bodyPr>
          <a:lstStyle/>
          <a:p>
            <a:pPr>
              <a:lnSpc>
                <a:spcPts val="2880"/>
              </a:lnSpc>
            </a:pPr>
            <a:r>
              <a:rPr lang="en-US" sz="2400" b="1" dirty="0">
                <a:solidFill>
                  <a:srgbClr val="D67B36"/>
                </a:solidFill>
                <a:latin typeface="Arial Bold"/>
                <a:ea typeface="Arial Bold"/>
                <a:cs typeface="Arial Bold"/>
                <a:sym typeface="Arial Bold"/>
              </a:rPr>
              <a:t> IP address</a:t>
            </a:r>
          </a:p>
        </p:txBody>
      </p:sp>
      <p:sp>
        <p:nvSpPr>
          <p:cNvPr id="5" name="TextBox 5"/>
          <p:cNvSpPr txBox="1"/>
          <p:nvPr/>
        </p:nvSpPr>
        <p:spPr>
          <a:xfrm>
            <a:off x="6451601" y="2391629"/>
            <a:ext cx="2749303" cy="360163"/>
          </a:xfrm>
          <a:prstGeom prst="rect">
            <a:avLst/>
          </a:prstGeom>
        </p:spPr>
        <p:txBody>
          <a:bodyPr lIns="0" tIns="0" rIns="0" bIns="0" rtlCol="0" anchor="t">
            <a:spAutoFit/>
          </a:bodyPr>
          <a:lstStyle/>
          <a:p>
            <a:pPr>
              <a:lnSpc>
                <a:spcPts val="2880"/>
              </a:lnSpc>
            </a:pPr>
            <a:r>
              <a:rPr lang="en-US" sz="2400" b="1" dirty="0">
                <a:solidFill>
                  <a:srgbClr val="D67B36"/>
                </a:solidFill>
                <a:latin typeface="Arial Bold"/>
                <a:ea typeface="Arial Bold"/>
                <a:cs typeface="Arial Bold"/>
                <a:sym typeface="Arial Bold"/>
              </a:rPr>
              <a:t> DNS name</a:t>
            </a:r>
          </a:p>
        </p:txBody>
      </p:sp>
      <p:sp>
        <p:nvSpPr>
          <p:cNvPr id="6" name="AutoShape 6"/>
          <p:cNvSpPr/>
          <p:nvPr/>
        </p:nvSpPr>
        <p:spPr>
          <a:xfrm>
            <a:off x="332567" y="2837451"/>
            <a:ext cx="1719481" cy="0"/>
          </a:xfrm>
          <a:prstGeom prst="line">
            <a:avLst/>
          </a:prstGeom>
          <a:ln w="19050" cap="rnd">
            <a:solidFill>
              <a:srgbClr val="6D99B3"/>
            </a:solidFill>
            <a:prstDash val="solid"/>
            <a:headEnd type="none" w="sm" len="sm"/>
            <a:tailEnd type="none" w="sm" len="sm"/>
          </a:ln>
        </p:spPr>
        <p:txBody>
          <a:bodyPr/>
          <a:lstStyle/>
          <a:p>
            <a:endParaRPr lang="en-GB" sz="1200"/>
          </a:p>
        </p:txBody>
      </p:sp>
      <p:sp>
        <p:nvSpPr>
          <p:cNvPr id="7" name="AutoShape 7"/>
          <p:cNvSpPr/>
          <p:nvPr/>
        </p:nvSpPr>
        <p:spPr>
          <a:xfrm>
            <a:off x="6503876" y="2843801"/>
            <a:ext cx="1800278" cy="0"/>
          </a:xfrm>
          <a:prstGeom prst="line">
            <a:avLst/>
          </a:prstGeom>
          <a:ln w="19050" cap="rnd">
            <a:solidFill>
              <a:srgbClr val="6D99B3"/>
            </a:solidFill>
            <a:prstDash val="solid"/>
            <a:headEnd type="none" w="sm" len="sm"/>
            <a:tailEnd type="none" w="sm" len="sm"/>
          </a:ln>
        </p:spPr>
        <p:txBody>
          <a:bodyPr/>
          <a:lstStyle/>
          <a:p>
            <a:endParaRPr lang="en-GB" sz="1200"/>
          </a:p>
        </p:txBody>
      </p:sp>
      <p:sp>
        <p:nvSpPr>
          <p:cNvPr id="8" name="TextBox 8"/>
          <p:cNvSpPr txBox="1"/>
          <p:nvPr/>
        </p:nvSpPr>
        <p:spPr>
          <a:xfrm>
            <a:off x="249178" y="2885719"/>
            <a:ext cx="1619927" cy="327654"/>
          </a:xfrm>
          <a:prstGeom prst="rect">
            <a:avLst/>
          </a:prstGeom>
        </p:spPr>
        <p:txBody>
          <a:bodyPr lIns="0" tIns="0" rIns="0" bIns="0" rtlCol="0" anchor="t">
            <a:spAutoFit/>
          </a:bodyPr>
          <a:lstStyle/>
          <a:p>
            <a:pPr algn="ctr">
              <a:lnSpc>
                <a:spcPts val="2760"/>
              </a:lnSpc>
            </a:pPr>
            <a:r>
              <a:rPr lang="en-US" sz="2000">
                <a:solidFill>
                  <a:srgbClr val="6D99B3"/>
                </a:solidFill>
                <a:latin typeface="Arial"/>
                <a:ea typeface="Arial"/>
                <a:cs typeface="Arial"/>
                <a:sym typeface="Arial"/>
              </a:rPr>
              <a:t>[Identifier]</a:t>
            </a:r>
          </a:p>
        </p:txBody>
      </p:sp>
      <p:sp>
        <p:nvSpPr>
          <p:cNvPr id="9" name="AutoShape 9"/>
          <p:cNvSpPr/>
          <p:nvPr/>
        </p:nvSpPr>
        <p:spPr>
          <a:xfrm rot="5393712">
            <a:off x="3493562" y="4019074"/>
            <a:ext cx="5208050" cy="0"/>
          </a:xfrm>
          <a:prstGeom prst="line">
            <a:avLst/>
          </a:prstGeom>
          <a:ln w="9525" cap="rnd">
            <a:solidFill>
              <a:srgbClr val="CBD6DF"/>
            </a:solidFill>
            <a:prstDash val="solid"/>
            <a:headEnd type="none" w="sm" len="sm"/>
            <a:tailEnd type="none" w="sm" len="sm"/>
          </a:ln>
        </p:spPr>
        <p:txBody>
          <a:bodyPr/>
          <a:lstStyle/>
          <a:p>
            <a:endParaRPr lang="en-GB" sz="1200"/>
          </a:p>
        </p:txBody>
      </p:sp>
      <p:sp>
        <p:nvSpPr>
          <p:cNvPr id="10" name="TextBox 10"/>
          <p:cNvSpPr txBox="1"/>
          <p:nvPr/>
        </p:nvSpPr>
        <p:spPr>
          <a:xfrm>
            <a:off x="6127582" y="2869201"/>
            <a:ext cx="2336145" cy="327654"/>
          </a:xfrm>
          <a:prstGeom prst="rect">
            <a:avLst/>
          </a:prstGeom>
        </p:spPr>
        <p:txBody>
          <a:bodyPr lIns="0" tIns="0" rIns="0" bIns="0" rtlCol="0" anchor="t">
            <a:spAutoFit/>
          </a:bodyPr>
          <a:lstStyle/>
          <a:p>
            <a:pPr algn="ctr">
              <a:lnSpc>
                <a:spcPts val="2760"/>
              </a:lnSpc>
            </a:pPr>
            <a:r>
              <a:rPr lang="en-US" sz="2000">
                <a:solidFill>
                  <a:srgbClr val="6D99B3"/>
                </a:solidFill>
                <a:latin typeface="Arial"/>
                <a:ea typeface="Arial"/>
                <a:cs typeface="Arial"/>
                <a:sym typeface="Arial"/>
              </a:rPr>
              <a:t>[Reference]</a:t>
            </a:r>
          </a:p>
        </p:txBody>
      </p:sp>
      <p:sp>
        <p:nvSpPr>
          <p:cNvPr id="11" name="TextBox 11"/>
          <p:cNvSpPr txBox="1"/>
          <p:nvPr/>
        </p:nvSpPr>
        <p:spPr>
          <a:xfrm>
            <a:off x="605535" y="4040407"/>
            <a:ext cx="4768440" cy="1956882"/>
          </a:xfrm>
          <a:prstGeom prst="rect">
            <a:avLst/>
          </a:prstGeom>
        </p:spPr>
        <p:txBody>
          <a:bodyPr lIns="0" tIns="0" rIns="0" bIns="0" rtlCol="0" anchor="t">
            <a:spAutoFit/>
          </a:bodyPr>
          <a:lstStyle/>
          <a:p>
            <a:pPr marL="444734" lvl="2" indent="-148245">
              <a:lnSpc>
                <a:spcPts val="2160"/>
              </a:lnSpc>
              <a:buFont typeface="Arial"/>
              <a:buChar char="⚬"/>
            </a:pPr>
            <a:r>
              <a:rPr lang="en-US" dirty="0">
                <a:solidFill>
                  <a:srgbClr val="000000"/>
                </a:solidFill>
                <a:latin typeface="Arial"/>
                <a:ea typeface="Arial"/>
                <a:cs typeface="Arial"/>
                <a:sym typeface="Arial"/>
              </a:rPr>
              <a:t>Computers recognize </a:t>
            </a:r>
            <a:r>
              <a:rPr lang="en-US" b="1" dirty="0">
                <a:solidFill>
                  <a:srgbClr val="D67B36"/>
                </a:solidFill>
                <a:latin typeface="Arial Bold"/>
                <a:ea typeface="Arial Bold"/>
                <a:cs typeface="Arial Bold"/>
                <a:sym typeface="Arial Bold"/>
              </a:rPr>
              <a:t>numbers</a:t>
            </a:r>
            <a:r>
              <a:rPr lang="en-US" b="1" dirty="0">
                <a:solidFill>
                  <a:srgbClr val="0070C0"/>
                </a:solidFill>
                <a:latin typeface="Arial Bold"/>
                <a:ea typeface="Arial Bold"/>
                <a:cs typeface="Arial Bold"/>
                <a:sym typeface="Arial Bold"/>
              </a:rPr>
              <a:t> </a:t>
            </a:r>
          </a:p>
          <a:p>
            <a:pPr marL="444734" lvl="2" indent="-148245">
              <a:lnSpc>
                <a:spcPts val="2160"/>
              </a:lnSpc>
              <a:buFont typeface="Arial"/>
              <a:buChar char="⚬"/>
            </a:pPr>
            <a:r>
              <a:rPr lang="en-US" dirty="0">
                <a:solidFill>
                  <a:srgbClr val="000000"/>
                </a:solidFill>
                <a:latin typeface="Arial"/>
                <a:ea typeface="Arial"/>
                <a:cs typeface="Arial"/>
                <a:sym typeface="Arial"/>
              </a:rPr>
              <a:t>Identifies a device on the Internet</a:t>
            </a:r>
          </a:p>
          <a:p>
            <a:pPr marL="444734" lvl="2" indent="-148245">
              <a:lnSpc>
                <a:spcPts val="2160"/>
              </a:lnSpc>
              <a:buFont typeface="Arial"/>
              <a:buChar char="⚬"/>
            </a:pPr>
            <a:r>
              <a:rPr lang="en-US" dirty="0">
                <a:solidFill>
                  <a:srgbClr val="000000"/>
                </a:solidFill>
                <a:latin typeface="Arial"/>
                <a:ea typeface="Arial"/>
                <a:cs typeface="Arial"/>
                <a:sym typeface="Arial"/>
              </a:rPr>
              <a:t>Used for routing (moves information across an inter-network from a source to a destination)</a:t>
            </a:r>
          </a:p>
          <a:p>
            <a:pPr marL="444734" lvl="2" indent="-148245">
              <a:lnSpc>
                <a:spcPts val="2160"/>
              </a:lnSpc>
              <a:buFont typeface="Arial"/>
              <a:buChar char="⚬"/>
            </a:pPr>
            <a:r>
              <a:rPr lang="en-US" dirty="0">
                <a:solidFill>
                  <a:srgbClr val="000000"/>
                </a:solidFill>
                <a:latin typeface="Arial"/>
                <a:ea typeface="Arial"/>
                <a:cs typeface="Arial"/>
                <a:sym typeface="Arial"/>
              </a:rPr>
              <a:t>Every device directly connected to the Internet requires a unique IP address</a:t>
            </a:r>
          </a:p>
        </p:txBody>
      </p:sp>
      <p:sp>
        <p:nvSpPr>
          <p:cNvPr id="12" name="TextBox 12"/>
          <p:cNvSpPr txBox="1"/>
          <p:nvPr/>
        </p:nvSpPr>
        <p:spPr>
          <a:xfrm>
            <a:off x="6821199" y="4081085"/>
            <a:ext cx="4516112" cy="1392625"/>
          </a:xfrm>
          <a:prstGeom prst="rect">
            <a:avLst/>
          </a:prstGeom>
        </p:spPr>
        <p:txBody>
          <a:bodyPr lIns="0" tIns="0" rIns="0" bIns="0" rtlCol="0" anchor="t">
            <a:spAutoFit/>
          </a:bodyPr>
          <a:lstStyle/>
          <a:p>
            <a:pPr marL="444734" lvl="2" indent="-148245">
              <a:lnSpc>
                <a:spcPts val="2160"/>
              </a:lnSpc>
              <a:buFont typeface="Arial"/>
              <a:buChar char="⚬"/>
            </a:pPr>
            <a:r>
              <a:rPr lang="en-US" dirty="0">
                <a:solidFill>
                  <a:srgbClr val="000000"/>
                </a:solidFill>
                <a:latin typeface="Arial"/>
                <a:ea typeface="Arial"/>
                <a:cs typeface="Arial"/>
                <a:sym typeface="Arial"/>
              </a:rPr>
              <a:t>People recognize </a:t>
            </a:r>
            <a:r>
              <a:rPr lang="en-US" b="1" dirty="0">
                <a:solidFill>
                  <a:srgbClr val="D67B36"/>
                </a:solidFill>
                <a:latin typeface="Arial Bold"/>
                <a:ea typeface="Arial Bold"/>
                <a:cs typeface="Arial Bold"/>
                <a:sym typeface="Arial Bold"/>
              </a:rPr>
              <a:t>names</a:t>
            </a:r>
            <a:r>
              <a:rPr lang="en-US" b="1" dirty="0">
                <a:solidFill>
                  <a:srgbClr val="BF7D0C"/>
                </a:solidFill>
                <a:latin typeface="Arial Bold"/>
                <a:ea typeface="Arial Bold"/>
                <a:cs typeface="Arial Bold"/>
                <a:sym typeface="Arial Bold"/>
              </a:rPr>
              <a:t> </a:t>
            </a:r>
          </a:p>
          <a:p>
            <a:pPr marL="444734" lvl="2" indent="-148245">
              <a:lnSpc>
                <a:spcPts val="2160"/>
              </a:lnSpc>
              <a:buFont typeface="Arial"/>
              <a:buChar char="⚬"/>
            </a:pPr>
            <a:r>
              <a:rPr lang="en-US" dirty="0">
                <a:solidFill>
                  <a:srgbClr val="000000"/>
                </a:solidFill>
                <a:latin typeface="Arial"/>
                <a:ea typeface="Arial"/>
                <a:cs typeface="Arial"/>
                <a:sym typeface="Arial"/>
              </a:rPr>
              <a:t>Maps host name to unique IP address </a:t>
            </a:r>
          </a:p>
          <a:p>
            <a:pPr marL="444734" lvl="2" indent="-148245">
              <a:lnSpc>
                <a:spcPts val="2160"/>
              </a:lnSpc>
              <a:buFont typeface="Arial"/>
              <a:buChar char="⚬"/>
            </a:pPr>
            <a:r>
              <a:rPr lang="en-US" dirty="0">
                <a:solidFill>
                  <a:srgbClr val="000000"/>
                </a:solidFill>
                <a:latin typeface="Arial"/>
                <a:ea typeface="Arial"/>
                <a:cs typeface="Arial"/>
                <a:sym typeface="Arial"/>
              </a:rPr>
              <a:t>A means of storing and retrieving information about hostnames and IP addresses in a distributed database</a:t>
            </a:r>
          </a:p>
        </p:txBody>
      </p:sp>
      <p:sp>
        <p:nvSpPr>
          <p:cNvPr id="14" name="TextBox 14"/>
          <p:cNvSpPr txBox="1"/>
          <p:nvPr/>
        </p:nvSpPr>
        <p:spPr>
          <a:xfrm>
            <a:off x="680020" y="3510245"/>
            <a:ext cx="4913011" cy="243656"/>
          </a:xfrm>
          <a:prstGeom prst="rect">
            <a:avLst/>
          </a:prstGeom>
        </p:spPr>
        <p:txBody>
          <a:bodyPr lIns="0" tIns="0" rIns="0" bIns="0" rtlCol="0" anchor="t">
            <a:spAutoFit/>
          </a:bodyPr>
          <a:lstStyle/>
          <a:p>
            <a:pPr algn="ctr">
              <a:lnSpc>
                <a:spcPts val="1919"/>
              </a:lnSpc>
            </a:pPr>
            <a:r>
              <a:rPr lang="en-US" sz="1600" b="1">
                <a:solidFill>
                  <a:srgbClr val="FFFFFF"/>
                </a:solidFill>
                <a:latin typeface="Arial Bold"/>
                <a:ea typeface="Arial Bold"/>
                <a:cs typeface="Arial Bold"/>
                <a:sym typeface="Arial Bold"/>
              </a:rPr>
              <a:t>e.g. 2001:0db8:85a3:0000:0000:8a2e:0370:7334</a:t>
            </a:r>
          </a:p>
        </p:txBody>
      </p:sp>
      <p:grpSp>
        <p:nvGrpSpPr>
          <p:cNvPr id="15" name="Group 15"/>
          <p:cNvGrpSpPr/>
          <p:nvPr/>
        </p:nvGrpSpPr>
        <p:grpSpPr>
          <a:xfrm>
            <a:off x="6651457" y="3479623"/>
            <a:ext cx="3077915" cy="392260"/>
            <a:chOff x="0" y="0"/>
            <a:chExt cx="6155830" cy="784520"/>
          </a:xfrm>
        </p:grpSpPr>
        <p:sp>
          <p:nvSpPr>
            <p:cNvPr id="16" name="Freeform 16"/>
            <p:cNvSpPr/>
            <p:nvPr/>
          </p:nvSpPr>
          <p:spPr>
            <a:xfrm>
              <a:off x="0" y="0"/>
              <a:ext cx="6155817" cy="784581"/>
            </a:xfrm>
            <a:custGeom>
              <a:avLst/>
              <a:gdLst/>
              <a:ahLst/>
              <a:cxnLst/>
              <a:rect l="l" t="t" r="r" b="b"/>
              <a:pathLst>
                <a:path w="6155817" h="784581">
                  <a:moveTo>
                    <a:pt x="0" y="0"/>
                  </a:moveTo>
                  <a:lnTo>
                    <a:pt x="6155817" y="0"/>
                  </a:lnTo>
                  <a:lnTo>
                    <a:pt x="6155817" y="784581"/>
                  </a:lnTo>
                  <a:lnTo>
                    <a:pt x="0" y="784581"/>
                  </a:lnTo>
                  <a:close/>
                </a:path>
              </a:pathLst>
            </a:custGeom>
            <a:solidFill>
              <a:srgbClr val="6D99B3"/>
            </a:solidFill>
          </p:spPr>
          <p:txBody>
            <a:bodyPr/>
            <a:lstStyle/>
            <a:p>
              <a:endParaRPr lang="en-GB" sz="1200"/>
            </a:p>
          </p:txBody>
        </p:sp>
        <p:sp>
          <p:nvSpPr>
            <p:cNvPr id="17" name="TextBox 17"/>
            <p:cNvSpPr txBox="1"/>
            <p:nvPr/>
          </p:nvSpPr>
          <p:spPr>
            <a:xfrm>
              <a:off x="0" y="-57150"/>
              <a:ext cx="6155830" cy="841670"/>
            </a:xfrm>
            <a:prstGeom prst="rect">
              <a:avLst/>
            </a:prstGeom>
          </p:spPr>
          <p:txBody>
            <a:bodyPr lIns="33867" tIns="33867" rIns="33867" bIns="33867" rtlCol="0" anchor="t"/>
            <a:lstStyle/>
            <a:p>
              <a:pPr>
                <a:lnSpc>
                  <a:spcPts val="2160"/>
                </a:lnSpc>
              </a:pPr>
              <a:r>
                <a:rPr lang="en-US">
                  <a:solidFill>
                    <a:srgbClr val="FFFFFF"/>
                  </a:solidFill>
                  <a:latin typeface="Arial"/>
                  <a:ea typeface="Arial"/>
                  <a:cs typeface="Arial"/>
                  <a:sym typeface="Arial"/>
                </a:rPr>
                <a:t> </a:t>
              </a:r>
              <a:r>
                <a:rPr lang="en-US" b="1">
                  <a:solidFill>
                    <a:srgbClr val="FFFFFF"/>
                  </a:solidFill>
                  <a:latin typeface="Arial Bold"/>
                  <a:ea typeface="Arial Bold"/>
                  <a:cs typeface="Arial Bold"/>
                  <a:sym typeface="Arial Bold"/>
                </a:rPr>
                <a:t>e.g. www.nro.net</a:t>
              </a:r>
            </a:p>
          </p:txBody>
        </p:sp>
      </p:grpSp>
      <p:sp>
        <p:nvSpPr>
          <p:cNvPr id="18" name="Freeform 18"/>
          <p:cNvSpPr/>
          <p:nvPr/>
        </p:nvSpPr>
        <p:spPr>
          <a:xfrm>
            <a:off x="9976966" y="2180932"/>
            <a:ext cx="1824185" cy="1034274"/>
          </a:xfrm>
          <a:custGeom>
            <a:avLst/>
            <a:gdLst/>
            <a:ahLst/>
            <a:cxnLst/>
            <a:rect l="l" t="t" r="r" b="b"/>
            <a:pathLst>
              <a:path w="2736277" h="1551411">
                <a:moveTo>
                  <a:pt x="0" y="0"/>
                </a:moveTo>
                <a:lnTo>
                  <a:pt x="2736277" y="0"/>
                </a:lnTo>
                <a:lnTo>
                  <a:pt x="2736277" y="1551410"/>
                </a:lnTo>
                <a:lnTo>
                  <a:pt x="0" y="1551410"/>
                </a:lnTo>
                <a:lnTo>
                  <a:pt x="0" y="0"/>
                </a:lnTo>
                <a:close/>
              </a:path>
            </a:pathLst>
          </a:custGeom>
          <a:blipFill>
            <a:blip r:embed="rId4"/>
            <a:stretch>
              <a:fillRect t="-11989" b="-11989"/>
            </a:stretch>
          </a:blipFill>
        </p:spPr>
        <p:txBody>
          <a:bodyPr/>
          <a:lstStyle/>
          <a:p>
            <a:endParaRPr lang="en-GB" sz="1200"/>
          </a:p>
        </p:txBody>
      </p:sp>
      <p:grpSp>
        <p:nvGrpSpPr>
          <p:cNvPr id="20" name="Group 20"/>
          <p:cNvGrpSpPr/>
          <p:nvPr/>
        </p:nvGrpSpPr>
        <p:grpSpPr>
          <a:xfrm>
            <a:off x="616455" y="3541995"/>
            <a:ext cx="4930831" cy="377178"/>
            <a:chOff x="0" y="0"/>
            <a:chExt cx="9861663" cy="754355"/>
          </a:xfrm>
        </p:grpSpPr>
        <p:sp>
          <p:nvSpPr>
            <p:cNvPr id="21" name="Freeform 21"/>
            <p:cNvSpPr/>
            <p:nvPr/>
          </p:nvSpPr>
          <p:spPr>
            <a:xfrm>
              <a:off x="0" y="0"/>
              <a:ext cx="9861641" cy="754416"/>
            </a:xfrm>
            <a:custGeom>
              <a:avLst/>
              <a:gdLst/>
              <a:ahLst/>
              <a:cxnLst/>
              <a:rect l="l" t="t" r="r" b="b"/>
              <a:pathLst>
                <a:path w="9861641" h="754416">
                  <a:moveTo>
                    <a:pt x="0" y="0"/>
                  </a:moveTo>
                  <a:lnTo>
                    <a:pt x="9861641" y="0"/>
                  </a:lnTo>
                  <a:lnTo>
                    <a:pt x="9861641" y="754416"/>
                  </a:lnTo>
                  <a:lnTo>
                    <a:pt x="0" y="754416"/>
                  </a:lnTo>
                  <a:close/>
                </a:path>
              </a:pathLst>
            </a:custGeom>
            <a:solidFill>
              <a:srgbClr val="6D99B3"/>
            </a:solidFill>
          </p:spPr>
          <p:txBody>
            <a:bodyPr/>
            <a:lstStyle/>
            <a:p>
              <a:endParaRPr lang="en-GB" sz="1200"/>
            </a:p>
          </p:txBody>
        </p:sp>
        <p:sp>
          <p:nvSpPr>
            <p:cNvPr id="22" name="TextBox 22"/>
            <p:cNvSpPr txBox="1"/>
            <p:nvPr/>
          </p:nvSpPr>
          <p:spPr>
            <a:xfrm>
              <a:off x="0" y="-57150"/>
              <a:ext cx="9861663" cy="811505"/>
            </a:xfrm>
            <a:prstGeom prst="rect">
              <a:avLst/>
            </a:prstGeom>
          </p:spPr>
          <p:txBody>
            <a:bodyPr lIns="33867" tIns="33867" rIns="33867" bIns="33867" rtlCol="0" anchor="t"/>
            <a:lstStyle/>
            <a:p>
              <a:pPr algn="ctr">
                <a:lnSpc>
                  <a:spcPts val="2000"/>
                </a:lnSpc>
              </a:pPr>
              <a:r>
                <a:rPr lang="en-US" sz="1667" b="1">
                  <a:solidFill>
                    <a:srgbClr val="FFFFFF"/>
                  </a:solidFill>
                  <a:latin typeface="Arial Bold"/>
                  <a:ea typeface="Arial Bold"/>
                  <a:cs typeface="Arial Bold"/>
                  <a:sym typeface="Arial Bold"/>
                </a:rPr>
                <a:t>e.g. 2001:0db8:85a3:0000:0000:8a2e:0370:7334</a:t>
              </a:r>
            </a:p>
          </p:txBody>
        </p:sp>
      </p:grpSp>
      <p:sp>
        <p:nvSpPr>
          <p:cNvPr id="2" name="Title 1">
            <a:extLst>
              <a:ext uri="{FF2B5EF4-FFF2-40B4-BE49-F238E27FC236}">
                <a16:creationId xmlns:a16="http://schemas.microsoft.com/office/drawing/2014/main" id="{0BD3703B-E020-DD39-6738-ECDD5CF46863}"/>
              </a:ext>
            </a:extLst>
          </p:cNvPr>
          <p:cNvSpPr>
            <a:spLocks noGrp="1"/>
          </p:cNvSpPr>
          <p:nvPr>
            <p:ph type="title"/>
          </p:nvPr>
        </p:nvSpPr>
        <p:spPr/>
        <p:txBody>
          <a:bodyPr/>
          <a:lstStyle/>
          <a:p>
            <a:r>
              <a:rPr lang="en-US" b="1" dirty="0">
                <a:solidFill>
                  <a:srgbClr val="00203F"/>
                </a:solidFill>
                <a:latin typeface="Arial"/>
                <a:ea typeface="Arial"/>
                <a:cs typeface="Arial"/>
                <a:sym typeface="Arial"/>
              </a:rPr>
              <a:t>IP Addresses are </a:t>
            </a:r>
            <a:r>
              <a:rPr lang="en-US" b="1" i="1" dirty="0">
                <a:solidFill>
                  <a:srgbClr val="D67B36"/>
                </a:solidFill>
                <a:latin typeface="Arial"/>
                <a:ea typeface="Arial"/>
                <a:cs typeface="Arial"/>
                <a:sym typeface="Arial"/>
              </a:rPr>
              <a:t>Not</a:t>
            </a:r>
            <a:r>
              <a:rPr lang="en-US" b="1" dirty="0">
                <a:solidFill>
                  <a:srgbClr val="00203F"/>
                </a:solidFill>
                <a:latin typeface="Arial"/>
                <a:ea typeface="Arial"/>
                <a:cs typeface="Arial"/>
                <a:sym typeface="Arial"/>
              </a:rPr>
              <a:t> Domain Names</a:t>
            </a:r>
            <a:endParaRPr lang="en-GB"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CE447-E04B-C1D0-836F-47C2F84B8D6E}"/>
            </a:ext>
          </a:extLst>
        </p:cNvPr>
        <p:cNvGrpSpPr/>
        <p:nvPr/>
      </p:nvGrpSpPr>
      <p:grpSpPr>
        <a:xfrm>
          <a:off x="0" y="0"/>
          <a:ext cx="0" cy="0"/>
          <a:chOff x="0" y="0"/>
          <a:chExt cx="0" cy="0"/>
        </a:xfrm>
      </p:grpSpPr>
      <p:sp>
        <p:nvSpPr>
          <p:cNvPr id="6" name="Google Shape;120;p4">
            <a:extLst>
              <a:ext uri="{FF2B5EF4-FFF2-40B4-BE49-F238E27FC236}">
                <a16:creationId xmlns:a16="http://schemas.microsoft.com/office/drawing/2014/main" id="{169A842E-0612-A34B-EAF1-F2C02AA2EC95}"/>
              </a:ext>
            </a:extLst>
          </p:cNvPr>
          <p:cNvSpPr txBox="1">
            <a:spLocks noGrp="1"/>
          </p:cNvSpPr>
          <p:nvPr>
            <p:ph type="title"/>
          </p:nvPr>
        </p:nvSpPr>
        <p:spPr>
          <a:xfrm>
            <a:off x="347400" y="1510638"/>
            <a:ext cx="11087625" cy="1483483"/>
          </a:xfrm>
          <a:prstGeom prst="rect">
            <a:avLst/>
          </a:prstGeom>
          <a:noFill/>
          <a:ln>
            <a:noFill/>
          </a:ln>
        </p:spPr>
        <p:txBody>
          <a:bodyPr spcFirstLastPara="1" wrap="square" lIns="0" tIns="0" rIns="0" bIns="0" anchor="t" anchorCtr="0">
            <a:spAutoFit/>
          </a:bodyPr>
          <a:lstStyle/>
          <a:p>
            <a:pPr marL="0" lvl="0" indent="0" algn="l" rtl="0">
              <a:spcBef>
                <a:spcPts val="0"/>
              </a:spcBef>
              <a:spcAft>
                <a:spcPts val="1200"/>
              </a:spcAft>
              <a:buSzPts val="1100"/>
              <a:buNone/>
            </a:pPr>
            <a:r>
              <a:rPr lang="en-US" sz="2400" dirty="0">
                <a:solidFill>
                  <a:srgbClr val="25316A"/>
                </a:solidFill>
                <a:latin typeface="Arial" panose="020B0604020202020204" pitchFamily="34" charset="0"/>
                <a:ea typeface="Verdana"/>
                <a:cs typeface="Arial" panose="020B0604020202020204" pitchFamily="34" charset="0"/>
                <a:sym typeface="Verdana"/>
              </a:rPr>
              <a:t>The Internet and the Web are two different things.</a:t>
            </a:r>
            <a:br>
              <a:rPr lang="en-US" sz="2400" dirty="0">
                <a:solidFill>
                  <a:srgbClr val="25316A"/>
                </a:solidFill>
                <a:latin typeface="Arial" panose="020B0604020202020204" pitchFamily="34" charset="0"/>
                <a:ea typeface="Verdana"/>
                <a:cs typeface="Arial" panose="020B0604020202020204" pitchFamily="34" charset="0"/>
                <a:sym typeface="Verdana"/>
              </a:rPr>
            </a:br>
            <a:br>
              <a:rPr lang="en-US" sz="2400" dirty="0">
                <a:solidFill>
                  <a:srgbClr val="25316A"/>
                </a:solidFill>
                <a:latin typeface="Arial" panose="020B0604020202020204" pitchFamily="34" charset="0"/>
                <a:ea typeface="Verdana"/>
                <a:cs typeface="Arial" panose="020B0604020202020204" pitchFamily="34" charset="0"/>
                <a:sym typeface="Verdana"/>
              </a:rPr>
            </a:br>
            <a:r>
              <a:rPr lang="en-US" sz="2400" dirty="0">
                <a:solidFill>
                  <a:srgbClr val="25316A"/>
                </a:solidFill>
                <a:latin typeface="Arial" panose="020B0604020202020204" pitchFamily="34" charset="0"/>
                <a:ea typeface="Verdana"/>
                <a:cs typeface="Arial" panose="020B0604020202020204" pitchFamily="34" charset="0"/>
                <a:sym typeface="Verdana"/>
              </a:rPr>
              <a:t>The </a:t>
            </a:r>
            <a:r>
              <a:rPr lang="en-US" sz="2400" dirty="0">
                <a:solidFill>
                  <a:srgbClr val="D67B36"/>
                </a:solidFill>
                <a:latin typeface="Arial" panose="020B0604020202020204" pitchFamily="34" charset="0"/>
                <a:ea typeface="Verdana"/>
                <a:cs typeface="Arial" panose="020B0604020202020204" pitchFamily="34" charset="0"/>
                <a:sym typeface="Verdana"/>
              </a:rPr>
              <a:t>Internet</a:t>
            </a:r>
            <a:r>
              <a:rPr lang="en-US" sz="2400" dirty="0">
                <a:solidFill>
                  <a:srgbClr val="25316A"/>
                </a:solidFill>
                <a:latin typeface="Arial" panose="020B0604020202020204" pitchFamily="34" charset="0"/>
                <a:ea typeface="Verdana"/>
                <a:cs typeface="Arial" panose="020B0604020202020204" pitchFamily="34" charset="0"/>
                <a:sym typeface="Verdana"/>
              </a:rPr>
              <a:t> is a foundational network of networks.</a:t>
            </a:r>
            <a:br>
              <a:rPr lang="en-US" sz="2400" dirty="0">
                <a:solidFill>
                  <a:srgbClr val="25316A"/>
                </a:solidFill>
                <a:latin typeface="Arial" panose="020B0604020202020204" pitchFamily="34" charset="0"/>
                <a:ea typeface="Verdana"/>
                <a:cs typeface="Arial" panose="020B0604020202020204" pitchFamily="34" charset="0"/>
                <a:sym typeface="Verdana"/>
              </a:rPr>
            </a:br>
            <a:r>
              <a:rPr lang="en-US" sz="2400" dirty="0">
                <a:solidFill>
                  <a:srgbClr val="25316A"/>
                </a:solidFill>
                <a:latin typeface="Arial" panose="020B0604020202020204" pitchFamily="34" charset="0"/>
                <a:ea typeface="Verdana"/>
                <a:cs typeface="Arial" panose="020B0604020202020204" pitchFamily="34" charset="0"/>
                <a:sym typeface="Verdana"/>
              </a:rPr>
              <a:t>The </a:t>
            </a:r>
            <a:r>
              <a:rPr lang="en-US" sz="2400" dirty="0">
                <a:solidFill>
                  <a:srgbClr val="D67B36"/>
                </a:solidFill>
                <a:latin typeface="Arial" panose="020B0604020202020204" pitchFamily="34" charset="0"/>
                <a:ea typeface="Verdana"/>
                <a:cs typeface="Arial" panose="020B0604020202020204" pitchFamily="34" charset="0"/>
                <a:sym typeface="Verdana"/>
              </a:rPr>
              <a:t>World Wide Web </a:t>
            </a:r>
            <a:r>
              <a:rPr lang="en-US" sz="2400" dirty="0">
                <a:solidFill>
                  <a:srgbClr val="25316A"/>
                </a:solidFill>
                <a:latin typeface="Arial" panose="020B0604020202020204" pitchFamily="34" charset="0"/>
                <a:ea typeface="Verdana"/>
                <a:cs typeface="Arial" panose="020B0604020202020204" pitchFamily="34" charset="0"/>
                <a:sym typeface="Verdana"/>
              </a:rPr>
              <a:t>is one of many applications that run on the Internet.</a:t>
            </a:r>
            <a:endParaRPr sz="2400" dirty="0">
              <a:solidFill>
                <a:srgbClr val="272727"/>
              </a:solidFill>
              <a:latin typeface="Arial" panose="020B0604020202020204" pitchFamily="34" charset="0"/>
              <a:cs typeface="Arial" panose="020B0604020202020204" pitchFamily="34" charset="0"/>
            </a:endParaRPr>
          </a:p>
        </p:txBody>
      </p:sp>
      <p:sp>
        <p:nvSpPr>
          <p:cNvPr id="8" name="Title 2">
            <a:extLst>
              <a:ext uri="{FF2B5EF4-FFF2-40B4-BE49-F238E27FC236}">
                <a16:creationId xmlns:a16="http://schemas.microsoft.com/office/drawing/2014/main" id="{1CD8209E-8B21-F771-F41D-F0675FDC57D2}"/>
              </a:ext>
            </a:extLst>
          </p:cNvPr>
          <p:cNvSpPr txBox="1">
            <a:spLocks/>
          </p:cNvSpPr>
          <p:nvPr/>
        </p:nvSpPr>
        <p:spPr>
          <a:xfrm>
            <a:off x="337351" y="365126"/>
            <a:ext cx="10056223" cy="679904"/>
          </a:xfrm>
          <a:prstGeom prst="rect">
            <a:avLst/>
          </a:prstGeom>
        </p:spPr>
        <p:txBody>
          <a:bodyPr anchor="b"/>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a:latin typeface="Arial" panose="020B0604020202020204" pitchFamily="34" charset="0"/>
                <a:cs typeface="Arial" panose="020B0604020202020204" pitchFamily="34" charset="0"/>
              </a:rPr>
              <a:t>The correct answer is </a:t>
            </a:r>
            <a:r>
              <a:rPr lang="en-US" b="1" dirty="0">
                <a:latin typeface="Arial" panose="020B0604020202020204" pitchFamily="34" charset="0"/>
                <a:cs typeface="Arial" panose="020B0604020202020204" pitchFamily="34" charset="0"/>
              </a:rPr>
              <a:t>False</a:t>
            </a:r>
          </a:p>
        </p:txBody>
      </p:sp>
      <p:pic>
        <p:nvPicPr>
          <p:cNvPr id="9" name="Google Shape;119;p4">
            <a:extLst>
              <a:ext uri="{FF2B5EF4-FFF2-40B4-BE49-F238E27FC236}">
                <a16:creationId xmlns:a16="http://schemas.microsoft.com/office/drawing/2014/main" id="{DA19AC68-AA3E-D30E-9364-87CF8F230EE7}"/>
              </a:ext>
            </a:extLst>
          </p:cNvPr>
          <p:cNvPicPr preferRelativeResize="0"/>
          <p:nvPr/>
        </p:nvPicPr>
        <p:blipFill>
          <a:blip r:embed="rId3">
            <a:alphaModFix/>
          </a:blip>
          <a:stretch>
            <a:fillRect/>
          </a:stretch>
        </p:blipFill>
        <p:spPr>
          <a:xfrm>
            <a:off x="2346281" y="3280487"/>
            <a:ext cx="5740099" cy="2066875"/>
          </a:xfrm>
          <a:prstGeom prst="rect">
            <a:avLst/>
          </a:prstGeom>
          <a:noFill/>
          <a:ln>
            <a:noFill/>
          </a:ln>
        </p:spPr>
      </p:pic>
      <p:sp>
        <p:nvSpPr>
          <p:cNvPr id="10" name="Google Shape;121;p4">
            <a:extLst>
              <a:ext uri="{FF2B5EF4-FFF2-40B4-BE49-F238E27FC236}">
                <a16:creationId xmlns:a16="http://schemas.microsoft.com/office/drawing/2014/main" id="{BE233A97-E624-DBCB-3C29-68BA0005A00A}"/>
              </a:ext>
            </a:extLst>
          </p:cNvPr>
          <p:cNvSpPr txBox="1"/>
          <p:nvPr/>
        </p:nvSpPr>
        <p:spPr>
          <a:xfrm>
            <a:off x="466140" y="5633728"/>
            <a:ext cx="10968885" cy="45719"/>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None/>
            </a:pPr>
            <a:r>
              <a:rPr lang="en-US" sz="2000" dirty="0">
                <a:solidFill>
                  <a:srgbClr val="25316A"/>
                </a:solidFill>
              </a:rPr>
              <a:t>Sir Tim Berners-Lee and Vint Cerf - fathers of the Web and the Internet, respectively - at the World Wide Web Consortium's 20th Anniversary</a:t>
            </a:r>
            <a:endParaRPr sz="2000" dirty="0">
              <a:solidFill>
                <a:srgbClr val="25316A"/>
              </a:solidFill>
            </a:endParaRPr>
          </a:p>
        </p:txBody>
      </p:sp>
    </p:spTree>
    <p:custDataLst>
      <p:tags r:id="rId1"/>
    </p:custDataLst>
    <p:extLst>
      <p:ext uri="{BB962C8B-B14F-4D97-AF65-F5344CB8AC3E}">
        <p14:creationId xmlns:p14="http://schemas.microsoft.com/office/powerpoint/2010/main" val="4072273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2795DB-0BC2-1365-49AA-C7F032E813C3}"/>
              </a:ext>
            </a:extLst>
          </p:cNvPr>
          <p:cNvSpPr/>
          <p:nvPr/>
        </p:nvSpPr>
        <p:spPr>
          <a:xfrm>
            <a:off x="0" y="1517302"/>
            <a:ext cx="12192000" cy="5340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19432DB-D507-16C9-AE8B-8146805E2549}"/>
              </a:ext>
            </a:extLst>
          </p:cNvPr>
          <p:cNvSpPr>
            <a:spLocks noGrp="1"/>
          </p:cNvSpPr>
          <p:nvPr>
            <p:ph idx="1"/>
          </p:nvPr>
        </p:nvSpPr>
        <p:spPr>
          <a:xfrm>
            <a:off x="4395465" y="3176666"/>
            <a:ext cx="3146312" cy="2509315"/>
          </a:xfrm>
        </p:spPr>
        <p:txBody>
          <a:bodyPr>
            <a:normAutofit/>
          </a:bodyPr>
          <a:lstStyle/>
          <a:p>
            <a:r>
              <a:rPr lang="en-US" sz="2000">
                <a:solidFill>
                  <a:schemeClr val="bg1"/>
                </a:solidFill>
              </a:rPr>
              <a:t>Group of IP networks administered under the umbrella of a single entity</a:t>
            </a:r>
          </a:p>
        </p:txBody>
      </p:sp>
      <p:sp>
        <p:nvSpPr>
          <p:cNvPr id="5" name="Content Placeholder 4">
            <a:extLst>
              <a:ext uri="{FF2B5EF4-FFF2-40B4-BE49-F238E27FC236}">
                <a16:creationId xmlns:a16="http://schemas.microsoft.com/office/drawing/2014/main" id="{767F585F-CC6C-CB72-877B-B8F4CE688B32}"/>
              </a:ext>
            </a:extLst>
          </p:cNvPr>
          <p:cNvSpPr>
            <a:spLocks noGrp="1"/>
          </p:cNvSpPr>
          <p:nvPr>
            <p:ph idx="10"/>
          </p:nvPr>
        </p:nvSpPr>
        <p:spPr>
          <a:xfrm>
            <a:off x="8207488" y="3176666"/>
            <a:ext cx="3146312" cy="2509315"/>
          </a:xfrm>
        </p:spPr>
        <p:txBody>
          <a:bodyPr>
            <a:normAutofit/>
          </a:bodyPr>
          <a:lstStyle/>
          <a:p>
            <a:pPr marL="0" indent="0">
              <a:buNone/>
            </a:pPr>
            <a:r>
              <a:rPr lang="en-US" sz="2000">
                <a:solidFill>
                  <a:schemeClr val="bg1"/>
                </a:solidFill>
              </a:rPr>
              <a:t>Network operators must have an ASN to control routing within their network and to exchange routing information with other Internet Service Providers</a:t>
            </a:r>
          </a:p>
        </p:txBody>
      </p:sp>
      <p:sp>
        <p:nvSpPr>
          <p:cNvPr id="3" name="Title 2">
            <a:extLst>
              <a:ext uri="{FF2B5EF4-FFF2-40B4-BE49-F238E27FC236}">
                <a16:creationId xmlns:a16="http://schemas.microsoft.com/office/drawing/2014/main" id="{42FE8FB4-37CE-51E3-3FDE-28D3239C8B4E}"/>
              </a:ext>
            </a:extLst>
          </p:cNvPr>
          <p:cNvSpPr>
            <a:spLocks noGrp="1"/>
          </p:cNvSpPr>
          <p:nvPr>
            <p:ph type="title"/>
          </p:nvPr>
        </p:nvSpPr>
        <p:spPr>
          <a:xfrm>
            <a:off x="1314994" y="345282"/>
            <a:ext cx="10038806" cy="714738"/>
          </a:xfrm>
        </p:spPr>
        <p:txBody>
          <a:bodyPr/>
          <a:lstStyle/>
          <a:p>
            <a:pPr algn="ctr"/>
            <a:r>
              <a:rPr lang="en-US" dirty="0">
                <a:solidFill>
                  <a:srgbClr val="00203F"/>
                </a:solidFill>
              </a:rPr>
              <a:t>Autonomous System Numbers (ASNs)</a:t>
            </a:r>
          </a:p>
        </p:txBody>
      </p:sp>
      <p:sp>
        <p:nvSpPr>
          <p:cNvPr id="7" name="Content Placeholder 3">
            <a:extLst>
              <a:ext uri="{FF2B5EF4-FFF2-40B4-BE49-F238E27FC236}">
                <a16:creationId xmlns:a16="http://schemas.microsoft.com/office/drawing/2014/main" id="{A65A9EB9-5A97-3AD7-C791-2D1E99D1B926}"/>
              </a:ext>
            </a:extLst>
          </p:cNvPr>
          <p:cNvSpPr txBox="1">
            <a:spLocks/>
          </p:cNvSpPr>
          <p:nvPr/>
        </p:nvSpPr>
        <p:spPr>
          <a:xfrm>
            <a:off x="583443" y="3176666"/>
            <a:ext cx="3146312" cy="2509315"/>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sz="3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bg1"/>
                </a:solidFill>
              </a:rPr>
              <a:t>Globally unique numbers used to exchange routing information with neighboring autonomous systems</a:t>
            </a:r>
          </a:p>
        </p:txBody>
      </p:sp>
      <p:cxnSp>
        <p:nvCxnSpPr>
          <p:cNvPr id="13" name="Straight Connector 12">
            <a:extLst>
              <a:ext uri="{FF2B5EF4-FFF2-40B4-BE49-F238E27FC236}">
                <a16:creationId xmlns:a16="http://schemas.microsoft.com/office/drawing/2014/main" id="{43EFF1CF-64E1-7A1F-EE60-60CC5CADDC36}"/>
              </a:ext>
            </a:extLst>
          </p:cNvPr>
          <p:cNvCxnSpPr>
            <a:cxnSpLocks/>
          </p:cNvCxnSpPr>
          <p:nvPr/>
        </p:nvCxnSpPr>
        <p:spPr>
          <a:xfrm>
            <a:off x="492369" y="3176666"/>
            <a:ext cx="0" cy="1969478"/>
          </a:xfrm>
          <a:prstGeom prst="line">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4BC1E9-C9D5-308D-1EF0-D5A80E4577B8}"/>
              </a:ext>
            </a:extLst>
          </p:cNvPr>
          <p:cNvCxnSpPr>
            <a:cxnSpLocks/>
          </p:cNvCxnSpPr>
          <p:nvPr/>
        </p:nvCxnSpPr>
        <p:spPr>
          <a:xfrm>
            <a:off x="4309735" y="3176666"/>
            <a:ext cx="0" cy="1969478"/>
          </a:xfrm>
          <a:prstGeom prst="line">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EDB99A-4381-69BF-9BEA-E4154B53BEA1}"/>
              </a:ext>
            </a:extLst>
          </p:cNvPr>
          <p:cNvCxnSpPr>
            <a:cxnSpLocks/>
          </p:cNvCxnSpPr>
          <p:nvPr/>
        </p:nvCxnSpPr>
        <p:spPr>
          <a:xfrm>
            <a:off x="8127101" y="3176666"/>
            <a:ext cx="0" cy="1969478"/>
          </a:xfrm>
          <a:prstGeom prst="line">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32704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AF0DCA2-DAEE-F508-EA2A-F7FEA98A7C35}"/>
              </a:ext>
            </a:extLst>
          </p:cNvPr>
          <p:cNvCxnSpPr>
            <a:cxnSpLocks/>
            <a:stCxn id="11" idx="1"/>
          </p:cNvCxnSpPr>
          <p:nvPr/>
        </p:nvCxnSpPr>
        <p:spPr>
          <a:xfrm flipH="1">
            <a:off x="6553200" y="5613400"/>
            <a:ext cx="2743200"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119F289-168B-9AEB-5320-00337D23D49E}"/>
              </a:ext>
            </a:extLst>
          </p:cNvPr>
          <p:cNvSpPr>
            <a:spLocks noGrp="1"/>
          </p:cNvSpPr>
          <p:nvPr>
            <p:ph type="title"/>
          </p:nvPr>
        </p:nvSpPr>
        <p:spPr>
          <a:xfrm>
            <a:off x="480650" y="2530525"/>
            <a:ext cx="4081192" cy="1445651"/>
          </a:xfrm>
        </p:spPr>
        <p:txBody>
          <a:bodyPr>
            <a:noAutofit/>
          </a:bodyPr>
          <a:lstStyle/>
          <a:p>
            <a:pPr algn="l"/>
            <a:r>
              <a:rPr lang="en-US" sz="3600" dirty="0"/>
              <a:t>How IP Addresses are Issued</a:t>
            </a:r>
          </a:p>
        </p:txBody>
      </p:sp>
      <p:sp>
        <p:nvSpPr>
          <p:cNvPr id="3" name="Rectangle 2">
            <a:extLst>
              <a:ext uri="{FF2B5EF4-FFF2-40B4-BE49-F238E27FC236}">
                <a16:creationId xmlns:a16="http://schemas.microsoft.com/office/drawing/2014/main" id="{0C2CCE19-3997-9DB7-4E74-B2DC0ABDACB0}"/>
              </a:ext>
            </a:extLst>
          </p:cNvPr>
          <p:cNvSpPr/>
          <p:nvPr/>
        </p:nvSpPr>
        <p:spPr>
          <a:xfrm>
            <a:off x="5080000" y="381000"/>
            <a:ext cx="6502400" cy="1320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880"/>
              </a:lnSpc>
            </a:pPr>
            <a:r>
              <a:rPr lang="en-US" sz="2400" b="1" dirty="0">
                <a:solidFill>
                  <a:schemeClr val="bg1"/>
                </a:solidFill>
                <a:latin typeface="Arial Bold"/>
                <a:ea typeface="Arial Bold"/>
                <a:cs typeface="Arial Bold"/>
                <a:sym typeface="Arial Bold"/>
              </a:rPr>
              <a:t>IANA</a:t>
            </a:r>
          </a:p>
          <a:p>
            <a:pPr algn="ctr">
              <a:lnSpc>
                <a:spcPts val="2519"/>
              </a:lnSpc>
            </a:pPr>
            <a:r>
              <a:rPr lang="en-US" sz="1867" dirty="0">
                <a:solidFill>
                  <a:srgbClr val="D67B36"/>
                </a:solidFill>
                <a:latin typeface="Arial"/>
                <a:ea typeface="Arial"/>
                <a:cs typeface="Arial"/>
                <a:sym typeface="Arial"/>
              </a:rPr>
              <a:t>(Internet Assigned Numbers Authority)</a:t>
            </a:r>
          </a:p>
          <a:p>
            <a:pPr algn="ctr">
              <a:lnSpc>
                <a:spcPts val="2519"/>
              </a:lnSpc>
            </a:pPr>
            <a:r>
              <a:rPr lang="en-US" sz="1867" dirty="0">
                <a:solidFill>
                  <a:schemeClr val="bg1"/>
                </a:solidFill>
                <a:latin typeface="Arial"/>
                <a:ea typeface="Arial"/>
                <a:cs typeface="Arial"/>
                <a:sym typeface="Arial"/>
              </a:rPr>
              <a:t>Manage GLOBAL unallocated IP address pool</a:t>
            </a:r>
          </a:p>
          <a:p>
            <a:pPr algn="ctr"/>
            <a:endParaRPr lang="en-US" sz="1200" dirty="0">
              <a:solidFill>
                <a:schemeClr val="bg1"/>
              </a:solidFill>
            </a:endParaRPr>
          </a:p>
        </p:txBody>
      </p:sp>
      <p:grpSp>
        <p:nvGrpSpPr>
          <p:cNvPr id="9" name="Group 8">
            <a:extLst>
              <a:ext uri="{FF2B5EF4-FFF2-40B4-BE49-F238E27FC236}">
                <a16:creationId xmlns:a16="http://schemas.microsoft.com/office/drawing/2014/main" id="{63167FFB-0385-F9A4-9514-0C7A68BD7AAA}"/>
              </a:ext>
            </a:extLst>
          </p:cNvPr>
          <p:cNvGrpSpPr/>
          <p:nvPr/>
        </p:nvGrpSpPr>
        <p:grpSpPr>
          <a:xfrm>
            <a:off x="7632505" y="1772188"/>
            <a:ext cx="1371600" cy="812800"/>
            <a:chOff x="11430000" y="2781300"/>
            <a:chExt cx="2057400" cy="1219200"/>
          </a:xfrm>
        </p:grpSpPr>
        <p:sp>
          <p:nvSpPr>
            <p:cNvPr id="4" name="Arrow: Pentagon 3">
              <a:extLst>
                <a:ext uri="{FF2B5EF4-FFF2-40B4-BE49-F238E27FC236}">
                  <a16:creationId xmlns:a16="http://schemas.microsoft.com/office/drawing/2014/main" id="{2FABE3BE-A6DA-D008-836D-95AFCE0B4D70}"/>
                </a:ext>
              </a:extLst>
            </p:cNvPr>
            <p:cNvSpPr/>
            <p:nvPr/>
          </p:nvSpPr>
          <p:spPr>
            <a:xfrm rot="5400000">
              <a:off x="11811000" y="2400300"/>
              <a:ext cx="1219200" cy="1981200"/>
            </a:xfrm>
            <a:prstGeom prst="homePlat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TextBox 4">
              <a:extLst>
                <a:ext uri="{FF2B5EF4-FFF2-40B4-BE49-F238E27FC236}">
                  <a16:creationId xmlns:a16="http://schemas.microsoft.com/office/drawing/2014/main" id="{4C9FCF76-F7A6-8C25-63AF-256FAD6A0A68}"/>
                </a:ext>
              </a:extLst>
            </p:cNvPr>
            <p:cNvSpPr txBox="1"/>
            <p:nvPr/>
          </p:nvSpPr>
          <p:spPr>
            <a:xfrm>
              <a:off x="11506200" y="2858869"/>
              <a:ext cx="1981200" cy="692497"/>
            </a:xfrm>
            <a:prstGeom prst="rect">
              <a:avLst/>
            </a:prstGeom>
            <a:noFill/>
          </p:spPr>
          <p:txBody>
            <a:bodyPr wrap="square" rtlCol="0">
              <a:spAutoFit/>
            </a:bodyPr>
            <a:lstStyle/>
            <a:p>
              <a:r>
                <a:rPr lang="en-US" sz="2400" dirty="0">
                  <a:solidFill>
                    <a:schemeClr val="bg1"/>
                  </a:solidFill>
                </a:rPr>
                <a:t>Allocate</a:t>
              </a:r>
            </a:p>
          </p:txBody>
        </p:sp>
      </p:grpSp>
      <p:sp>
        <p:nvSpPr>
          <p:cNvPr id="6" name="Rectangle 5">
            <a:extLst>
              <a:ext uri="{FF2B5EF4-FFF2-40B4-BE49-F238E27FC236}">
                <a16:creationId xmlns:a16="http://schemas.microsoft.com/office/drawing/2014/main" id="{8E6E3FD4-3DD5-5574-9068-01C322F6BAF2}"/>
              </a:ext>
            </a:extLst>
          </p:cNvPr>
          <p:cNvSpPr/>
          <p:nvPr/>
        </p:nvSpPr>
        <p:spPr>
          <a:xfrm>
            <a:off x="5080000" y="2655376"/>
            <a:ext cx="6502400" cy="1320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880"/>
              </a:lnSpc>
            </a:pPr>
            <a:r>
              <a:rPr lang="en-US" sz="2400" b="1" dirty="0">
                <a:solidFill>
                  <a:schemeClr val="bg1"/>
                </a:solidFill>
                <a:latin typeface="Arial Bold"/>
                <a:cs typeface="Arial Bold"/>
                <a:sym typeface="Arial Bold"/>
              </a:rPr>
              <a:t>RIRs</a:t>
            </a:r>
          </a:p>
          <a:p>
            <a:pPr algn="ctr">
              <a:lnSpc>
                <a:spcPts val="2519"/>
              </a:lnSpc>
            </a:pPr>
            <a:r>
              <a:rPr lang="en-US" sz="1867" dirty="0">
                <a:solidFill>
                  <a:srgbClr val="D67B36"/>
                </a:solidFill>
                <a:latin typeface="Arial"/>
                <a:cs typeface="Arial"/>
                <a:sym typeface="Arial"/>
              </a:rPr>
              <a:t>(AFRINIC, APNIC, ARIN, LACNIC, RIPE NCC)</a:t>
            </a:r>
            <a:endParaRPr lang="en-US" sz="1200" dirty="0">
              <a:solidFill>
                <a:srgbClr val="D67B36"/>
              </a:solidFill>
              <a:latin typeface="Arial"/>
              <a:ea typeface="Arial"/>
              <a:cs typeface="Arial"/>
              <a:sym typeface="Arial"/>
            </a:endParaRPr>
          </a:p>
          <a:p>
            <a:pPr algn="ctr">
              <a:lnSpc>
                <a:spcPts val="2519"/>
              </a:lnSpc>
            </a:pPr>
            <a:r>
              <a:rPr lang="en-US" sz="1867" dirty="0">
                <a:solidFill>
                  <a:schemeClr val="bg1"/>
                </a:solidFill>
                <a:latin typeface="Arial"/>
                <a:cs typeface="Arial"/>
                <a:sym typeface="Arial"/>
              </a:rPr>
              <a:t>Manage REGIONAL unallocated IP address pool</a:t>
            </a:r>
          </a:p>
          <a:p>
            <a:pPr algn="ctr"/>
            <a:endParaRPr lang="en-US" sz="1200" dirty="0">
              <a:solidFill>
                <a:schemeClr val="bg1"/>
              </a:solidFill>
            </a:endParaRPr>
          </a:p>
        </p:txBody>
      </p:sp>
      <p:grpSp>
        <p:nvGrpSpPr>
          <p:cNvPr id="10" name="Group 9">
            <a:extLst>
              <a:ext uri="{FF2B5EF4-FFF2-40B4-BE49-F238E27FC236}">
                <a16:creationId xmlns:a16="http://schemas.microsoft.com/office/drawing/2014/main" id="{B5BA9F9F-03B7-8AC6-3FC3-E6FC9672E040}"/>
              </a:ext>
            </a:extLst>
          </p:cNvPr>
          <p:cNvGrpSpPr/>
          <p:nvPr/>
        </p:nvGrpSpPr>
        <p:grpSpPr>
          <a:xfrm>
            <a:off x="7632503" y="4050081"/>
            <a:ext cx="1429823" cy="965200"/>
            <a:chOff x="11430000" y="6654385"/>
            <a:chExt cx="2144735" cy="1447800"/>
          </a:xfrm>
        </p:grpSpPr>
        <p:sp>
          <p:nvSpPr>
            <p:cNvPr id="7" name="Arrow: Pentagon 6">
              <a:extLst>
                <a:ext uri="{FF2B5EF4-FFF2-40B4-BE49-F238E27FC236}">
                  <a16:creationId xmlns:a16="http://schemas.microsoft.com/office/drawing/2014/main" id="{569F5DE3-C5F6-627B-1E79-E2F4798B9CF0}"/>
                </a:ext>
              </a:extLst>
            </p:cNvPr>
            <p:cNvSpPr/>
            <p:nvPr/>
          </p:nvSpPr>
          <p:spPr>
            <a:xfrm rot="5400000">
              <a:off x="11696700" y="6387685"/>
              <a:ext cx="1447800" cy="1981200"/>
            </a:xfrm>
            <a:prstGeom prst="homePlat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7">
              <a:extLst>
                <a:ext uri="{FF2B5EF4-FFF2-40B4-BE49-F238E27FC236}">
                  <a16:creationId xmlns:a16="http://schemas.microsoft.com/office/drawing/2014/main" id="{82D3C824-06D0-E58F-9A20-D198CD4F2696}"/>
                </a:ext>
              </a:extLst>
            </p:cNvPr>
            <p:cNvSpPr txBox="1"/>
            <p:nvPr/>
          </p:nvSpPr>
          <p:spPr>
            <a:xfrm>
              <a:off x="11508545" y="6731954"/>
              <a:ext cx="2066190" cy="692498"/>
            </a:xfrm>
            <a:prstGeom prst="rect">
              <a:avLst/>
            </a:prstGeom>
            <a:noFill/>
          </p:spPr>
          <p:txBody>
            <a:bodyPr wrap="square" rtlCol="0">
              <a:spAutoFit/>
            </a:bodyPr>
            <a:lstStyle/>
            <a:p>
              <a:r>
                <a:rPr lang="en-US" sz="2400" dirty="0">
                  <a:solidFill>
                    <a:schemeClr val="bg1"/>
                  </a:solidFill>
                </a:rPr>
                <a:t>Allocate</a:t>
              </a:r>
            </a:p>
          </p:txBody>
        </p:sp>
      </p:grpSp>
      <p:sp>
        <p:nvSpPr>
          <p:cNvPr id="11" name="Rectangle 10">
            <a:extLst>
              <a:ext uri="{FF2B5EF4-FFF2-40B4-BE49-F238E27FC236}">
                <a16:creationId xmlns:a16="http://schemas.microsoft.com/office/drawing/2014/main" id="{DAE740E1-2CC3-7B5D-698E-3781DABBB97D}"/>
              </a:ext>
            </a:extLst>
          </p:cNvPr>
          <p:cNvSpPr/>
          <p:nvPr/>
        </p:nvSpPr>
        <p:spPr>
          <a:xfrm>
            <a:off x="9296400" y="5257800"/>
            <a:ext cx="2032000" cy="711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End User</a:t>
            </a:r>
          </a:p>
        </p:txBody>
      </p:sp>
      <p:sp>
        <p:nvSpPr>
          <p:cNvPr id="22" name="Rectangle 21">
            <a:extLst>
              <a:ext uri="{FF2B5EF4-FFF2-40B4-BE49-F238E27FC236}">
                <a16:creationId xmlns:a16="http://schemas.microsoft.com/office/drawing/2014/main" id="{2E0E4D6C-E88D-A65E-E6CE-494B487B1BC1}"/>
              </a:ext>
            </a:extLst>
          </p:cNvPr>
          <p:cNvSpPr/>
          <p:nvPr/>
        </p:nvSpPr>
        <p:spPr>
          <a:xfrm>
            <a:off x="4713457" y="5284935"/>
            <a:ext cx="2032000" cy="711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ISP</a:t>
            </a:r>
          </a:p>
        </p:txBody>
      </p:sp>
      <p:cxnSp>
        <p:nvCxnSpPr>
          <p:cNvPr id="27" name="Straight Connector 26">
            <a:extLst>
              <a:ext uri="{FF2B5EF4-FFF2-40B4-BE49-F238E27FC236}">
                <a16:creationId xmlns:a16="http://schemas.microsoft.com/office/drawing/2014/main" id="{277AE231-09E4-8250-7315-5CB220A8AAF2}"/>
              </a:ext>
            </a:extLst>
          </p:cNvPr>
          <p:cNvCxnSpPr/>
          <p:nvPr/>
        </p:nvCxnSpPr>
        <p:spPr>
          <a:xfrm>
            <a:off x="8280400" y="4902200"/>
            <a:ext cx="0" cy="71120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9B3BF1AF-1269-274E-ABB6-A12021C53E28}"/>
              </a:ext>
            </a:extLst>
          </p:cNvPr>
          <p:cNvGrpSpPr/>
          <p:nvPr/>
        </p:nvGrpSpPr>
        <p:grpSpPr>
          <a:xfrm>
            <a:off x="3098803" y="4902200"/>
            <a:ext cx="1365343" cy="623519"/>
            <a:chOff x="4648204" y="7353299"/>
            <a:chExt cx="2048015" cy="935279"/>
          </a:xfrm>
        </p:grpSpPr>
        <p:sp>
          <p:nvSpPr>
            <p:cNvPr id="33" name="Arrow: Pentagon 32">
              <a:extLst>
                <a:ext uri="{FF2B5EF4-FFF2-40B4-BE49-F238E27FC236}">
                  <a16:creationId xmlns:a16="http://schemas.microsoft.com/office/drawing/2014/main" id="{08878B7F-B665-67E5-1DF9-5B5364D2B6A3}"/>
                </a:ext>
              </a:extLst>
            </p:cNvPr>
            <p:cNvSpPr/>
            <p:nvPr/>
          </p:nvSpPr>
          <p:spPr>
            <a:xfrm rot="10800000">
              <a:off x="4648204" y="7353299"/>
              <a:ext cx="1755527" cy="935279"/>
            </a:xfrm>
            <a:prstGeom prst="homePlat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5" name="TextBox 34">
              <a:extLst>
                <a:ext uri="{FF2B5EF4-FFF2-40B4-BE49-F238E27FC236}">
                  <a16:creationId xmlns:a16="http://schemas.microsoft.com/office/drawing/2014/main" id="{7B7F737C-9A8F-5D93-551F-95627C475B01}"/>
                </a:ext>
              </a:extLst>
            </p:cNvPr>
            <p:cNvSpPr txBox="1"/>
            <p:nvPr/>
          </p:nvSpPr>
          <p:spPr>
            <a:xfrm>
              <a:off x="4948311" y="7529369"/>
              <a:ext cx="1747908" cy="569484"/>
            </a:xfrm>
            <a:prstGeom prst="rect">
              <a:avLst/>
            </a:prstGeom>
            <a:noFill/>
          </p:spPr>
          <p:txBody>
            <a:bodyPr wrap="square" rtlCol="0">
              <a:spAutoFit/>
            </a:bodyPr>
            <a:lstStyle/>
            <a:p>
              <a:r>
                <a:rPr lang="en-US" sz="1867" dirty="0">
                  <a:solidFill>
                    <a:schemeClr val="bg1"/>
                  </a:solidFill>
                </a:rPr>
                <a:t>Allocate</a:t>
              </a:r>
            </a:p>
          </p:txBody>
        </p:sp>
      </p:grpSp>
      <p:grpSp>
        <p:nvGrpSpPr>
          <p:cNvPr id="38" name="Group 37">
            <a:extLst>
              <a:ext uri="{FF2B5EF4-FFF2-40B4-BE49-F238E27FC236}">
                <a16:creationId xmlns:a16="http://schemas.microsoft.com/office/drawing/2014/main" id="{D64B378A-236C-2702-9A32-4B58066712B1}"/>
              </a:ext>
            </a:extLst>
          </p:cNvPr>
          <p:cNvGrpSpPr/>
          <p:nvPr/>
        </p:nvGrpSpPr>
        <p:grpSpPr>
          <a:xfrm>
            <a:off x="3098802" y="5816600"/>
            <a:ext cx="1309071" cy="623519"/>
            <a:chOff x="4648203" y="8724899"/>
            <a:chExt cx="1963606" cy="935279"/>
          </a:xfrm>
        </p:grpSpPr>
        <p:sp>
          <p:nvSpPr>
            <p:cNvPr id="34" name="Arrow: Pentagon 33">
              <a:extLst>
                <a:ext uri="{FF2B5EF4-FFF2-40B4-BE49-F238E27FC236}">
                  <a16:creationId xmlns:a16="http://schemas.microsoft.com/office/drawing/2014/main" id="{B0831A57-8E86-05BE-4003-F57FC9336AB3}"/>
                </a:ext>
              </a:extLst>
            </p:cNvPr>
            <p:cNvSpPr/>
            <p:nvPr/>
          </p:nvSpPr>
          <p:spPr>
            <a:xfrm rot="10800000">
              <a:off x="4648203" y="8724899"/>
              <a:ext cx="1747908" cy="935279"/>
            </a:xfrm>
            <a:prstGeom prst="homePlat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TextBox 35">
              <a:extLst>
                <a:ext uri="{FF2B5EF4-FFF2-40B4-BE49-F238E27FC236}">
                  <a16:creationId xmlns:a16="http://schemas.microsoft.com/office/drawing/2014/main" id="{1497421D-892A-46D2-4518-8B00FEA7E376}"/>
                </a:ext>
              </a:extLst>
            </p:cNvPr>
            <p:cNvSpPr txBox="1"/>
            <p:nvPr/>
          </p:nvSpPr>
          <p:spPr>
            <a:xfrm>
              <a:off x="4863901" y="8930929"/>
              <a:ext cx="1747908" cy="569484"/>
            </a:xfrm>
            <a:prstGeom prst="rect">
              <a:avLst/>
            </a:prstGeom>
            <a:noFill/>
          </p:spPr>
          <p:txBody>
            <a:bodyPr wrap="square" rtlCol="0">
              <a:spAutoFit/>
            </a:bodyPr>
            <a:lstStyle/>
            <a:p>
              <a:r>
                <a:rPr lang="en-US" sz="1867" dirty="0">
                  <a:solidFill>
                    <a:schemeClr val="bg1"/>
                  </a:solidFill>
                </a:rPr>
                <a:t>Reassign</a:t>
              </a:r>
            </a:p>
          </p:txBody>
        </p:sp>
      </p:grpSp>
      <p:sp>
        <p:nvSpPr>
          <p:cNvPr id="39" name="Rectangle 38">
            <a:extLst>
              <a:ext uri="{FF2B5EF4-FFF2-40B4-BE49-F238E27FC236}">
                <a16:creationId xmlns:a16="http://schemas.microsoft.com/office/drawing/2014/main" id="{60D4DBE6-BDBD-8BCB-A6D4-5B03B8553BA5}"/>
              </a:ext>
            </a:extLst>
          </p:cNvPr>
          <p:cNvSpPr/>
          <p:nvPr/>
        </p:nvSpPr>
        <p:spPr>
          <a:xfrm>
            <a:off x="807331" y="4744873"/>
            <a:ext cx="2032000" cy="623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33" b="1" dirty="0"/>
              <a:t>ISP </a:t>
            </a:r>
            <a:r>
              <a:rPr lang="en-US" sz="2133" b="1" dirty="0">
                <a:solidFill>
                  <a:srgbClr val="D67B36"/>
                </a:solidFill>
              </a:rPr>
              <a:t>(Customers)</a:t>
            </a:r>
          </a:p>
        </p:txBody>
      </p:sp>
      <p:sp>
        <p:nvSpPr>
          <p:cNvPr id="40" name="Rectangle 39">
            <a:extLst>
              <a:ext uri="{FF2B5EF4-FFF2-40B4-BE49-F238E27FC236}">
                <a16:creationId xmlns:a16="http://schemas.microsoft.com/office/drawing/2014/main" id="{10E85142-70A3-AE69-684B-76BB36992100}"/>
              </a:ext>
            </a:extLst>
          </p:cNvPr>
          <p:cNvSpPr/>
          <p:nvPr/>
        </p:nvSpPr>
        <p:spPr>
          <a:xfrm>
            <a:off x="807331" y="5816599"/>
            <a:ext cx="2032000" cy="623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33" b="1" dirty="0"/>
              <a:t>End User </a:t>
            </a:r>
            <a:r>
              <a:rPr lang="en-US" sz="2133" b="1" dirty="0">
                <a:solidFill>
                  <a:srgbClr val="D67B36"/>
                </a:solidFill>
              </a:rPr>
              <a:t>(Customers)</a:t>
            </a:r>
          </a:p>
        </p:txBody>
      </p:sp>
    </p:spTree>
    <p:custDataLst>
      <p:tags r:id="rId1"/>
    </p:custDataLst>
    <p:extLst>
      <p:ext uri="{BB962C8B-B14F-4D97-AF65-F5344CB8AC3E}">
        <p14:creationId xmlns:p14="http://schemas.microsoft.com/office/powerpoint/2010/main" val="25471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down)">
                                      <p:cBhvr>
                                        <p:cTn id="18" dur="500"/>
                                        <p:tgtEl>
                                          <p:spTgt spid="10"/>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250"/>
                                        <p:tgtEl>
                                          <p:spTgt spid="27"/>
                                        </p:tgtEl>
                                      </p:cBhvr>
                                    </p:animEffect>
                                  </p:childTnLst>
                                </p:cTn>
                              </p:par>
                            </p:childTnLst>
                          </p:cTn>
                        </p:par>
                        <p:par>
                          <p:cTn id="23" fill="hold">
                            <p:stCondLst>
                              <p:cond delay="75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250"/>
                                        <p:tgtEl>
                                          <p:spTgt spid="2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p:tgtEl>
                                          <p:spTgt spid="37"/>
                                        </p:tgtEl>
                                        <p:attrNameLst>
                                          <p:attrName>ppt_x</p:attrName>
                                        </p:attrNameLst>
                                      </p:cBhvr>
                                      <p:tavLst>
                                        <p:tav tm="0">
                                          <p:val>
                                            <p:strVal val="#ppt_x+#ppt_w*1.125000"/>
                                          </p:val>
                                        </p:tav>
                                        <p:tav tm="100000">
                                          <p:val>
                                            <p:strVal val="#ppt_x"/>
                                          </p:val>
                                        </p:tav>
                                      </p:tavLst>
                                    </p:anim>
                                    <p:animEffect transition="in" filter="wipe(left)">
                                      <p:cBhvr>
                                        <p:cTn id="39" dur="500"/>
                                        <p:tgtEl>
                                          <p:spTgt spid="37"/>
                                        </p:tgtEl>
                                      </p:cBhvr>
                                    </p:animEffect>
                                  </p:childTnLst>
                                </p:cTn>
                              </p:par>
                              <p:par>
                                <p:cTn id="40" presetID="12"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p:tgtEl>
                                          <p:spTgt spid="38"/>
                                        </p:tgtEl>
                                        <p:attrNameLst>
                                          <p:attrName>ppt_x</p:attrName>
                                        </p:attrNameLst>
                                      </p:cBhvr>
                                      <p:tavLst>
                                        <p:tav tm="0">
                                          <p:val>
                                            <p:strVal val="#ppt_x+#ppt_w*1.125000"/>
                                          </p:val>
                                        </p:tav>
                                        <p:tav tm="100000">
                                          <p:val>
                                            <p:strVal val="#ppt_x"/>
                                          </p:val>
                                        </p:tav>
                                      </p:tavLst>
                                    </p:anim>
                                    <p:animEffect transition="in" filter="wipe(left)">
                                      <p:cBhvr>
                                        <p:cTn id="43" dur="500"/>
                                        <p:tgtEl>
                                          <p:spTgt spid="3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25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22" grpId="0" animBg="1"/>
      <p:bldP spid="39" grpId="0" animBg="1"/>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634F-8A23-8155-9F6A-535038BF61D4}"/>
              </a:ext>
            </a:extLst>
          </p:cNvPr>
          <p:cNvSpPr>
            <a:spLocks noGrp="1"/>
          </p:cNvSpPr>
          <p:nvPr>
            <p:ph type="title"/>
          </p:nvPr>
        </p:nvSpPr>
        <p:spPr/>
        <p:txBody>
          <a:bodyPr/>
          <a:lstStyle/>
          <a:p>
            <a:r>
              <a:rPr lang="en-GB" dirty="0"/>
              <a:t>Routing</a:t>
            </a:r>
            <a:br>
              <a:rPr lang="en-GB" dirty="0"/>
            </a:br>
            <a:r>
              <a:rPr lang="en-GB" sz="3600" b="0" dirty="0"/>
              <a:t>How Data Moves </a:t>
            </a:r>
          </a:p>
        </p:txBody>
      </p:sp>
    </p:spTree>
    <p:extLst>
      <p:ext uri="{BB962C8B-B14F-4D97-AF65-F5344CB8AC3E}">
        <p14:creationId xmlns:p14="http://schemas.microsoft.com/office/powerpoint/2010/main" val="3799656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CC827-F3E7-ED25-6D81-FC9DC23222E9}"/>
            </a:ext>
          </a:extLst>
        </p:cNvPr>
        <p:cNvGrpSpPr/>
        <p:nvPr/>
      </p:nvGrpSpPr>
      <p:grpSpPr>
        <a:xfrm>
          <a:off x="0" y="0"/>
          <a:ext cx="0" cy="0"/>
          <a:chOff x="0" y="0"/>
          <a:chExt cx="0" cy="0"/>
        </a:xfrm>
      </p:grpSpPr>
      <p:sp>
        <p:nvSpPr>
          <p:cNvPr id="3" name="Chart Placeholder 2">
            <a:extLst>
              <a:ext uri="{FF2B5EF4-FFF2-40B4-BE49-F238E27FC236}">
                <a16:creationId xmlns:a16="http://schemas.microsoft.com/office/drawing/2014/main" id="{9D870610-F517-CA7B-6034-47BD17CD08D6}"/>
              </a:ext>
            </a:extLst>
          </p:cNvPr>
          <p:cNvSpPr>
            <a:spLocks noGrp="1"/>
          </p:cNvSpPr>
          <p:nvPr>
            <p:ph idx="1"/>
          </p:nvPr>
        </p:nvSpPr>
        <p:spPr/>
        <p:txBody>
          <a:bodyPr>
            <a:normAutofit fontScale="25000" lnSpcReduction="20000"/>
          </a:bodyPr>
          <a:lstStyle/>
          <a:p>
            <a:pPr marL="0" indent="0">
              <a:lnSpc>
                <a:spcPct val="120000"/>
              </a:lnSpc>
              <a:buClr>
                <a:srgbClr val="000000"/>
              </a:buClr>
              <a:buSzPts val="3900"/>
              <a:buNone/>
            </a:pPr>
            <a:r>
              <a:rPr lang="en-US" sz="7400" dirty="0">
                <a:solidFill>
                  <a:srgbClr val="002B49"/>
                </a:solidFill>
                <a:latin typeface="Arial"/>
                <a:ea typeface="Arial"/>
                <a:cs typeface="Arial"/>
                <a:sym typeface="Arial"/>
              </a:rPr>
              <a:t>The Internet relies on two critical systems:</a:t>
            </a:r>
            <a:endParaRPr lang="en-US" sz="7400" dirty="0">
              <a:solidFill>
                <a:srgbClr val="000000"/>
              </a:solidFill>
              <a:latin typeface="Arial"/>
              <a:ea typeface="Arial"/>
              <a:cs typeface="Arial"/>
              <a:sym typeface="Arial"/>
            </a:endParaRPr>
          </a:p>
          <a:p>
            <a:pPr marL="798853" lvl="2" indent="-342900">
              <a:lnSpc>
                <a:spcPct val="115000"/>
              </a:lnSpc>
              <a:buClr>
                <a:srgbClr val="002B49"/>
              </a:buClr>
              <a:buSzPts val="3000"/>
            </a:pPr>
            <a:r>
              <a:rPr lang="en-US" sz="7400" b="1" dirty="0">
                <a:solidFill>
                  <a:srgbClr val="002B49"/>
                </a:solidFill>
                <a:latin typeface="Arial"/>
                <a:ea typeface="Arial"/>
                <a:cs typeface="Arial"/>
                <a:sym typeface="Arial"/>
              </a:rPr>
              <a:t>DNS</a:t>
            </a:r>
            <a:r>
              <a:rPr lang="en-US" sz="7400" dirty="0">
                <a:solidFill>
                  <a:srgbClr val="002B49"/>
                </a:solidFill>
                <a:latin typeface="Arial"/>
                <a:ea typeface="Arial"/>
                <a:cs typeface="Arial"/>
                <a:sym typeface="Arial"/>
              </a:rPr>
              <a:t> - translates domain names to IP addresses (forward lookup) and IP addresses to domain names (reverse lookup)</a:t>
            </a:r>
            <a:endParaRPr lang="en-US" sz="7400" dirty="0">
              <a:solidFill>
                <a:srgbClr val="000000"/>
              </a:solidFill>
              <a:latin typeface="Arial"/>
              <a:ea typeface="Arial"/>
              <a:cs typeface="Arial"/>
              <a:sym typeface="Arial"/>
            </a:endParaRPr>
          </a:p>
          <a:p>
            <a:pPr marL="798853" lvl="2" indent="-342900">
              <a:lnSpc>
                <a:spcPct val="120000"/>
              </a:lnSpc>
              <a:buClr>
                <a:srgbClr val="002B49"/>
              </a:buClr>
              <a:buSzPts val="3000"/>
            </a:pPr>
            <a:r>
              <a:rPr lang="en-US" sz="7400" b="1" dirty="0">
                <a:solidFill>
                  <a:srgbClr val="002B49"/>
                </a:solidFill>
                <a:latin typeface="Arial"/>
                <a:ea typeface="Arial"/>
                <a:cs typeface="Arial"/>
                <a:sym typeface="Arial"/>
              </a:rPr>
              <a:t>Routing</a:t>
            </a:r>
            <a:r>
              <a:rPr lang="en-US" sz="7400" dirty="0">
                <a:solidFill>
                  <a:srgbClr val="002B49"/>
                </a:solidFill>
                <a:latin typeface="Arial"/>
                <a:ea typeface="Arial"/>
                <a:cs typeface="Arial"/>
                <a:sym typeface="Arial"/>
              </a:rPr>
              <a:t> – forwards IP data packets across the network from source to destination</a:t>
            </a:r>
            <a:br>
              <a:rPr lang="en-US" sz="7400" dirty="0">
                <a:solidFill>
                  <a:srgbClr val="002B49"/>
                </a:solidFill>
                <a:latin typeface="Arial"/>
                <a:ea typeface="Arial"/>
                <a:cs typeface="Arial"/>
                <a:sym typeface="Arial"/>
              </a:rPr>
            </a:br>
            <a:endParaRPr lang="en-US" sz="7400" dirty="0">
              <a:solidFill>
                <a:srgbClr val="002B49"/>
              </a:solidFill>
              <a:latin typeface="Arial"/>
              <a:ea typeface="Arial"/>
              <a:cs typeface="Arial"/>
              <a:sym typeface="Arial"/>
            </a:endParaRPr>
          </a:p>
          <a:p>
            <a:pPr marL="0" lvl="2" indent="0">
              <a:lnSpc>
                <a:spcPct val="120000"/>
              </a:lnSpc>
              <a:buClr>
                <a:srgbClr val="000000"/>
              </a:buClr>
              <a:buSzPts val="3900"/>
              <a:buNone/>
            </a:pPr>
            <a:r>
              <a:rPr lang="en-US" sz="7400" dirty="0">
                <a:solidFill>
                  <a:srgbClr val="002B49"/>
                </a:solidFill>
                <a:latin typeface="Arial"/>
                <a:ea typeface="Arial"/>
                <a:cs typeface="Arial"/>
                <a:sym typeface="Arial"/>
              </a:rPr>
              <a:t>These critical systems are not inherently secure </a:t>
            </a:r>
            <a:endParaRPr lang="en-US" sz="7400" dirty="0">
              <a:solidFill>
                <a:srgbClr val="000000"/>
              </a:solidFill>
              <a:latin typeface="Arial"/>
              <a:ea typeface="Arial"/>
              <a:cs typeface="Arial"/>
              <a:sym typeface="Arial"/>
            </a:endParaRPr>
          </a:p>
          <a:p>
            <a:pPr marL="798853" lvl="2" indent="-342900">
              <a:lnSpc>
                <a:spcPct val="120000"/>
              </a:lnSpc>
              <a:buClr>
                <a:srgbClr val="002B49"/>
              </a:buClr>
              <a:buSzPts val="3000"/>
            </a:pPr>
            <a:r>
              <a:rPr lang="en-US" sz="7400" dirty="0">
                <a:solidFill>
                  <a:srgbClr val="002B49"/>
                </a:solidFill>
                <a:latin typeface="Arial"/>
                <a:ea typeface="Arial"/>
                <a:cs typeface="Arial"/>
                <a:sym typeface="Arial"/>
              </a:rPr>
              <a:t>Subject to misconfigurations and nefarious activity </a:t>
            </a:r>
            <a:br>
              <a:rPr lang="en-US" sz="7400" dirty="0">
                <a:solidFill>
                  <a:srgbClr val="002B49"/>
                </a:solidFill>
                <a:latin typeface="Arial"/>
                <a:ea typeface="Arial"/>
                <a:cs typeface="Arial"/>
                <a:sym typeface="Arial"/>
              </a:rPr>
            </a:br>
            <a:endParaRPr lang="en-US" sz="7400" dirty="0">
              <a:solidFill>
                <a:srgbClr val="002B49"/>
              </a:solidFill>
              <a:latin typeface="Arial"/>
              <a:ea typeface="Arial"/>
              <a:cs typeface="Arial"/>
              <a:sym typeface="Arial"/>
            </a:endParaRPr>
          </a:p>
          <a:p>
            <a:pPr marL="0" lvl="2" indent="0">
              <a:lnSpc>
                <a:spcPct val="120000"/>
              </a:lnSpc>
              <a:buClr>
                <a:srgbClr val="000000"/>
              </a:buClr>
              <a:buSzPts val="3900"/>
              <a:buNone/>
            </a:pPr>
            <a:r>
              <a:rPr lang="en-US" sz="7400" dirty="0">
                <a:solidFill>
                  <a:srgbClr val="002B49"/>
                </a:solidFill>
                <a:latin typeface="Arial"/>
                <a:ea typeface="Arial"/>
                <a:cs typeface="Arial"/>
                <a:sym typeface="Arial"/>
              </a:rPr>
              <a:t>Traditional options for verifying routing</a:t>
            </a:r>
            <a:endParaRPr lang="en-US" sz="7400" dirty="0">
              <a:solidFill>
                <a:srgbClr val="000000"/>
              </a:solidFill>
              <a:latin typeface="Arial"/>
              <a:ea typeface="Arial"/>
              <a:cs typeface="Arial"/>
              <a:sym typeface="Arial"/>
            </a:endParaRPr>
          </a:p>
          <a:p>
            <a:pPr marL="798853" lvl="2" indent="-342900">
              <a:lnSpc>
                <a:spcPct val="120000"/>
              </a:lnSpc>
              <a:buClr>
                <a:srgbClr val="002B49"/>
              </a:buClr>
              <a:buSzPts val="3000"/>
            </a:pPr>
            <a:r>
              <a:rPr lang="en-US" sz="7400" dirty="0">
                <a:solidFill>
                  <a:srgbClr val="002B49"/>
                </a:solidFill>
                <a:latin typeface="Arial"/>
                <a:ea typeface="Arial"/>
                <a:cs typeface="Arial"/>
                <a:sym typeface="Arial"/>
              </a:rPr>
              <a:t>Internet Routing Registry (IRR)</a:t>
            </a:r>
            <a:endParaRPr lang="en-US" sz="7400" dirty="0">
              <a:solidFill>
                <a:srgbClr val="000000"/>
              </a:solidFill>
              <a:latin typeface="Arial"/>
              <a:ea typeface="Arial"/>
              <a:cs typeface="Arial"/>
              <a:sym typeface="Arial"/>
            </a:endParaRPr>
          </a:p>
          <a:p>
            <a:pPr marL="798853" lvl="2" indent="-342900">
              <a:lnSpc>
                <a:spcPct val="120000"/>
              </a:lnSpc>
              <a:buClr>
                <a:srgbClr val="002B49"/>
              </a:buClr>
              <a:buSzPts val="3000"/>
            </a:pPr>
            <a:r>
              <a:rPr lang="en-US" sz="7400" dirty="0">
                <a:solidFill>
                  <a:srgbClr val="002B49"/>
                </a:solidFill>
                <a:latin typeface="Arial"/>
                <a:ea typeface="Arial"/>
                <a:cs typeface="Arial"/>
                <a:sym typeface="Arial"/>
              </a:rPr>
              <a:t>Letters of Authority (LOAs)</a:t>
            </a:r>
            <a:endParaRPr lang="en-US" sz="7400" dirty="0">
              <a:solidFill>
                <a:srgbClr val="000000"/>
              </a:solidFill>
              <a:latin typeface="Arial"/>
              <a:ea typeface="Arial"/>
              <a:cs typeface="Arial"/>
              <a:sym typeface="Arial"/>
            </a:endParaRPr>
          </a:p>
          <a:p>
            <a:pPr marL="798853" lvl="2" indent="-342900">
              <a:lnSpc>
                <a:spcPct val="120000"/>
              </a:lnSpc>
              <a:buClr>
                <a:srgbClr val="002B49"/>
              </a:buClr>
              <a:buSzPts val="3000"/>
            </a:pPr>
            <a:r>
              <a:rPr lang="en-US" sz="7400" dirty="0">
                <a:solidFill>
                  <a:srgbClr val="002B49"/>
                </a:solidFill>
                <a:latin typeface="Arial"/>
                <a:ea typeface="Arial"/>
                <a:cs typeface="Arial"/>
                <a:sym typeface="Arial"/>
              </a:rPr>
              <a:t>Seems ”legit” (informal arrangement between ISPs)</a:t>
            </a:r>
          </a:p>
          <a:p>
            <a:endParaRPr lang="en-GB" dirty="0"/>
          </a:p>
        </p:txBody>
      </p:sp>
      <p:sp>
        <p:nvSpPr>
          <p:cNvPr id="2" name="Title 1">
            <a:extLst>
              <a:ext uri="{FF2B5EF4-FFF2-40B4-BE49-F238E27FC236}">
                <a16:creationId xmlns:a16="http://schemas.microsoft.com/office/drawing/2014/main" id="{F6FA1C15-FED9-2BEB-E078-2D00AA4872A0}"/>
              </a:ext>
            </a:extLst>
          </p:cNvPr>
          <p:cNvSpPr>
            <a:spLocks noGrp="1"/>
          </p:cNvSpPr>
          <p:nvPr>
            <p:ph type="title"/>
          </p:nvPr>
        </p:nvSpPr>
        <p:spPr/>
        <p:txBody>
          <a:bodyPr/>
          <a:lstStyle/>
          <a:p>
            <a:r>
              <a:rPr lang="en-GB" sz="4000" dirty="0">
                <a:latin typeface="Arial" panose="020B0604020202020204" pitchFamily="34" charset="0"/>
                <a:cs typeface="Arial" panose="020B0604020202020204" pitchFamily="34" charset="0"/>
              </a:rPr>
              <a:t>Core Internet Functions: DNS &amp; Routing</a:t>
            </a:r>
          </a:p>
        </p:txBody>
      </p:sp>
    </p:spTree>
    <p:extLst>
      <p:ext uri="{BB962C8B-B14F-4D97-AF65-F5344CB8AC3E}">
        <p14:creationId xmlns:p14="http://schemas.microsoft.com/office/powerpoint/2010/main" val="153687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0" name="Google Shape;510;p25"/>
          <p:cNvSpPr/>
          <p:nvPr/>
        </p:nvSpPr>
        <p:spPr>
          <a:xfrm>
            <a:off x="7215739" y="4832650"/>
            <a:ext cx="1233764" cy="1006819"/>
          </a:xfrm>
          <a:custGeom>
            <a:avLst/>
            <a:gdLst/>
            <a:ahLst/>
            <a:cxnLst/>
            <a:rect l="l" t="t" r="r" b="b"/>
            <a:pathLst>
              <a:path w="1850646" h="1510229" extrusionOk="0">
                <a:moveTo>
                  <a:pt x="0" y="0"/>
                </a:moveTo>
                <a:lnTo>
                  <a:pt x="1850646" y="0"/>
                </a:lnTo>
                <a:lnTo>
                  <a:pt x="1850646" y="1510229"/>
                </a:lnTo>
                <a:lnTo>
                  <a:pt x="0" y="1510229"/>
                </a:lnTo>
                <a:lnTo>
                  <a:pt x="0" y="0"/>
                </a:lnTo>
                <a:close/>
              </a:path>
            </a:pathLst>
          </a:custGeom>
          <a:blipFill rotWithShape="1">
            <a:blip r:embed="rId3">
              <a:alphaModFix/>
            </a:blip>
            <a:stretch>
              <a:fillRect/>
            </a:stretch>
          </a:blipFill>
          <a:ln>
            <a:noFill/>
          </a:ln>
        </p:spPr>
        <p:txBody>
          <a:bodyPr/>
          <a:lstStyle/>
          <a:p>
            <a:endParaRPr lang="en-GB" sz="1200"/>
          </a:p>
        </p:txBody>
      </p:sp>
      <p:sp>
        <p:nvSpPr>
          <p:cNvPr id="511" name="Google Shape;511;p25"/>
          <p:cNvSpPr/>
          <p:nvPr/>
        </p:nvSpPr>
        <p:spPr>
          <a:xfrm>
            <a:off x="8250908" y="3201555"/>
            <a:ext cx="1208145" cy="1371903"/>
          </a:xfrm>
          <a:custGeom>
            <a:avLst/>
            <a:gdLst/>
            <a:ahLst/>
            <a:cxnLst/>
            <a:rect l="l" t="t" r="r" b="b"/>
            <a:pathLst>
              <a:path w="1812217" h="2057854" extrusionOk="0">
                <a:moveTo>
                  <a:pt x="0" y="0"/>
                </a:moveTo>
                <a:lnTo>
                  <a:pt x="1812217" y="0"/>
                </a:lnTo>
                <a:lnTo>
                  <a:pt x="1812217" y="2057854"/>
                </a:lnTo>
                <a:lnTo>
                  <a:pt x="0" y="2057854"/>
                </a:lnTo>
                <a:lnTo>
                  <a:pt x="0" y="0"/>
                </a:lnTo>
                <a:close/>
              </a:path>
            </a:pathLst>
          </a:custGeom>
          <a:blipFill rotWithShape="1">
            <a:blip r:embed="rId4">
              <a:alphaModFix/>
            </a:blip>
            <a:stretch>
              <a:fillRect/>
            </a:stretch>
          </a:blipFill>
          <a:ln>
            <a:noFill/>
          </a:ln>
        </p:spPr>
        <p:txBody>
          <a:bodyPr/>
          <a:lstStyle/>
          <a:p>
            <a:endParaRPr lang="en-GB" sz="1200"/>
          </a:p>
        </p:txBody>
      </p:sp>
      <p:sp>
        <p:nvSpPr>
          <p:cNvPr id="512" name="Google Shape;512;p25"/>
          <p:cNvSpPr/>
          <p:nvPr/>
        </p:nvSpPr>
        <p:spPr>
          <a:xfrm>
            <a:off x="5638801" y="5264636"/>
            <a:ext cx="982763" cy="926001"/>
          </a:xfrm>
          <a:custGeom>
            <a:avLst/>
            <a:gdLst/>
            <a:ahLst/>
            <a:cxnLst/>
            <a:rect l="l" t="t" r="r" b="b"/>
            <a:pathLst>
              <a:path w="1474144" h="1389001" extrusionOk="0">
                <a:moveTo>
                  <a:pt x="0" y="0"/>
                </a:moveTo>
                <a:lnTo>
                  <a:pt x="1474144" y="0"/>
                </a:lnTo>
                <a:lnTo>
                  <a:pt x="1474144" y="1389002"/>
                </a:lnTo>
                <a:lnTo>
                  <a:pt x="0" y="1389002"/>
                </a:lnTo>
                <a:lnTo>
                  <a:pt x="0" y="0"/>
                </a:lnTo>
                <a:close/>
              </a:path>
            </a:pathLst>
          </a:custGeom>
          <a:blipFill rotWithShape="1">
            <a:blip r:embed="rId5">
              <a:alphaModFix/>
            </a:blip>
            <a:stretch>
              <a:fillRect/>
            </a:stretch>
          </a:blipFill>
          <a:ln>
            <a:noFill/>
          </a:ln>
        </p:spPr>
        <p:txBody>
          <a:bodyPr/>
          <a:lstStyle/>
          <a:p>
            <a:endParaRPr lang="en-GB" sz="1200"/>
          </a:p>
        </p:txBody>
      </p:sp>
      <p:sp>
        <p:nvSpPr>
          <p:cNvPr id="513" name="Google Shape;513;p25"/>
          <p:cNvSpPr/>
          <p:nvPr/>
        </p:nvSpPr>
        <p:spPr>
          <a:xfrm>
            <a:off x="3837746" y="4419278"/>
            <a:ext cx="1069427" cy="916781"/>
          </a:xfrm>
          <a:custGeom>
            <a:avLst/>
            <a:gdLst/>
            <a:ahLst/>
            <a:cxnLst/>
            <a:rect l="l" t="t" r="r" b="b"/>
            <a:pathLst>
              <a:path w="1604141" h="1375172" extrusionOk="0">
                <a:moveTo>
                  <a:pt x="0" y="0"/>
                </a:moveTo>
                <a:lnTo>
                  <a:pt x="1604141" y="0"/>
                </a:lnTo>
                <a:lnTo>
                  <a:pt x="1604141" y="1375171"/>
                </a:lnTo>
                <a:lnTo>
                  <a:pt x="0" y="1375171"/>
                </a:lnTo>
                <a:lnTo>
                  <a:pt x="0" y="0"/>
                </a:lnTo>
                <a:close/>
              </a:path>
            </a:pathLst>
          </a:custGeom>
          <a:blipFill rotWithShape="1">
            <a:blip r:embed="rId6">
              <a:alphaModFix/>
            </a:blip>
            <a:stretch>
              <a:fillRect t="-8320" b="-8321"/>
            </a:stretch>
          </a:blipFill>
          <a:ln>
            <a:noFill/>
          </a:ln>
        </p:spPr>
        <p:txBody>
          <a:bodyPr/>
          <a:lstStyle/>
          <a:p>
            <a:endParaRPr lang="en-GB" sz="1200"/>
          </a:p>
        </p:txBody>
      </p:sp>
      <p:sp>
        <p:nvSpPr>
          <p:cNvPr id="514" name="Google Shape;514;p25"/>
          <p:cNvSpPr/>
          <p:nvPr/>
        </p:nvSpPr>
        <p:spPr>
          <a:xfrm>
            <a:off x="3357531" y="2970494"/>
            <a:ext cx="493920" cy="917013"/>
          </a:xfrm>
          <a:custGeom>
            <a:avLst/>
            <a:gdLst/>
            <a:ahLst/>
            <a:cxnLst/>
            <a:rect l="l" t="t" r="r" b="b"/>
            <a:pathLst>
              <a:path w="740880" h="1375519" extrusionOk="0">
                <a:moveTo>
                  <a:pt x="0" y="0"/>
                </a:moveTo>
                <a:lnTo>
                  <a:pt x="740880" y="0"/>
                </a:lnTo>
                <a:lnTo>
                  <a:pt x="740880" y="1375520"/>
                </a:lnTo>
                <a:lnTo>
                  <a:pt x="0" y="1375520"/>
                </a:lnTo>
                <a:lnTo>
                  <a:pt x="0" y="0"/>
                </a:lnTo>
                <a:close/>
              </a:path>
            </a:pathLst>
          </a:custGeom>
          <a:blipFill rotWithShape="1">
            <a:blip r:embed="rId7">
              <a:alphaModFix/>
            </a:blip>
            <a:stretch>
              <a:fillRect/>
            </a:stretch>
          </a:blipFill>
          <a:ln>
            <a:noFill/>
          </a:ln>
        </p:spPr>
        <p:txBody>
          <a:bodyPr/>
          <a:lstStyle/>
          <a:p>
            <a:endParaRPr lang="en-GB" sz="1200"/>
          </a:p>
        </p:txBody>
      </p:sp>
      <p:sp>
        <p:nvSpPr>
          <p:cNvPr id="515" name="Google Shape;515;p25"/>
          <p:cNvSpPr/>
          <p:nvPr/>
        </p:nvSpPr>
        <p:spPr>
          <a:xfrm>
            <a:off x="4648494" y="1676078"/>
            <a:ext cx="3184127" cy="3201591"/>
          </a:xfrm>
          <a:custGeom>
            <a:avLst/>
            <a:gdLst/>
            <a:ahLst/>
            <a:cxnLst/>
            <a:rect l="l" t="t" r="r" b="b"/>
            <a:pathLst>
              <a:path w="4776191" h="4802386" extrusionOk="0">
                <a:moveTo>
                  <a:pt x="0" y="0"/>
                </a:moveTo>
                <a:lnTo>
                  <a:pt x="4776191" y="0"/>
                </a:lnTo>
                <a:lnTo>
                  <a:pt x="4776191" y="4802386"/>
                </a:lnTo>
                <a:lnTo>
                  <a:pt x="0" y="4802386"/>
                </a:lnTo>
                <a:lnTo>
                  <a:pt x="0" y="0"/>
                </a:lnTo>
                <a:close/>
              </a:path>
            </a:pathLst>
          </a:custGeom>
          <a:blipFill rotWithShape="1">
            <a:blip r:embed="rId8">
              <a:alphaModFix/>
            </a:blip>
            <a:stretch>
              <a:fillRect/>
            </a:stretch>
          </a:blipFill>
          <a:ln>
            <a:noFill/>
          </a:ln>
        </p:spPr>
        <p:txBody>
          <a:bodyPr/>
          <a:lstStyle/>
          <a:p>
            <a:endParaRPr lang="en-GB" sz="1200"/>
          </a:p>
        </p:txBody>
      </p:sp>
      <p:sp>
        <p:nvSpPr>
          <p:cNvPr id="517" name="Google Shape;517;p25"/>
          <p:cNvSpPr txBox="1"/>
          <p:nvPr/>
        </p:nvSpPr>
        <p:spPr>
          <a:xfrm>
            <a:off x="5183378" y="2540495"/>
            <a:ext cx="2114358" cy="517193"/>
          </a:xfrm>
          <a:prstGeom prst="rect">
            <a:avLst/>
          </a:prstGeom>
          <a:noFill/>
          <a:ln>
            <a:noFill/>
          </a:ln>
        </p:spPr>
        <p:txBody>
          <a:bodyPr spcFirstLastPara="1" wrap="square" lIns="0" tIns="0" rIns="0" bIns="0" anchor="t" anchorCtr="0">
            <a:spAutoFit/>
          </a:bodyPr>
          <a:lstStyle/>
          <a:p>
            <a:pPr>
              <a:lnSpc>
                <a:spcPct val="119995"/>
              </a:lnSpc>
              <a:buClr>
                <a:srgbClr val="000000"/>
              </a:buClr>
              <a:buSzPts val="4201"/>
            </a:pPr>
            <a:r>
              <a:rPr lang="en-US" sz="2801" b="1">
                <a:solidFill>
                  <a:srgbClr val="000000"/>
                </a:solidFill>
                <a:latin typeface="Arial"/>
                <a:ea typeface="Arial"/>
                <a:cs typeface="Arial"/>
                <a:sym typeface="Arial"/>
              </a:rPr>
              <a:t>The Internet</a:t>
            </a:r>
            <a:endParaRPr sz="933">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9E09A960-1537-2139-B04B-5AFEAC7B0B97}"/>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The Internet 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cxnSp>
        <p:nvCxnSpPr>
          <p:cNvPr id="524" name="Google Shape;524;p26"/>
          <p:cNvCxnSpPr/>
          <p:nvPr/>
        </p:nvCxnSpPr>
        <p:spPr>
          <a:xfrm rot="15314">
            <a:off x="7341237" y="3076611"/>
            <a:ext cx="2138183" cy="0"/>
          </a:xfrm>
          <a:prstGeom prst="straightConnector1">
            <a:avLst/>
          </a:prstGeom>
          <a:noFill/>
          <a:ln w="9525" cap="rnd" cmpd="sng">
            <a:solidFill>
              <a:srgbClr val="002B49"/>
            </a:solidFill>
            <a:prstDash val="solid"/>
            <a:round/>
            <a:headEnd type="none" w="sm" len="sm"/>
            <a:tailEnd type="none" w="sm" len="sm"/>
          </a:ln>
        </p:spPr>
      </p:cxnSp>
      <p:cxnSp>
        <p:nvCxnSpPr>
          <p:cNvPr id="525" name="Google Shape;525;p26"/>
          <p:cNvCxnSpPr/>
          <p:nvPr/>
        </p:nvCxnSpPr>
        <p:spPr>
          <a:xfrm rot="33761">
            <a:off x="5724581" y="3076611"/>
            <a:ext cx="969899" cy="0"/>
          </a:xfrm>
          <a:prstGeom prst="straightConnector1">
            <a:avLst/>
          </a:prstGeom>
          <a:noFill/>
          <a:ln w="9525" cap="rnd" cmpd="sng">
            <a:solidFill>
              <a:srgbClr val="002B49"/>
            </a:solidFill>
            <a:prstDash val="solid"/>
            <a:round/>
            <a:headEnd type="none" w="sm" len="sm"/>
            <a:tailEnd type="none" w="sm" len="sm"/>
          </a:ln>
        </p:spPr>
      </p:cxnSp>
      <p:cxnSp>
        <p:nvCxnSpPr>
          <p:cNvPr id="526" name="Google Shape;526;p26"/>
          <p:cNvCxnSpPr/>
          <p:nvPr/>
        </p:nvCxnSpPr>
        <p:spPr>
          <a:xfrm rot="3108086">
            <a:off x="5413168" y="3597090"/>
            <a:ext cx="701143" cy="0"/>
          </a:xfrm>
          <a:prstGeom prst="straightConnector1">
            <a:avLst/>
          </a:prstGeom>
          <a:noFill/>
          <a:ln w="9525" cap="rnd" cmpd="sng">
            <a:solidFill>
              <a:srgbClr val="002B49"/>
            </a:solidFill>
            <a:prstDash val="solid"/>
            <a:round/>
            <a:headEnd type="none" w="sm" len="sm"/>
            <a:tailEnd type="none" w="sm" len="sm"/>
          </a:ln>
        </p:spPr>
      </p:cxnSp>
      <p:cxnSp>
        <p:nvCxnSpPr>
          <p:cNvPr id="527" name="Google Shape;527;p26"/>
          <p:cNvCxnSpPr/>
          <p:nvPr/>
        </p:nvCxnSpPr>
        <p:spPr>
          <a:xfrm rot="7615219">
            <a:off x="6354299" y="3613054"/>
            <a:ext cx="685176" cy="0"/>
          </a:xfrm>
          <a:prstGeom prst="straightConnector1">
            <a:avLst/>
          </a:prstGeom>
          <a:noFill/>
          <a:ln w="9525" cap="rnd" cmpd="sng">
            <a:solidFill>
              <a:srgbClr val="002B49"/>
            </a:solidFill>
            <a:prstDash val="solid"/>
            <a:round/>
            <a:headEnd type="none" w="sm" len="sm"/>
            <a:tailEnd type="none" w="sm" len="sm"/>
          </a:ln>
        </p:spPr>
      </p:cxnSp>
      <p:sp>
        <p:nvSpPr>
          <p:cNvPr id="528" name="Google Shape;528;p26" descr="http://www.easyvectors.com/assets/images/vectors/afbig/transmission-tower-antenna-clip-art.jpg"/>
          <p:cNvSpPr/>
          <p:nvPr/>
        </p:nvSpPr>
        <p:spPr>
          <a:xfrm>
            <a:off x="4044906" y="2461863"/>
            <a:ext cx="784921" cy="1013674"/>
          </a:xfrm>
          <a:custGeom>
            <a:avLst/>
            <a:gdLst/>
            <a:ahLst/>
            <a:cxnLst/>
            <a:rect l="l" t="t" r="r" b="b"/>
            <a:pathLst>
              <a:path w="1177381" h="1382283" extrusionOk="0">
                <a:moveTo>
                  <a:pt x="0" y="0"/>
                </a:moveTo>
                <a:lnTo>
                  <a:pt x="1177381" y="0"/>
                </a:lnTo>
                <a:lnTo>
                  <a:pt x="1177381" y="1382284"/>
                </a:lnTo>
                <a:lnTo>
                  <a:pt x="0" y="1382284"/>
                </a:lnTo>
                <a:lnTo>
                  <a:pt x="0" y="0"/>
                </a:lnTo>
                <a:close/>
              </a:path>
            </a:pathLst>
          </a:custGeom>
          <a:blipFill rotWithShape="1">
            <a:blip r:embed="rId3">
              <a:alphaModFix/>
            </a:blip>
            <a:stretch>
              <a:fillRect b="-276"/>
            </a:stretch>
          </a:blipFill>
          <a:ln>
            <a:noFill/>
          </a:ln>
        </p:spPr>
        <p:txBody>
          <a:bodyPr/>
          <a:lstStyle/>
          <a:p>
            <a:endParaRPr lang="en-GB" sz="1200"/>
          </a:p>
        </p:txBody>
      </p:sp>
      <p:cxnSp>
        <p:nvCxnSpPr>
          <p:cNvPr id="529" name="Google Shape;529;p26"/>
          <p:cNvCxnSpPr/>
          <p:nvPr/>
        </p:nvCxnSpPr>
        <p:spPr>
          <a:xfrm rot="10735244">
            <a:off x="4668443" y="3076611"/>
            <a:ext cx="505691" cy="0"/>
          </a:xfrm>
          <a:prstGeom prst="straightConnector1">
            <a:avLst/>
          </a:prstGeom>
          <a:noFill/>
          <a:ln w="9525" cap="rnd" cmpd="sng">
            <a:solidFill>
              <a:srgbClr val="002B49"/>
            </a:solidFill>
            <a:prstDash val="solid"/>
            <a:round/>
            <a:headEnd type="none" w="sm" len="sm"/>
            <a:tailEnd type="none" w="sm" len="sm"/>
          </a:ln>
        </p:spPr>
      </p:cxnSp>
      <p:cxnSp>
        <p:nvCxnSpPr>
          <p:cNvPr id="530" name="Google Shape;530;p26"/>
          <p:cNvCxnSpPr/>
          <p:nvPr/>
        </p:nvCxnSpPr>
        <p:spPr>
          <a:xfrm rot="5440465">
            <a:off x="5743854" y="4909273"/>
            <a:ext cx="1009122" cy="0"/>
          </a:xfrm>
          <a:prstGeom prst="straightConnector1">
            <a:avLst/>
          </a:prstGeom>
          <a:noFill/>
          <a:ln w="9525" cap="rnd" cmpd="sng">
            <a:solidFill>
              <a:srgbClr val="002B49"/>
            </a:solidFill>
            <a:prstDash val="solid"/>
            <a:round/>
            <a:headEnd type="none" w="sm" len="sm"/>
            <a:tailEnd type="none" w="sm" len="sm"/>
          </a:ln>
        </p:spPr>
      </p:cxnSp>
      <p:cxnSp>
        <p:nvCxnSpPr>
          <p:cNvPr id="531" name="Google Shape;531;p26"/>
          <p:cNvCxnSpPr/>
          <p:nvPr/>
        </p:nvCxnSpPr>
        <p:spPr>
          <a:xfrm rot="-9705769">
            <a:off x="6374681" y="4553516"/>
            <a:ext cx="2089523" cy="0"/>
          </a:xfrm>
          <a:prstGeom prst="straightConnector1">
            <a:avLst/>
          </a:prstGeom>
          <a:noFill/>
          <a:ln w="9525" cap="rnd" cmpd="sng">
            <a:solidFill>
              <a:srgbClr val="002B49"/>
            </a:solidFill>
            <a:prstDash val="solid"/>
            <a:round/>
            <a:headEnd type="none" w="sm" len="sm"/>
            <a:tailEnd type="none" w="sm" len="sm"/>
          </a:ln>
        </p:spPr>
      </p:cxnSp>
      <p:cxnSp>
        <p:nvCxnSpPr>
          <p:cNvPr id="532" name="Google Shape;532;p26"/>
          <p:cNvCxnSpPr/>
          <p:nvPr/>
        </p:nvCxnSpPr>
        <p:spPr>
          <a:xfrm rot="10779482">
            <a:off x="2453764" y="2968699"/>
            <a:ext cx="1595917" cy="0"/>
          </a:xfrm>
          <a:prstGeom prst="straightConnector1">
            <a:avLst/>
          </a:prstGeom>
          <a:noFill/>
          <a:ln w="9525" cap="rnd" cmpd="sng">
            <a:solidFill>
              <a:srgbClr val="002B49"/>
            </a:solidFill>
            <a:prstDash val="solid"/>
            <a:round/>
            <a:headEnd type="none" w="sm" len="sm"/>
            <a:tailEnd type="none" w="sm" len="sm"/>
          </a:ln>
        </p:spPr>
      </p:cxnSp>
      <p:cxnSp>
        <p:nvCxnSpPr>
          <p:cNvPr id="533" name="Google Shape;533;p26"/>
          <p:cNvCxnSpPr/>
          <p:nvPr/>
        </p:nvCxnSpPr>
        <p:spPr>
          <a:xfrm rot="7809228">
            <a:off x="2715706" y="3725673"/>
            <a:ext cx="1801869" cy="0"/>
          </a:xfrm>
          <a:prstGeom prst="straightConnector1">
            <a:avLst/>
          </a:prstGeom>
          <a:noFill/>
          <a:ln w="9525" cap="rnd" cmpd="sng">
            <a:solidFill>
              <a:srgbClr val="002B49"/>
            </a:solidFill>
            <a:prstDash val="solid"/>
            <a:round/>
            <a:headEnd type="none" w="sm" len="sm"/>
            <a:tailEnd type="none" w="sm" len="sm"/>
          </a:ln>
        </p:spPr>
      </p:cxnSp>
      <p:sp>
        <p:nvSpPr>
          <p:cNvPr id="534" name="Google Shape;534;p26"/>
          <p:cNvSpPr txBox="1"/>
          <p:nvPr/>
        </p:nvSpPr>
        <p:spPr>
          <a:xfrm>
            <a:off x="7539895" y="3421065"/>
            <a:ext cx="2145572" cy="297999"/>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000000"/>
                </a:solidFill>
                <a:latin typeface="Arial"/>
                <a:ea typeface="Arial"/>
                <a:cs typeface="Arial"/>
                <a:sym typeface="Arial"/>
              </a:rPr>
              <a:t>satellite/wireless network</a:t>
            </a:r>
            <a:endParaRPr sz="933">
              <a:solidFill>
                <a:srgbClr val="000000"/>
              </a:solidFill>
              <a:latin typeface="Arial"/>
              <a:ea typeface="Arial"/>
              <a:cs typeface="Arial"/>
              <a:sym typeface="Arial"/>
            </a:endParaRPr>
          </a:p>
        </p:txBody>
      </p:sp>
      <p:sp>
        <p:nvSpPr>
          <p:cNvPr id="535" name="Google Shape;535;p26"/>
          <p:cNvSpPr/>
          <p:nvPr/>
        </p:nvSpPr>
        <p:spPr>
          <a:xfrm>
            <a:off x="9270202" y="4028197"/>
            <a:ext cx="1233764" cy="1107501"/>
          </a:xfrm>
          <a:custGeom>
            <a:avLst/>
            <a:gdLst/>
            <a:ahLst/>
            <a:cxnLst/>
            <a:rect l="l" t="t" r="r" b="b"/>
            <a:pathLst>
              <a:path w="1850646" h="1510229" extrusionOk="0">
                <a:moveTo>
                  <a:pt x="0" y="0"/>
                </a:moveTo>
                <a:lnTo>
                  <a:pt x="1850646" y="0"/>
                </a:lnTo>
                <a:lnTo>
                  <a:pt x="1850646" y="1510228"/>
                </a:lnTo>
                <a:lnTo>
                  <a:pt x="0" y="1510228"/>
                </a:lnTo>
                <a:lnTo>
                  <a:pt x="0" y="0"/>
                </a:lnTo>
                <a:close/>
              </a:path>
            </a:pathLst>
          </a:custGeom>
          <a:blipFill rotWithShape="1">
            <a:blip r:embed="rId4">
              <a:alphaModFix/>
            </a:blip>
            <a:stretch>
              <a:fillRect/>
            </a:stretch>
          </a:blipFill>
          <a:ln>
            <a:noFill/>
          </a:ln>
        </p:spPr>
        <p:txBody>
          <a:bodyPr/>
          <a:lstStyle/>
          <a:p>
            <a:endParaRPr lang="en-GB" sz="1200"/>
          </a:p>
        </p:txBody>
      </p:sp>
      <p:sp>
        <p:nvSpPr>
          <p:cNvPr id="536" name="Google Shape;536;p26"/>
          <p:cNvSpPr/>
          <p:nvPr/>
        </p:nvSpPr>
        <p:spPr>
          <a:xfrm>
            <a:off x="9313334" y="2154469"/>
            <a:ext cx="1208145" cy="1509093"/>
          </a:xfrm>
          <a:custGeom>
            <a:avLst/>
            <a:gdLst/>
            <a:ahLst/>
            <a:cxnLst/>
            <a:rect l="l" t="t" r="r" b="b"/>
            <a:pathLst>
              <a:path w="1812217" h="2057854" extrusionOk="0">
                <a:moveTo>
                  <a:pt x="0" y="0"/>
                </a:moveTo>
                <a:lnTo>
                  <a:pt x="1812217" y="0"/>
                </a:lnTo>
                <a:lnTo>
                  <a:pt x="1812217" y="2057854"/>
                </a:lnTo>
                <a:lnTo>
                  <a:pt x="0" y="2057854"/>
                </a:lnTo>
                <a:lnTo>
                  <a:pt x="0" y="0"/>
                </a:lnTo>
                <a:close/>
              </a:path>
            </a:pathLst>
          </a:custGeom>
          <a:blipFill rotWithShape="1">
            <a:blip r:embed="rId5">
              <a:alphaModFix/>
            </a:blip>
            <a:stretch>
              <a:fillRect/>
            </a:stretch>
          </a:blipFill>
          <a:ln>
            <a:noFill/>
          </a:ln>
        </p:spPr>
        <p:txBody>
          <a:bodyPr/>
          <a:lstStyle/>
          <a:p>
            <a:endParaRPr lang="en-GB" sz="1200"/>
          </a:p>
        </p:txBody>
      </p:sp>
      <p:sp>
        <p:nvSpPr>
          <p:cNvPr id="537" name="Google Shape;537;p26"/>
          <p:cNvSpPr/>
          <p:nvPr/>
        </p:nvSpPr>
        <p:spPr>
          <a:xfrm>
            <a:off x="5642410" y="5231914"/>
            <a:ext cx="982763" cy="1018601"/>
          </a:xfrm>
          <a:custGeom>
            <a:avLst/>
            <a:gdLst/>
            <a:ahLst/>
            <a:cxnLst/>
            <a:rect l="l" t="t" r="r" b="b"/>
            <a:pathLst>
              <a:path w="1474144" h="1389001" extrusionOk="0">
                <a:moveTo>
                  <a:pt x="0" y="0"/>
                </a:moveTo>
                <a:lnTo>
                  <a:pt x="1474145" y="0"/>
                </a:lnTo>
                <a:lnTo>
                  <a:pt x="1474145" y="1389001"/>
                </a:lnTo>
                <a:lnTo>
                  <a:pt x="0" y="1389001"/>
                </a:lnTo>
                <a:lnTo>
                  <a:pt x="0" y="0"/>
                </a:lnTo>
                <a:close/>
              </a:path>
            </a:pathLst>
          </a:custGeom>
          <a:blipFill rotWithShape="1">
            <a:blip r:embed="rId6">
              <a:alphaModFix/>
            </a:blip>
            <a:stretch>
              <a:fillRect/>
            </a:stretch>
          </a:blipFill>
          <a:ln>
            <a:noFill/>
          </a:ln>
        </p:spPr>
        <p:txBody>
          <a:bodyPr/>
          <a:lstStyle/>
          <a:p>
            <a:endParaRPr lang="en-GB" sz="1200"/>
          </a:p>
        </p:txBody>
      </p:sp>
      <p:sp>
        <p:nvSpPr>
          <p:cNvPr id="538" name="Google Shape;538;p26"/>
          <p:cNvSpPr/>
          <p:nvPr/>
        </p:nvSpPr>
        <p:spPr>
          <a:xfrm>
            <a:off x="2121596" y="4061337"/>
            <a:ext cx="1069427" cy="1008459"/>
          </a:xfrm>
          <a:custGeom>
            <a:avLst/>
            <a:gdLst/>
            <a:ahLst/>
            <a:cxnLst/>
            <a:rect l="l" t="t" r="r" b="b"/>
            <a:pathLst>
              <a:path w="1604140" h="1375172" extrusionOk="0">
                <a:moveTo>
                  <a:pt x="0" y="0"/>
                </a:moveTo>
                <a:lnTo>
                  <a:pt x="1604140" y="0"/>
                </a:lnTo>
                <a:lnTo>
                  <a:pt x="1604140" y="1375171"/>
                </a:lnTo>
                <a:lnTo>
                  <a:pt x="0" y="1375171"/>
                </a:lnTo>
                <a:lnTo>
                  <a:pt x="0" y="0"/>
                </a:lnTo>
                <a:close/>
              </a:path>
            </a:pathLst>
          </a:custGeom>
          <a:blipFill rotWithShape="1">
            <a:blip r:embed="rId7">
              <a:alphaModFix/>
            </a:blip>
            <a:stretch>
              <a:fillRect t="-8320" b="-8321"/>
            </a:stretch>
          </a:blipFill>
          <a:ln>
            <a:noFill/>
          </a:ln>
        </p:spPr>
        <p:txBody>
          <a:bodyPr/>
          <a:lstStyle/>
          <a:p>
            <a:endParaRPr lang="en-GB" sz="1200"/>
          </a:p>
        </p:txBody>
      </p:sp>
      <p:sp>
        <p:nvSpPr>
          <p:cNvPr id="539" name="Google Shape;539;p26"/>
          <p:cNvSpPr/>
          <p:nvPr/>
        </p:nvSpPr>
        <p:spPr>
          <a:xfrm>
            <a:off x="1979577" y="2419008"/>
            <a:ext cx="493920" cy="919842"/>
          </a:xfrm>
          <a:custGeom>
            <a:avLst/>
            <a:gdLst/>
            <a:ahLst/>
            <a:cxnLst/>
            <a:rect l="l" t="t" r="r" b="b"/>
            <a:pathLst>
              <a:path w="740880" h="1254330" extrusionOk="0">
                <a:moveTo>
                  <a:pt x="0" y="0"/>
                </a:moveTo>
                <a:lnTo>
                  <a:pt x="740880" y="0"/>
                </a:lnTo>
                <a:lnTo>
                  <a:pt x="740880" y="1254330"/>
                </a:lnTo>
                <a:lnTo>
                  <a:pt x="0" y="1254330"/>
                </a:lnTo>
                <a:lnTo>
                  <a:pt x="0" y="0"/>
                </a:lnTo>
                <a:close/>
              </a:path>
            </a:pathLst>
          </a:custGeom>
          <a:blipFill rotWithShape="1">
            <a:blip r:embed="rId8">
              <a:alphaModFix/>
            </a:blip>
            <a:stretch>
              <a:fillRect/>
            </a:stretch>
          </a:blipFill>
          <a:ln>
            <a:noFill/>
          </a:ln>
        </p:spPr>
        <p:txBody>
          <a:bodyPr/>
          <a:lstStyle/>
          <a:p>
            <a:endParaRPr lang="en-GB" sz="1200"/>
          </a:p>
        </p:txBody>
      </p:sp>
      <p:sp>
        <p:nvSpPr>
          <p:cNvPr id="540" name="Google Shape;540;p26"/>
          <p:cNvSpPr/>
          <p:nvPr/>
        </p:nvSpPr>
        <p:spPr>
          <a:xfrm>
            <a:off x="5037289" y="2598173"/>
            <a:ext cx="761243" cy="821568"/>
          </a:xfrm>
          <a:custGeom>
            <a:avLst/>
            <a:gdLst/>
            <a:ahLst/>
            <a:cxnLst/>
            <a:rect l="l" t="t" r="r" b="b"/>
            <a:pathLst>
              <a:path w="1141865" h="1120320" extrusionOk="0">
                <a:moveTo>
                  <a:pt x="0" y="0"/>
                </a:moveTo>
                <a:lnTo>
                  <a:pt x="1141864" y="0"/>
                </a:lnTo>
                <a:lnTo>
                  <a:pt x="1141864" y="1120320"/>
                </a:lnTo>
                <a:lnTo>
                  <a:pt x="0" y="1120320"/>
                </a:lnTo>
                <a:lnTo>
                  <a:pt x="0" y="0"/>
                </a:lnTo>
                <a:close/>
              </a:path>
            </a:pathLst>
          </a:custGeom>
          <a:blipFill rotWithShape="1">
            <a:blip r:embed="rId9">
              <a:alphaModFix/>
            </a:blip>
            <a:stretch>
              <a:fillRect/>
            </a:stretch>
          </a:blipFill>
          <a:ln>
            <a:noFill/>
          </a:ln>
        </p:spPr>
        <p:txBody>
          <a:bodyPr/>
          <a:lstStyle/>
          <a:p>
            <a:endParaRPr lang="en-GB" sz="1200"/>
          </a:p>
        </p:txBody>
      </p:sp>
      <p:sp>
        <p:nvSpPr>
          <p:cNvPr id="541" name="Google Shape;541;p26"/>
          <p:cNvSpPr/>
          <p:nvPr/>
        </p:nvSpPr>
        <p:spPr>
          <a:xfrm>
            <a:off x="6863120" y="2644776"/>
            <a:ext cx="761243" cy="821568"/>
          </a:xfrm>
          <a:custGeom>
            <a:avLst/>
            <a:gdLst/>
            <a:ahLst/>
            <a:cxnLst/>
            <a:rect l="l" t="t" r="r" b="b"/>
            <a:pathLst>
              <a:path w="1141865" h="1120320" extrusionOk="0">
                <a:moveTo>
                  <a:pt x="0" y="0"/>
                </a:moveTo>
                <a:lnTo>
                  <a:pt x="1141865" y="0"/>
                </a:lnTo>
                <a:lnTo>
                  <a:pt x="1141865" y="1120320"/>
                </a:lnTo>
                <a:lnTo>
                  <a:pt x="0" y="1120320"/>
                </a:lnTo>
                <a:lnTo>
                  <a:pt x="0" y="0"/>
                </a:lnTo>
                <a:close/>
              </a:path>
            </a:pathLst>
          </a:custGeom>
          <a:blipFill rotWithShape="1">
            <a:blip r:embed="rId9">
              <a:alphaModFix/>
            </a:blip>
            <a:stretch>
              <a:fillRect/>
            </a:stretch>
          </a:blipFill>
          <a:ln>
            <a:noFill/>
          </a:ln>
        </p:spPr>
        <p:txBody>
          <a:bodyPr/>
          <a:lstStyle/>
          <a:p>
            <a:endParaRPr lang="en-GB" sz="1200"/>
          </a:p>
        </p:txBody>
      </p:sp>
      <p:sp>
        <p:nvSpPr>
          <p:cNvPr id="542" name="Google Shape;542;p26"/>
          <p:cNvSpPr/>
          <p:nvPr/>
        </p:nvSpPr>
        <p:spPr>
          <a:xfrm>
            <a:off x="5798531" y="3711666"/>
            <a:ext cx="761243" cy="821568"/>
          </a:xfrm>
          <a:custGeom>
            <a:avLst/>
            <a:gdLst/>
            <a:ahLst/>
            <a:cxnLst/>
            <a:rect l="l" t="t" r="r" b="b"/>
            <a:pathLst>
              <a:path w="1141865" h="1120320" extrusionOk="0">
                <a:moveTo>
                  <a:pt x="0" y="0"/>
                </a:moveTo>
                <a:lnTo>
                  <a:pt x="1141865" y="0"/>
                </a:lnTo>
                <a:lnTo>
                  <a:pt x="1141865" y="1120320"/>
                </a:lnTo>
                <a:lnTo>
                  <a:pt x="0" y="1120320"/>
                </a:lnTo>
                <a:lnTo>
                  <a:pt x="0" y="0"/>
                </a:lnTo>
                <a:close/>
              </a:path>
            </a:pathLst>
          </a:custGeom>
          <a:blipFill rotWithShape="1">
            <a:blip r:embed="rId9">
              <a:alphaModFix/>
            </a:blip>
            <a:stretch>
              <a:fillRect/>
            </a:stretch>
          </a:blipFill>
          <a:ln>
            <a:noFill/>
          </a:ln>
        </p:spPr>
        <p:txBody>
          <a:bodyPr/>
          <a:lstStyle/>
          <a:p>
            <a:endParaRPr lang="en-GB" sz="1200"/>
          </a:p>
        </p:txBody>
      </p:sp>
      <p:sp>
        <p:nvSpPr>
          <p:cNvPr id="543" name="Google Shape;543;p26"/>
          <p:cNvSpPr/>
          <p:nvPr/>
        </p:nvSpPr>
        <p:spPr>
          <a:xfrm rot="280221">
            <a:off x="8015881" y="2671663"/>
            <a:ext cx="1053212" cy="674589"/>
          </a:xfrm>
          <a:custGeom>
            <a:avLst/>
            <a:gdLst/>
            <a:ahLst/>
            <a:cxnLst/>
            <a:rect l="l" t="t" r="r" b="b"/>
            <a:pathLst>
              <a:path w="1579818" h="919894" extrusionOk="0">
                <a:moveTo>
                  <a:pt x="0" y="0"/>
                </a:moveTo>
                <a:lnTo>
                  <a:pt x="1579818" y="0"/>
                </a:lnTo>
                <a:lnTo>
                  <a:pt x="1579818" y="919894"/>
                </a:lnTo>
                <a:lnTo>
                  <a:pt x="0" y="919894"/>
                </a:lnTo>
                <a:lnTo>
                  <a:pt x="0" y="0"/>
                </a:lnTo>
                <a:close/>
              </a:path>
            </a:pathLst>
          </a:custGeom>
          <a:blipFill rotWithShape="1">
            <a:blip r:embed="rId10">
              <a:alphaModFix/>
            </a:blip>
            <a:stretch>
              <a:fillRect/>
            </a:stretch>
          </a:blipFill>
          <a:ln>
            <a:noFill/>
          </a:ln>
        </p:spPr>
        <p:txBody>
          <a:bodyPr/>
          <a:lstStyle/>
          <a:p>
            <a:endParaRPr lang="en-GB" sz="1200"/>
          </a:p>
        </p:txBody>
      </p:sp>
      <p:sp>
        <p:nvSpPr>
          <p:cNvPr id="544" name="Google Shape;544;p26"/>
          <p:cNvSpPr/>
          <p:nvPr/>
        </p:nvSpPr>
        <p:spPr>
          <a:xfrm>
            <a:off x="8419181" y="4683045"/>
            <a:ext cx="565540" cy="421468"/>
          </a:xfrm>
          <a:custGeom>
            <a:avLst/>
            <a:gdLst/>
            <a:ahLst/>
            <a:cxnLst/>
            <a:rect l="l" t="t" r="r" b="b"/>
            <a:pathLst>
              <a:path w="848310" h="574730" extrusionOk="0">
                <a:moveTo>
                  <a:pt x="0" y="0"/>
                </a:moveTo>
                <a:lnTo>
                  <a:pt x="848310" y="0"/>
                </a:lnTo>
                <a:lnTo>
                  <a:pt x="848310" y="574730"/>
                </a:lnTo>
                <a:lnTo>
                  <a:pt x="0" y="574730"/>
                </a:lnTo>
                <a:lnTo>
                  <a:pt x="0" y="0"/>
                </a:lnTo>
                <a:close/>
              </a:path>
            </a:pathLst>
          </a:custGeom>
          <a:blipFill rotWithShape="1">
            <a:blip r:embed="rId11">
              <a:alphaModFix/>
            </a:blip>
            <a:stretch>
              <a:fillRect/>
            </a:stretch>
          </a:blipFill>
          <a:ln>
            <a:noFill/>
          </a:ln>
        </p:spPr>
        <p:txBody>
          <a:bodyPr/>
          <a:lstStyle/>
          <a:p>
            <a:endParaRPr lang="en-GB" sz="1200"/>
          </a:p>
        </p:txBody>
      </p:sp>
      <p:sp>
        <p:nvSpPr>
          <p:cNvPr id="545" name="Google Shape;545;p26"/>
          <p:cNvSpPr/>
          <p:nvPr/>
        </p:nvSpPr>
        <p:spPr>
          <a:xfrm rot="-5866337">
            <a:off x="9075752" y="4673271"/>
            <a:ext cx="242413" cy="420758"/>
          </a:xfrm>
          <a:custGeom>
            <a:avLst/>
            <a:gdLst/>
            <a:ahLst/>
            <a:cxnLst/>
            <a:rect l="l" t="t" r="r" b="b"/>
            <a:pathLst>
              <a:path w="363620" h="573760" extrusionOk="0">
                <a:moveTo>
                  <a:pt x="0" y="0"/>
                </a:moveTo>
                <a:lnTo>
                  <a:pt x="363620" y="0"/>
                </a:lnTo>
                <a:lnTo>
                  <a:pt x="363620" y="573760"/>
                </a:lnTo>
                <a:lnTo>
                  <a:pt x="0" y="573760"/>
                </a:lnTo>
                <a:lnTo>
                  <a:pt x="0" y="0"/>
                </a:lnTo>
                <a:close/>
              </a:path>
            </a:pathLst>
          </a:custGeom>
          <a:blipFill rotWithShape="1">
            <a:blip r:embed="rId12">
              <a:alphaModFix/>
            </a:blip>
            <a:stretch>
              <a:fillRect/>
            </a:stretch>
          </a:blipFill>
          <a:ln>
            <a:noFill/>
          </a:ln>
        </p:spPr>
        <p:txBody>
          <a:bodyPr/>
          <a:lstStyle/>
          <a:p>
            <a:endParaRPr lang="en-GB" sz="1200"/>
          </a:p>
        </p:txBody>
      </p:sp>
      <p:sp>
        <p:nvSpPr>
          <p:cNvPr id="546" name="Google Shape;546;p26"/>
          <p:cNvSpPr txBox="1"/>
          <p:nvPr/>
        </p:nvSpPr>
        <p:spPr>
          <a:xfrm>
            <a:off x="3780513" y="3446501"/>
            <a:ext cx="1327852" cy="297999"/>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000000"/>
                </a:solidFill>
                <a:latin typeface="Arial"/>
                <a:ea typeface="Arial"/>
                <a:cs typeface="Arial"/>
                <a:sym typeface="Arial"/>
              </a:rPr>
              <a:t>mobile network</a:t>
            </a:r>
            <a:endParaRPr sz="933">
              <a:solidFill>
                <a:srgbClr val="000000"/>
              </a:solidFill>
              <a:latin typeface="Arial"/>
              <a:ea typeface="Arial"/>
              <a:cs typeface="Arial"/>
              <a:sym typeface="Arial"/>
            </a:endParaRPr>
          </a:p>
        </p:txBody>
      </p:sp>
      <p:sp>
        <p:nvSpPr>
          <p:cNvPr id="547" name="Google Shape;547;p26"/>
          <p:cNvSpPr txBox="1"/>
          <p:nvPr/>
        </p:nvSpPr>
        <p:spPr>
          <a:xfrm>
            <a:off x="6366523" y="4910096"/>
            <a:ext cx="1767176" cy="297999"/>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000000"/>
                </a:solidFill>
                <a:latin typeface="Arial"/>
                <a:ea typeface="Arial"/>
                <a:cs typeface="Arial"/>
                <a:sym typeface="Arial"/>
              </a:rPr>
              <a:t>copper/fibre network</a:t>
            </a:r>
            <a:endParaRPr sz="933">
              <a:solidFill>
                <a:srgbClr val="000000"/>
              </a:solidFill>
              <a:latin typeface="Arial"/>
              <a:ea typeface="Arial"/>
              <a:cs typeface="Arial"/>
              <a:sym typeface="Arial"/>
            </a:endParaRPr>
          </a:p>
        </p:txBody>
      </p:sp>
      <p:sp>
        <p:nvSpPr>
          <p:cNvPr id="548" name="Google Shape;548;p26"/>
          <p:cNvSpPr txBox="1"/>
          <p:nvPr/>
        </p:nvSpPr>
        <p:spPr>
          <a:xfrm>
            <a:off x="5798531" y="3082041"/>
            <a:ext cx="941438" cy="595997"/>
          </a:xfrm>
          <a:prstGeom prst="rect">
            <a:avLst/>
          </a:prstGeom>
          <a:noFill/>
          <a:ln>
            <a:noFill/>
          </a:ln>
        </p:spPr>
        <p:txBody>
          <a:bodyPr spcFirstLastPara="1" wrap="square" lIns="0" tIns="0" rIns="0" bIns="0" anchor="t" anchorCtr="0">
            <a:spAutoFit/>
          </a:bodyPr>
          <a:lstStyle/>
          <a:p>
            <a:pPr algn="ctr">
              <a:lnSpc>
                <a:spcPct val="120000"/>
              </a:lnSpc>
              <a:buClr>
                <a:srgbClr val="000000"/>
              </a:buClr>
              <a:buSzPts val="2200"/>
            </a:pPr>
            <a:r>
              <a:rPr lang="en-US" sz="1467" b="1">
                <a:solidFill>
                  <a:srgbClr val="000000"/>
                </a:solidFill>
                <a:latin typeface="Arial"/>
                <a:ea typeface="Arial"/>
                <a:cs typeface="Arial"/>
                <a:sym typeface="Arial"/>
              </a:rPr>
              <a:t>Internet </a:t>
            </a:r>
            <a:endParaRPr sz="933">
              <a:solidFill>
                <a:srgbClr val="000000"/>
              </a:solidFill>
              <a:latin typeface="Arial"/>
              <a:ea typeface="Arial"/>
              <a:cs typeface="Arial"/>
              <a:sym typeface="Arial"/>
            </a:endParaRPr>
          </a:p>
          <a:p>
            <a:pPr algn="ctr">
              <a:lnSpc>
                <a:spcPct val="120000"/>
              </a:lnSpc>
              <a:buClr>
                <a:srgbClr val="000000"/>
              </a:buClr>
              <a:buSzPts val="2200"/>
            </a:pPr>
            <a:r>
              <a:rPr lang="en-US" sz="1467" b="1">
                <a:solidFill>
                  <a:srgbClr val="000000"/>
                </a:solidFill>
                <a:latin typeface="Arial"/>
                <a:ea typeface="Arial"/>
                <a:cs typeface="Arial"/>
                <a:sym typeface="Arial"/>
              </a:rPr>
              <a:t>backbone</a:t>
            </a:r>
            <a:endParaRPr sz="933">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E5E50B4D-9FF9-8DF2-9E90-743DFABFBFE4}"/>
              </a:ext>
            </a:extLst>
          </p:cNvPr>
          <p:cNvSpPr>
            <a:spLocks noGrp="1"/>
          </p:cNvSpPr>
          <p:nvPr>
            <p:ph type="title"/>
          </p:nvPr>
        </p:nvSpPr>
        <p:spPr>
          <a:xfrm>
            <a:off x="838200" y="365125"/>
            <a:ext cx="10515600" cy="816239"/>
          </a:xfrm>
        </p:spPr>
        <p:txBody>
          <a:bodyPr/>
          <a:lstStyle/>
          <a:p>
            <a:r>
              <a:rPr lang="en-GB" b="1" dirty="0">
                <a:latin typeface="Arial" panose="020B0604020202020204" pitchFamily="34" charset="0"/>
                <a:cs typeface="Arial" panose="020B0604020202020204" pitchFamily="34" charset="0"/>
              </a:rPr>
              <a:t>A Network of Networks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cxnSp>
        <p:nvCxnSpPr>
          <p:cNvPr id="557" name="Google Shape;557;p27"/>
          <p:cNvCxnSpPr/>
          <p:nvPr/>
        </p:nvCxnSpPr>
        <p:spPr>
          <a:xfrm rot="15314">
            <a:off x="7229295" y="2771981"/>
            <a:ext cx="2138183" cy="0"/>
          </a:xfrm>
          <a:prstGeom prst="straightConnector1">
            <a:avLst/>
          </a:prstGeom>
          <a:noFill/>
          <a:ln w="9525" cap="rnd" cmpd="sng">
            <a:solidFill>
              <a:srgbClr val="002B49"/>
            </a:solidFill>
            <a:prstDash val="solid"/>
            <a:round/>
            <a:headEnd type="none" w="sm" len="sm"/>
            <a:tailEnd type="none" w="sm" len="sm"/>
          </a:ln>
        </p:spPr>
      </p:cxnSp>
      <p:cxnSp>
        <p:nvCxnSpPr>
          <p:cNvPr id="558" name="Google Shape;558;p27"/>
          <p:cNvCxnSpPr/>
          <p:nvPr/>
        </p:nvCxnSpPr>
        <p:spPr>
          <a:xfrm rot="33761">
            <a:off x="5612639" y="2771981"/>
            <a:ext cx="969899" cy="0"/>
          </a:xfrm>
          <a:prstGeom prst="straightConnector1">
            <a:avLst/>
          </a:prstGeom>
          <a:noFill/>
          <a:ln w="9525" cap="rnd" cmpd="sng">
            <a:solidFill>
              <a:srgbClr val="002B49"/>
            </a:solidFill>
            <a:prstDash val="solid"/>
            <a:round/>
            <a:headEnd type="none" w="sm" len="sm"/>
            <a:tailEnd type="none" w="sm" len="sm"/>
          </a:ln>
        </p:spPr>
      </p:cxnSp>
      <p:cxnSp>
        <p:nvCxnSpPr>
          <p:cNvPr id="559" name="Google Shape;559;p27"/>
          <p:cNvCxnSpPr/>
          <p:nvPr/>
        </p:nvCxnSpPr>
        <p:spPr>
          <a:xfrm rot="3108086">
            <a:off x="5382847" y="3223228"/>
            <a:ext cx="701143" cy="0"/>
          </a:xfrm>
          <a:prstGeom prst="straightConnector1">
            <a:avLst/>
          </a:prstGeom>
          <a:noFill/>
          <a:ln w="9525" cap="rnd" cmpd="sng">
            <a:solidFill>
              <a:srgbClr val="002B49"/>
            </a:solidFill>
            <a:prstDash val="solid"/>
            <a:round/>
            <a:headEnd type="none" w="sm" len="sm"/>
            <a:tailEnd type="none" w="sm" len="sm"/>
          </a:ln>
        </p:spPr>
      </p:cxnSp>
      <p:cxnSp>
        <p:nvCxnSpPr>
          <p:cNvPr id="560" name="Google Shape;560;p27"/>
          <p:cNvCxnSpPr/>
          <p:nvPr/>
        </p:nvCxnSpPr>
        <p:spPr>
          <a:xfrm rot="7603728">
            <a:off x="6171269" y="3231907"/>
            <a:ext cx="609530" cy="0"/>
          </a:xfrm>
          <a:prstGeom prst="straightConnector1">
            <a:avLst/>
          </a:prstGeom>
          <a:noFill/>
          <a:ln w="9525" cap="rnd" cmpd="sng">
            <a:solidFill>
              <a:srgbClr val="002B49"/>
            </a:solidFill>
            <a:prstDash val="solid"/>
            <a:round/>
            <a:headEnd type="none" w="sm" len="sm"/>
            <a:tailEnd type="none" w="sm" len="sm"/>
          </a:ln>
        </p:spPr>
      </p:cxnSp>
      <p:sp>
        <p:nvSpPr>
          <p:cNvPr id="561" name="Google Shape;561;p27" descr="http://www.easyvectors.com/assets/images/vectors/afbig/transmission-tower-antenna-clip-art.jpg"/>
          <p:cNvSpPr/>
          <p:nvPr/>
        </p:nvSpPr>
        <p:spPr>
          <a:xfrm>
            <a:off x="3942966" y="2110794"/>
            <a:ext cx="784921" cy="921522"/>
          </a:xfrm>
          <a:custGeom>
            <a:avLst/>
            <a:gdLst/>
            <a:ahLst/>
            <a:cxnLst/>
            <a:rect l="l" t="t" r="r" b="b"/>
            <a:pathLst>
              <a:path w="1177381" h="1382283" extrusionOk="0">
                <a:moveTo>
                  <a:pt x="0" y="0"/>
                </a:moveTo>
                <a:lnTo>
                  <a:pt x="1177381" y="0"/>
                </a:lnTo>
                <a:lnTo>
                  <a:pt x="1177381" y="1382282"/>
                </a:lnTo>
                <a:lnTo>
                  <a:pt x="0" y="1382282"/>
                </a:lnTo>
                <a:lnTo>
                  <a:pt x="0" y="0"/>
                </a:lnTo>
                <a:close/>
              </a:path>
            </a:pathLst>
          </a:custGeom>
          <a:blipFill rotWithShape="1">
            <a:blip r:embed="rId3">
              <a:alphaModFix/>
            </a:blip>
            <a:stretch>
              <a:fillRect b="-276"/>
            </a:stretch>
          </a:blipFill>
          <a:ln>
            <a:noFill/>
          </a:ln>
        </p:spPr>
        <p:txBody>
          <a:bodyPr/>
          <a:lstStyle/>
          <a:p>
            <a:endParaRPr lang="en-GB" sz="1200"/>
          </a:p>
        </p:txBody>
      </p:sp>
      <p:cxnSp>
        <p:nvCxnSpPr>
          <p:cNvPr id="562" name="Google Shape;562;p27"/>
          <p:cNvCxnSpPr/>
          <p:nvPr/>
        </p:nvCxnSpPr>
        <p:spPr>
          <a:xfrm rot="10735244">
            <a:off x="4460223" y="2771981"/>
            <a:ext cx="505691" cy="0"/>
          </a:xfrm>
          <a:prstGeom prst="straightConnector1">
            <a:avLst/>
          </a:prstGeom>
          <a:noFill/>
          <a:ln w="9525" cap="rnd" cmpd="sng">
            <a:solidFill>
              <a:srgbClr val="002B49"/>
            </a:solidFill>
            <a:prstDash val="solid"/>
            <a:round/>
            <a:headEnd type="none" w="sm" len="sm"/>
            <a:tailEnd type="none" w="sm" len="sm"/>
          </a:ln>
        </p:spPr>
      </p:cxnSp>
      <p:cxnSp>
        <p:nvCxnSpPr>
          <p:cNvPr id="563" name="Google Shape;563;p27"/>
          <p:cNvCxnSpPr/>
          <p:nvPr/>
        </p:nvCxnSpPr>
        <p:spPr>
          <a:xfrm rot="5440559">
            <a:off x="5633083" y="4603469"/>
            <a:ext cx="1006778" cy="0"/>
          </a:xfrm>
          <a:prstGeom prst="straightConnector1">
            <a:avLst/>
          </a:prstGeom>
          <a:noFill/>
          <a:ln w="9525" cap="rnd" cmpd="sng">
            <a:solidFill>
              <a:srgbClr val="002B49"/>
            </a:solidFill>
            <a:prstDash val="solid"/>
            <a:round/>
            <a:headEnd type="none" w="sm" len="sm"/>
            <a:tailEnd type="none" w="sm" len="sm"/>
          </a:ln>
        </p:spPr>
      </p:cxnSp>
      <p:cxnSp>
        <p:nvCxnSpPr>
          <p:cNvPr id="564" name="Google Shape;564;p27"/>
          <p:cNvCxnSpPr/>
          <p:nvPr/>
        </p:nvCxnSpPr>
        <p:spPr>
          <a:xfrm rot="-9705769">
            <a:off x="6370097" y="4248886"/>
            <a:ext cx="2089523" cy="0"/>
          </a:xfrm>
          <a:prstGeom prst="straightConnector1">
            <a:avLst/>
          </a:prstGeom>
          <a:noFill/>
          <a:ln w="9525" cap="rnd" cmpd="sng">
            <a:solidFill>
              <a:srgbClr val="002B49"/>
            </a:solidFill>
            <a:prstDash val="solid"/>
            <a:round/>
            <a:headEnd type="none" w="sm" len="sm"/>
            <a:tailEnd type="none" w="sm" len="sm"/>
          </a:ln>
        </p:spPr>
      </p:cxnSp>
      <p:cxnSp>
        <p:nvCxnSpPr>
          <p:cNvPr id="565" name="Google Shape;565;p27"/>
          <p:cNvCxnSpPr/>
          <p:nvPr/>
        </p:nvCxnSpPr>
        <p:spPr>
          <a:xfrm rot="10779482">
            <a:off x="2351824" y="2571554"/>
            <a:ext cx="1595917" cy="0"/>
          </a:xfrm>
          <a:prstGeom prst="straightConnector1">
            <a:avLst/>
          </a:prstGeom>
          <a:noFill/>
          <a:ln w="9525" cap="rnd" cmpd="sng">
            <a:solidFill>
              <a:srgbClr val="002B49"/>
            </a:solidFill>
            <a:prstDash val="solid"/>
            <a:round/>
            <a:headEnd type="none" w="sm" len="sm"/>
            <a:tailEnd type="none" w="sm" len="sm"/>
          </a:ln>
        </p:spPr>
      </p:cxnSp>
      <p:cxnSp>
        <p:nvCxnSpPr>
          <p:cNvPr id="566" name="Google Shape;566;p27"/>
          <p:cNvCxnSpPr/>
          <p:nvPr/>
        </p:nvCxnSpPr>
        <p:spPr>
          <a:xfrm rot="7757828">
            <a:off x="2527631" y="3470632"/>
            <a:ext cx="1907777" cy="0"/>
          </a:xfrm>
          <a:prstGeom prst="straightConnector1">
            <a:avLst/>
          </a:prstGeom>
          <a:noFill/>
          <a:ln w="9525" cap="rnd" cmpd="sng">
            <a:solidFill>
              <a:srgbClr val="002B49"/>
            </a:solidFill>
            <a:prstDash val="solid"/>
            <a:round/>
            <a:headEnd type="none" w="sm" len="sm"/>
            <a:tailEnd type="none" w="sm" len="sm"/>
          </a:ln>
        </p:spPr>
      </p:cxnSp>
      <p:sp>
        <p:nvSpPr>
          <p:cNvPr id="567" name="Google Shape;567;p27"/>
          <p:cNvSpPr txBox="1"/>
          <p:nvPr/>
        </p:nvSpPr>
        <p:spPr>
          <a:xfrm>
            <a:off x="1972690" y="4838320"/>
            <a:ext cx="1263717"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25A5FF"/>
                </a:solidFill>
                <a:latin typeface="Arial"/>
                <a:ea typeface="Arial"/>
                <a:cs typeface="Arial"/>
                <a:sym typeface="Arial"/>
              </a:rPr>
              <a:t>202.150.8.132</a:t>
            </a:r>
            <a:endParaRPr sz="933">
              <a:solidFill>
                <a:srgbClr val="000000"/>
              </a:solidFill>
              <a:latin typeface="Arial"/>
              <a:ea typeface="Arial"/>
              <a:cs typeface="Arial"/>
              <a:sym typeface="Arial"/>
            </a:endParaRPr>
          </a:p>
        </p:txBody>
      </p:sp>
      <p:sp>
        <p:nvSpPr>
          <p:cNvPr id="568" name="Google Shape;568;p27"/>
          <p:cNvSpPr txBox="1"/>
          <p:nvPr/>
        </p:nvSpPr>
        <p:spPr>
          <a:xfrm>
            <a:off x="1654835" y="3113777"/>
            <a:ext cx="1159497"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25A5FF"/>
                </a:solidFill>
                <a:latin typeface="Arial"/>
                <a:ea typeface="Arial"/>
                <a:cs typeface="Arial"/>
                <a:sym typeface="Arial"/>
              </a:rPr>
              <a:t>202.150.8.99</a:t>
            </a:r>
            <a:endParaRPr sz="933">
              <a:solidFill>
                <a:srgbClr val="000000"/>
              </a:solidFill>
              <a:latin typeface="Arial"/>
              <a:ea typeface="Arial"/>
              <a:cs typeface="Arial"/>
              <a:sym typeface="Arial"/>
            </a:endParaRPr>
          </a:p>
        </p:txBody>
      </p:sp>
      <p:sp>
        <p:nvSpPr>
          <p:cNvPr id="569" name="Google Shape;569;p27"/>
          <p:cNvSpPr txBox="1"/>
          <p:nvPr/>
        </p:nvSpPr>
        <p:spPr>
          <a:xfrm>
            <a:off x="5568783" y="5918808"/>
            <a:ext cx="1249734"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25A5FF"/>
                </a:solidFill>
                <a:latin typeface="Arial"/>
                <a:ea typeface="Arial"/>
                <a:cs typeface="Arial"/>
                <a:sym typeface="Arial"/>
              </a:rPr>
              <a:t>202.178.112.1</a:t>
            </a:r>
            <a:endParaRPr sz="933">
              <a:solidFill>
                <a:srgbClr val="000000"/>
              </a:solidFill>
              <a:latin typeface="Arial"/>
              <a:ea typeface="Arial"/>
              <a:cs typeface="Arial"/>
              <a:sym typeface="Arial"/>
            </a:endParaRPr>
          </a:p>
        </p:txBody>
      </p:sp>
      <p:sp>
        <p:nvSpPr>
          <p:cNvPr id="570" name="Google Shape;570;p27"/>
          <p:cNvSpPr txBox="1"/>
          <p:nvPr/>
        </p:nvSpPr>
        <p:spPr>
          <a:xfrm>
            <a:off x="9261031" y="4830123"/>
            <a:ext cx="1367935"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25A5FF"/>
                </a:solidFill>
                <a:latin typeface="Arial"/>
                <a:ea typeface="Arial"/>
                <a:cs typeface="Arial"/>
                <a:sym typeface="Arial"/>
              </a:rPr>
              <a:t>202.178.120.15</a:t>
            </a:r>
            <a:endParaRPr sz="933">
              <a:solidFill>
                <a:srgbClr val="000000"/>
              </a:solidFill>
              <a:latin typeface="Arial"/>
              <a:ea typeface="Arial"/>
              <a:cs typeface="Arial"/>
              <a:sym typeface="Arial"/>
            </a:endParaRPr>
          </a:p>
        </p:txBody>
      </p:sp>
      <p:sp>
        <p:nvSpPr>
          <p:cNvPr id="571" name="Google Shape;571;p27"/>
          <p:cNvSpPr txBox="1"/>
          <p:nvPr/>
        </p:nvSpPr>
        <p:spPr>
          <a:xfrm>
            <a:off x="6456480" y="2082818"/>
            <a:ext cx="806049"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FF0000"/>
                </a:solidFill>
                <a:latin typeface="Arial"/>
                <a:ea typeface="Arial"/>
                <a:cs typeface="Arial"/>
                <a:sym typeface="Arial"/>
              </a:rPr>
              <a:t>AS11167</a:t>
            </a:r>
            <a:endParaRPr sz="933">
              <a:solidFill>
                <a:srgbClr val="000000"/>
              </a:solidFill>
              <a:latin typeface="Arial"/>
              <a:ea typeface="Arial"/>
              <a:cs typeface="Arial"/>
              <a:sym typeface="Arial"/>
            </a:endParaRPr>
          </a:p>
        </p:txBody>
      </p:sp>
      <p:sp>
        <p:nvSpPr>
          <p:cNvPr id="572" name="Google Shape;572;p27"/>
          <p:cNvSpPr txBox="1"/>
          <p:nvPr/>
        </p:nvSpPr>
        <p:spPr>
          <a:xfrm>
            <a:off x="9443550" y="3071549"/>
            <a:ext cx="951058"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25A5FF"/>
                </a:solidFill>
                <a:latin typeface="Arial"/>
                <a:ea typeface="Arial"/>
                <a:cs typeface="Arial"/>
                <a:sym typeface="Arial"/>
              </a:rPr>
              <a:t>12.100.1.8</a:t>
            </a:r>
            <a:endParaRPr sz="933">
              <a:solidFill>
                <a:srgbClr val="000000"/>
              </a:solidFill>
              <a:latin typeface="Arial"/>
              <a:ea typeface="Arial"/>
              <a:cs typeface="Arial"/>
              <a:sym typeface="Arial"/>
            </a:endParaRPr>
          </a:p>
        </p:txBody>
      </p:sp>
      <p:sp>
        <p:nvSpPr>
          <p:cNvPr id="573" name="Google Shape;573;p27"/>
          <p:cNvSpPr txBox="1"/>
          <p:nvPr/>
        </p:nvSpPr>
        <p:spPr>
          <a:xfrm>
            <a:off x="5169537" y="4069762"/>
            <a:ext cx="834012"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FF0000"/>
                </a:solidFill>
                <a:latin typeface="Arial"/>
                <a:ea typeface="Arial"/>
                <a:cs typeface="Arial"/>
                <a:sym typeface="Arial"/>
              </a:rPr>
              <a:t>AS24478</a:t>
            </a:r>
            <a:endParaRPr sz="933">
              <a:solidFill>
                <a:srgbClr val="000000"/>
              </a:solidFill>
              <a:latin typeface="Arial"/>
              <a:ea typeface="Arial"/>
              <a:cs typeface="Arial"/>
              <a:sym typeface="Arial"/>
            </a:endParaRPr>
          </a:p>
        </p:txBody>
      </p:sp>
      <p:sp>
        <p:nvSpPr>
          <p:cNvPr id="574" name="Google Shape;574;p27"/>
          <p:cNvSpPr txBox="1"/>
          <p:nvPr/>
        </p:nvSpPr>
        <p:spPr>
          <a:xfrm>
            <a:off x="4833757" y="2086917"/>
            <a:ext cx="834012"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FF0000"/>
                </a:solidFill>
                <a:latin typeface="Arial"/>
                <a:ea typeface="Arial"/>
                <a:cs typeface="Arial"/>
                <a:sym typeface="Arial"/>
              </a:rPr>
              <a:t>AS17726</a:t>
            </a:r>
            <a:endParaRPr sz="933">
              <a:solidFill>
                <a:srgbClr val="000000"/>
              </a:solidFill>
              <a:latin typeface="Arial"/>
              <a:ea typeface="Arial"/>
              <a:cs typeface="Arial"/>
              <a:sym typeface="Arial"/>
            </a:endParaRPr>
          </a:p>
        </p:txBody>
      </p:sp>
      <p:sp>
        <p:nvSpPr>
          <p:cNvPr id="575" name="Google Shape;575;p27"/>
          <p:cNvSpPr txBox="1"/>
          <p:nvPr/>
        </p:nvSpPr>
        <p:spPr>
          <a:xfrm>
            <a:off x="1643654" y="3331245"/>
            <a:ext cx="1473758"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00B050"/>
                </a:solidFill>
                <a:latin typeface="Arial"/>
                <a:ea typeface="Arial"/>
                <a:cs typeface="Arial"/>
                <a:sym typeface="Arial"/>
              </a:rPr>
              <a:t>2401:A700:1::D1</a:t>
            </a:r>
            <a:endParaRPr sz="933">
              <a:solidFill>
                <a:srgbClr val="000000"/>
              </a:solidFill>
              <a:latin typeface="Arial"/>
              <a:ea typeface="Arial"/>
              <a:cs typeface="Arial"/>
              <a:sym typeface="Arial"/>
            </a:endParaRPr>
          </a:p>
        </p:txBody>
      </p:sp>
      <p:sp>
        <p:nvSpPr>
          <p:cNvPr id="576" name="Google Shape;576;p27"/>
          <p:cNvSpPr txBox="1"/>
          <p:nvPr/>
        </p:nvSpPr>
        <p:spPr>
          <a:xfrm>
            <a:off x="1972691" y="5059888"/>
            <a:ext cx="1473758"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00B050"/>
                </a:solidFill>
                <a:latin typeface="Arial"/>
                <a:ea typeface="Arial"/>
                <a:cs typeface="Arial"/>
                <a:sym typeface="Arial"/>
              </a:rPr>
              <a:t>2401:A700:F::E3</a:t>
            </a:r>
            <a:endParaRPr sz="933">
              <a:solidFill>
                <a:srgbClr val="000000"/>
              </a:solidFill>
              <a:latin typeface="Arial"/>
              <a:ea typeface="Arial"/>
              <a:cs typeface="Arial"/>
              <a:sym typeface="Arial"/>
            </a:endParaRPr>
          </a:p>
        </p:txBody>
      </p:sp>
      <p:sp>
        <p:nvSpPr>
          <p:cNvPr id="577" name="Google Shape;577;p27"/>
          <p:cNvSpPr txBox="1"/>
          <p:nvPr/>
        </p:nvSpPr>
        <p:spPr>
          <a:xfrm>
            <a:off x="5568783" y="6144476"/>
            <a:ext cx="1505826"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00B050"/>
                </a:solidFill>
                <a:latin typeface="Arial"/>
                <a:ea typeface="Arial"/>
                <a:cs typeface="Arial"/>
                <a:sym typeface="Arial"/>
              </a:rPr>
              <a:t>2401:3E00:DD::1</a:t>
            </a:r>
            <a:endParaRPr sz="933">
              <a:solidFill>
                <a:srgbClr val="000000"/>
              </a:solidFill>
              <a:latin typeface="Arial"/>
              <a:ea typeface="Arial"/>
              <a:cs typeface="Arial"/>
              <a:sym typeface="Arial"/>
            </a:endParaRPr>
          </a:p>
        </p:txBody>
      </p:sp>
      <p:sp>
        <p:nvSpPr>
          <p:cNvPr id="578" name="Google Shape;578;p27"/>
          <p:cNvSpPr txBox="1"/>
          <p:nvPr/>
        </p:nvSpPr>
        <p:spPr>
          <a:xfrm>
            <a:off x="9270805" y="5051692"/>
            <a:ext cx="1712661" cy="270908"/>
          </a:xfrm>
          <a:prstGeom prst="rect">
            <a:avLst/>
          </a:prstGeom>
          <a:noFill/>
          <a:ln>
            <a:noFill/>
          </a:ln>
        </p:spPr>
        <p:txBody>
          <a:bodyPr spcFirstLastPara="1" wrap="square" lIns="0" tIns="0" rIns="0" bIns="0" anchor="t" anchorCtr="0">
            <a:spAutoFit/>
          </a:bodyPr>
          <a:lstStyle/>
          <a:p>
            <a:pPr>
              <a:lnSpc>
                <a:spcPct val="120000"/>
              </a:lnSpc>
              <a:buClr>
                <a:srgbClr val="000000"/>
              </a:buClr>
              <a:buSzPts val="2200"/>
            </a:pPr>
            <a:r>
              <a:rPr lang="en-US" sz="1467">
                <a:solidFill>
                  <a:srgbClr val="00B050"/>
                </a:solidFill>
                <a:latin typeface="Arial"/>
                <a:ea typeface="Arial"/>
                <a:cs typeface="Arial"/>
                <a:sym typeface="Arial"/>
              </a:rPr>
              <a:t>2401:3E00:EE::15A</a:t>
            </a:r>
            <a:endParaRPr sz="933">
              <a:solidFill>
                <a:srgbClr val="000000"/>
              </a:solidFill>
              <a:latin typeface="Arial"/>
              <a:ea typeface="Arial"/>
              <a:cs typeface="Arial"/>
              <a:sym typeface="Arial"/>
            </a:endParaRPr>
          </a:p>
        </p:txBody>
      </p:sp>
      <p:grpSp>
        <p:nvGrpSpPr>
          <p:cNvPr id="579" name="Google Shape;579;p27"/>
          <p:cNvGrpSpPr/>
          <p:nvPr/>
        </p:nvGrpSpPr>
        <p:grpSpPr>
          <a:xfrm>
            <a:off x="5949446" y="1728130"/>
            <a:ext cx="3246818" cy="342773"/>
            <a:chOff x="-1524" y="-47625"/>
            <a:chExt cx="6493637" cy="685546"/>
          </a:xfrm>
        </p:grpSpPr>
        <p:sp>
          <p:nvSpPr>
            <p:cNvPr id="580" name="Google Shape;580;p27"/>
            <p:cNvSpPr/>
            <p:nvPr/>
          </p:nvSpPr>
          <p:spPr>
            <a:xfrm>
              <a:off x="-1524" y="-1524"/>
              <a:ext cx="6493637" cy="639445"/>
            </a:xfrm>
            <a:custGeom>
              <a:avLst/>
              <a:gdLst/>
              <a:ahLst/>
              <a:cxnLst/>
              <a:rect l="l" t="t" r="r" b="b"/>
              <a:pathLst>
                <a:path w="6493637" h="639445" extrusionOk="0">
                  <a:moveTo>
                    <a:pt x="1524" y="0"/>
                  </a:moveTo>
                  <a:lnTo>
                    <a:pt x="6492113" y="0"/>
                  </a:lnTo>
                  <a:cubicBezTo>
                    <a:pt x="6493002" y="0"/>
                    <a:pt x="6493637" y="762"/>
                    <a:pt x="6493637" y="1524"/>
                  </a:cubicBezTo>
                  <a:lnTo>
                    <a:pt x="6493637" y="637921"/>
                  </a:lnTo>
                  <a:cubicBezTo>
                    <a:pt x="6493637" y="638810"/>
                    <a:pt x="6492875" y="639445"/>
                    <a:pt x="6492113" y="639445"/>
                  </a:cubicBezTo>
                  <a:lnTo>
                    <a:pt x="1524" y="639445"/>
                  </a:lnTo>
                  <a:cubicBezTo>
                    <a:pt x="635" y="639445"/>
                    <a:pt x="0" y="638683"/>
                    <a:pt x="0" y="637921"/>
                  </a:cubicBezTo>
                  <a:lnTo>
                    <a:pt x="0" y="1524"/>
                  </a:lnTo>
                  <a:cubicBezTo>
                    <a:pt x="0" y="635"/>
                    <a:pt x="762" y="0"/>
                    <a:pt x="1524" y="0"/>
                  </a:cubicBezTo>
                  <a:moveTo>
                    <a:pt x="1524" y="3048"/>
                  </a:moveTo>
                  <a:lnTo>
                    <a:pt x="1524" y="1524"/>
                  </a:lnTo>
                  <a:lnTo>
                    <a:pt x="3048" y="1524"/>
                  </a:lnTo>
                  <a:lnTo>
                    <a:pt x="3048" y="637921"/>
                  </a:lnTo>
                  <a:lnTo>
                    <a:pt x="1524" y="637921"/>
                  </a:lnTo>
                  <a:lnTo>
                    <a:pt x="1524" y="636397"/>
                  </a:lnTo>
                  <a:lnTo>
                    <a:pt x="6492113" y="636397"/>
                  </a:lnTo>
                  <a:lnTo>
                    <a:pt x="6492113" y="637921"/>
                  </a:lnTo>
                  <a:lnTo>
                    <a:pt x="6490589" y="637921"/>
                  </a:lnTo>
                  <a:lnTo>
                    <a:pt x="6490589" y="1524"/>
                  </a:lnTo>
                  <a:lnTo>
                    <a:pt x="6492113" y="1524"/>
                  </a:lnTo>
                  <a:lnTo>
                    <a:pt x="6492113" y="3048"/>
                  </a:lnTo>
                  <a:lnTo>
                    <a:pt x="1524" y="3048"/>
                  </a:lnTo>
                  <a:close/>
                </a:path>
              </a:pathLst>
            </a:custGeom>
            <a:solidFill>
              <a:srgbClr val="FF0000"/>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sp>
          <p:nvSpPr>
            <p:cNvPr id="581" name="Google Shape;581;p27"/>
            <p:cNvSpPr txBox="1"/>
            <p:nvPr/>
          </p:nvSpPr>
          <p:spPr>
            <a:xfrm>
              <a:off x="0" y="-47625"/>
              <a:ext cx="6490614" cy="683973"/>
            </a:xfrm>
            <a:prstGeom prst="rect">
              <a:avLst/>
            </a:prstGeom>
            <a:noFill/>
            <a:ln>
              <a:noFill/>
            </a:ln>
          </p:spPr>
          <p:txBody>
            <a:bodyPr spcFirstLastPara="1" wrap="square" lIns="33867" tIns="33867" rIns="33867" bIns="33867" anchor="t" anchorCtr="0">
              <a:noAutofit/>
            </a:bodyPr>
            <a:lstStyle/>
            <a:p>
              <a:pPr>
                <a:lnSpc>
                  <a:spcPct val="120000"/>
                </a:lnSpc>
                <a:buClr>
                  <a:srgbClr val="000000"/>
                </a:buClr>
                <a:buSzPts val="2200"/>
              </a:pPr>
              <a:r>
                <a:rPr lang="en-US" sz="1467">
                  <a:solidFill>
                    <a:srgbClr val="FF0000"/>
                  </a:solidFill>
                  <a:latin typeface="Arial"/>
                  <a:ea typeface="Arial"/>
                  <a:cs typeface="Arial"/>
                  <a:sym typeface="Arial"/>
                </a:rPr>
                <a:t>Autonomous System Number (ASN)</a:t>
              </a:r>
              <a:endParaRPr sz="933">
                <a:solidFill>
                  <a:srgbClr val="000000"/>
                </a:solidFill>
                <a:latin typeface="Arial"/>
                <a:ea typeface="Arial"/>
                <a:cs typeface="Arial"/>
                <a:sym typeface="Arial"/>
              </a:endParaRPr>
            </a:p>
          </p:txBody>
        </p:sp>
      </p:grpSp>
      <p:cxnSp>
        <p:nvCxnSpPr>
          <p:cNvPr id="582" name="Google Shape;582;p27"/>
          <p:cNvCxnSpPr/>
          <p:nvPr/>
        </p:nvCxnSpPr>
        <p:spPr>
          <a:xfrm rot="8924329">
            <a:off x="7200050" y="2139062"/>
            <a:ext cx="541833" cy="0"/>
          </a:xfrm>
          <a:prstGeom prst="straightConnector1">
            <a:avLst/>
          </a:prstGeom>
          <a:noFill/>
          <a:ln w="9525" cap="rnd" cmpd="sng">
            <a:solidFill>
              <a:srgbClr val="FF0000"/>
            </a:solidFill>
            <a:prstDash val="solid"/>
            <a:round/>
            <a:headEnd type="none" w="sm" len="sm"/>
            <a:tailEnd type="stealth" w="med" len="med"/>
          </a:ln>
        </p:spPr>
      </p:cxnSp>
      <p:grpSp>
        <p:nvGrpSpPr>
          <p:cNvPr id="583" name="Google Shape;583;p27"/>
          <p:cNvGrpSpPr/>
          <p:nvPr/>
        </p:nvGrpSpPr>
        <p:grpSpPr>
          <a:xfrm>
            <a:off x="7380513" y="5361447"/>
            <a:ext cx="1747647" cy="361061"/>
            <a:chOff x="0" y="-47625"/>
            <a:chExt cx="3495294" cy="722122"/>
          </a:xfrm>
        </p:grpSpPr>
        <p:sp>
          <p:nvSpPr>
            <p:cNvPr id="584" name="Google Shape;584;p27"/>
            <p:cNvSpPr/>
            <p:nvPr/>
          </p:nvSpPr>
          <p:spPr>
            <a:xfrm>
              <a:off x="0" y="0"/>
              <a:ext cx="3495294" cy="674497"/>
            </a:xfrm>
            <a:custGeom>
              <a:avLst/>
              <a:gdLst/>
              <a:ahLst/>
              <a:cxnLst/>
              <a:rect l="l" t="t" r="r" b="b"/>
              <a:pathLst>
                <a:path w="3495294" h="674497" extrusionOk="0">
                  <a:moveTo>
                    <a:pt x="19050" y="0"/>
                  </a:moveTo>
                  <a:lnTo>
                    <a:pt x="3476244" y="0"/>
                  </a:lnTo>
                  <a:cubicBezTo>
                    <a:pt x="3486785" y="0"/>
                    <a:pt x="3495294" y="8509"/>
                    <a:pt x="3495294" y="19050"/>
                  </a:cubicBezTo>
                  <a:lnTo>
                    <a:pt x="3495294" y="655447"/>
                  </a:lnTo>
                  <a:cubicBezTo>
                    <a:pt x="3495294" y="665988"/>
                    <a:pt x="3486785" y="674497"/>
                    <a:pt x="3476244" y="674497"/>
                  </a:cubicBezTo>
                  <a:lnTo>
                    <a:pt x="19050" y="674497"/>
                  </a:lnTo>
                  <a:cubicBezTo>
                    <a:pt x="8509" y="674497"/>
                    <a:pt x="0" y="665988"/>
                    <a:pt x="0" y="655447"/>
                  </a:cubicBezTo>
                  <a:lnTo>
                    <a:pt x="0" y="19050"/>
                  </a:lnTo>
                  <a:cubicBezTo>
                    <a:pt x="0" y="8509"/>
                    <a:pt x="8509" y="0"/>
                    <a:pt x="19050" y="0"/>
                  </a:cubicBezTo>
                  <a:moveTo>
                    <a:pt x="19050" y="38100"/>
                  </a:moveTo>
                  <a:lnTo>
                    <a:pt x="19050" y="19050"/>
                  </a:lnTo>
                  <a:lnTo>
                    <a:pt x="38100" y="19050"/>
                  </a:lnTo>
                  <a:lnTo>
                    <a:pt x="38100" y="655447"/>
                  </a:lnTo>
                  <a:lnTo>
                    <a:pt x="19050" y="655447"/>
                  </a:lnTo>
                  <a:lnTo>
                    <a:pt x="19050" y="636397"/>
                  </a:lnTo>
                  <a:lnTo>
                    <a:pt x="3476244" y="636397"/>
                  </a:lnTo>
                  <a:lnTo>
                    <a:pt x="3476244" y="655447"/>
                  </a:lnTo>
                  <a:lnTo>
                    <a:pt x="3457194" y="655447"/>
                  </a:lnTo>
                  <a:lnTo>
                    <a:pt x="3457194" y="19050"/>
                  </a:lnTo>
                  <a:lnTo>
                    <a:pt x="3476244" y="19050"/>
                  </a:lnTo>
                  <a:lnTo>
                    <a:pt x="3476244" y="38100"/>
                  </a:lnTo>
                  <a:lnTo>
                    <a:pt x="19050" y="38100"/>
                  </a:lnTo>
                  <a:close/>
                </a:path>
              </a:pathLst>
            </a:custGeom>
            <a:solidFill>
              <a:srgbClr val="002B49"/>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sp>
          <p:nvSpPr>
            <p:cNvPr id="585" name="Google Shape;585;p27"/>
            <p:cNvSpPr txBox="1"/>
            <p:nvPr/>
          </p:nvSpPr>
          <p:spPr>
            <a:xfrm>
              <a:off x="0" y="-47625"/>
              <a:ext cx="3495284" cy="722073"/>
            </a:xfrm>
            <a:prstGeom prst="rect">
              <a:avLst/>
            </a:prstGeom>
            <a:noFill/>
            <a:ln>
              <a:noFill/>
            </a:ln>
          </p:spPr>
          <p:txBody>
            <a:bodyPr spcFirstLastPara="1" wrap="square" lIns="33867" tIns="33867" rIns="33867" bIns="33867" anchor="t" anchorCtr="0">
              <a:noAutofit/>
            </a:bodyPr>
            <a:lstStyle/>
            <a:p>
              <a:pPr>
                <a:lnSpc>
                  <a:spcPct val="120000"/>
                </a:lnSpc>
                <a:buClr>
                  <a:srgbClr val="000000"/>
                </a:buClr>
                <a:buSzPts val="2200"/>
              </a:pPr>
              <a:r>
                <a:rPr lang="en-US" sz="1467">
                  <a:solidFill>
                    <a:srgbClr val="25A5FF"/>
                  </a:solidFill>
                  <a:latin typeface="Arial"/>
                  <a:ea typeface="Arial"/>
                  <a:cs typeface="Arial"/>
                  <a:sym typeface="Arial"/>
                </a:rPr>
                <a:t>IP Address (IPv4)</a:t>
              </a:r>
              <a:endParaRPr sz="933">
                <a:solidFill>
                  <a:srgbClr val="000000"/>
                </a:solidFill>
                <a:latin typeface="Arial"/>
                <a:ea typeface="Arial"/>
                <a:cs typeface="Arial"/>
                <a:sym typeface="Arial"/>
              </a:endParaRPr>
            </a:p>
          </p:txBody>
        </p:sp>
      </p:grpSp>
      <p:grpSp>
        <p:nvGrpSpPr>
          <p:cNvPr id="586" name="Google Shape;586;p27"/>
          <p:cNvGrpSpPr/>
          <p:nvPr/>
        </p:nvGrpSpPr>
        <p:grpSpPr>
          <a:xfrm>
            <a:off x="7488478" y="6034788"/>
            <a:ext cx="1721191" cy="361061"/>
            <a:chOff x="0" y="-47625"/>
            <a:chExt cx="3442382" cy="722122"/>
          </a:xfrm>
        </p:grpSpPr>
        <p:sp>
          <p:nvSpPr>
            <p:cNvPr id="587" name="Google Shape;587;p27"/>
            <p:cNvSpPr/>
            <p:nvPr/>
          </p:nvSpPr>
          <p:spPr>
            <a:xfrm>
              <a:off x="0" y="0"/>
              <a:ext cx="3442335" cy="674497"/>
            </a:xfrm>
            <a:custGeom>
              <a:avLst/>
              <a:gdLst/>
              <a:ahLst/>
              <a:cxnLst/>
              <a:rect l="l" t="t" r="r" b="b"/>
              <a:pathLst>
                <a:path w="3442335" h="674497" extrusionOk="0">
                  <a:moveTo>
                    <a:pt x="19050" y="0"/>
                  </a:moveTo>
                  <a:lnTo>
                    <a:pt x="3423285" y="0"/>
                  </a:lnTo>
                  <a:cubicBezTo>
                    <a:pt x="3433826" y="0"/>
                    <a:pt x="3442335" y="8509"/>
                    <a:pt x="3442335" y="19050"/>
                  </a:cubicBezTo>
                  <a:lnTo>
                    <a:pt x="3442335" y="655447"/>
                  </a:lnTo>
                  <a:cubicBezTo>
                    <a:pt x="3442335" y="665988"/>
                    <a:pt x="3433826" y="674497"/>
                    <a:pt x="3423285" y="674497"/>
                  </a:cubicBezTo>
                  <a:lnTo>
                    <a:pt x="19050" y="674497"/>
                  </a:lnTo>
                  <a:cubicBezTo>
                    <a:pt x="8509" y="674497"/>
                    <a:pt x="0" y="665988"/>
                    <a:pt x="0" y="655447"/>
                  </a:cubicBezTo>
                  <a:lnTo>
                    <a:pt x="0" y="19050"/>
                  </a:lnTo>
                  <a:cubicBezTo>
                    <a:pt x="0" y="8509"/>
                    <a:pt x="8509" y="0"/>
                    <a:pt x="19050" y="0"/>
                  </a:cubicBezTo>
                  <a:moveTo>
                    <a:pt x="19050" y="38100"/>
                  </a:moveTo>
                  <a:lnTo>
                    <a:pt x="19050" y="19050"/>
                  </a:lnTo>
                  <a:lnTo>
                    <a:pt x="38100" y="19050"/>
                  </a:lnTo>
                  <a:lnTo>
                    <a:pt x="38100" y="655447"/>
                  </a:lnTo>
                  <a:lnTo>
                    <a:pt x="19050" y="655447"/>
                  </a:lnTo>
                  <a:lnTo>
                    <a:pt x="19050" y="636397"/>
                  </a:lnTo>
                  <a:lnTo>
                    <a:pt x="3423285" y="636397"/>
                  </a:lnTo>
                  <a:lnTo>
                    <a:pt x="3423285" y="655447"/>
                  </a:lnTo>
                  <a:lnTo>
                    <a:pt x="3404235" y="655447"/>
                  </a:lnTo>
                  <a:lnTo>
                    <a:pt x="3404235" y="19050"/>
                  </a:lnTo>
                  <a:lnTo>
                    <a:pt x="3423285" y="19050"/>
                  </a:lnTo>
                  <a:lnTo>
                    <a:pt x="3423285" y="38100"/>
                  </a:lnTo>
                  <a:lnTo>
                    <a:pt x="19050" y="38100"/>
                  </a:lnTo>
                  <a:close/>
                </a:path>
              </a:pathLst>
            </a:custGeom>
            <a:solidFill>
              <a:srgbClr val="00B050"/>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sp>
          <p:nvSpPr>
            <p:cNvPr id="588" name="Google Shape;588;p27"/>
            <p:cNvSpPr txBox="1"/>
            <p:nvPr/>
          </p:nvSpPr>
          <p:spPr>
            <a:xfrm>
              <a:off x="0" y="-47625"/>
              <a:ext cx="3442382" cy="722073"/>
            </a:xfrm>
            <a:prstGeom prst="rect">
              <a:avLst/>
            </a:prstGeom>
            <a:noFill/>
            <a:ln>
              <a:noFill/>
            </a:ln>
          </p:spPr>
          <p:txBody>
            <a:bodyPr spcFirstLastPara="1" wrap="square" lIns="33867" tIns="33867" rIns="33867" bIns="33867" anchor="t" anchorCtr="0">
              <a:noAutofit/>
            </a:bodyPr>
            <a:lstStyle/>
            <a:p>
              <a:pPr>
                <a:lnSpc>
                  <a:spcPct val="120000"/>
                </a:lnSpc>
                <a:buClr>
                  <a:srgbClr val="000000"/>
                </a:buClr>
                <a:buSzPts val="2200"/>
              </a:pPr>
              <a:r>
                <a:rPr lang="en-US" sz="1467">
                  <a:solidFill>
                    <a:srgbClr val="00B050"/>
                  </a:solidFill>
                  <a:latin typeface="Arial"/>
                  <a:ea typeface="Arial"/>
                  <a:cs typeface="Arial"/>
                  <a:sym typeface="Arial"/>
                </a:rPr>
                <a:t>IP Address (IPv6)</a:t>
              </a:r>
              <a:endParaRPr sz="933">
                <a:solidFill>
                  <a:srgbClr val="000000"/>
                </a:solidFill>
                <a:latin typeface="Arial"/>
                <a:ea typeface="Arial"/>
                <a:cs typeface="Arial"/>
                <a:sym typeface="Arial"/>
              </a:endParaRPr>
            </a:p>
          </p:txBody>
        </p:sp>
      </p:grpSp>
      <p:cxnSp>
        <p:nvCxnSpPr>
          <p:cNvPr id="589" name="Google Shape;589;p27"/>
          <p:cNvCxnSpPr/>
          <p:nvPr/>
        </p:nvCxnSpPr>
        <p:spPr>
          <a:xfrm>
            <a:off x="6762745" y="5782113"/>
            <a:ext cx="730397" cy="12700"/>
          </a:xfrm>
          <a:prstGeom prst="straightConnector1">
            <a:avLst/>
          </a:prstGeom>
          <a:noFill/>
          <a:ln w="19050" cap="rnd" cmpd="sng">
            <a:solidFill>
              <a:srgbClr val="002B49"/>
            </a:solidFill>
            <a:prstDash val="solid"/>
            <a:round/>
            <a:headEnd type="none" w="sm" len="sm"/>
            <a:tailEnd type="stealth" w="med" len="med"/>
          </a:ln>
        </p:spPr>
      </p:cxnSp>
      <p:cxnSp>
        <p:nvCxnSpPr>
          <p:cNvPr id="590" name="Google Shape;590;p27"/>
          <p:cNvCxnSpPr/>
          <p:nvPr/>
        </p:nvCxnSpPr>
        <p:spPr>
          <a:xfrm rot="10635856">
            <a:off x="7102549" y="6236222"/>
            <a:ext cx="399126" cy="0"/>
          </a:xfrm>
          <a:prstGeom prst="straightConnector1">
            <a:avLst/>
          </a:prstGeom>
          <a:noFill/>
          <a:ln w="19050" cap="rnd" cmpd="sng">
            <a:solidFill>
              <a:srgbClr val="00B050"/>
            </a:solidFill>
            <a:prstDash val="solid"/>
            <a:round/>
            <a:headEnd type="none" w="sm" len="sm"/>
            <a:tailEnd type="stealth" w="med" len="med"/>
          </a:ln>
        </p:spPr>
      </p:cxnSp>
      <p:sp>
        <p:nvSpPr>
          <p:cNvPr id="591" name="Google Shape;591;p27"/>
          <p:cNvSpPr/>
          <p:nvPr/>
        </p:nvSpPr>
        <p:spPr>
          <a:xfrm>
            <a:off x="9211161" y="3770291"/>
            <a:ext cx="1233764" cy="1006819"/>
          </a:xfrm>
          <a:custGeom>
            <a:avLst/>
            <a:gdLst/>
            <a:ahLst/>
            <a:cxnLst/>
            <a:rect l="l" t="t" r="r" b="b"/>
            <a:pathLst>
              <a:path w="1850646" h="1510229" extrusionOk="0">
                <a:moveTo>
                  <a:pt x="0" y="0"/>
                </a:moveTo>
                <a:lnTo>
                  <a:pt x="1850646" y="0"/>
                </a:lnTo>
                <a:lnTo>
                  <a:pt x="1850646" y="1510229"/>
                </a:lnTo>
                <a:lnTo>
                  <a:pt x="0" y="1510229"/>
                </a:lnTo>
                <a:lnTo>
                  <a:pt x="0" y="0"/>
                </a:lnTo>
                <a:close/>
              </a:path>
            </a:pathLst>
          </a:custGeom>
          <a:blipFill rotWithShape="1">
            <a:blip r:embed="rId4">
              <a:alphaModFix/>
            </a:blip>
            <a:stretch>
              <a:fillRect/>
            </a:stretch>
          </a:blipFill>
          <a:ln>
            <a:noFill/>
          </a:ln>
        </p:spPr>
        <p:txBody>
          <a:bodyPr/>
          <a:lstStyle/>
          <a:p>
            <a:endParaRPr lang="en-GB" sz="1200"/>
          </a:p>
        </p:txBody>
      </p:sp>
      <p:sp>
        <p:nvSpPr>
          <p:cNvPr id="592" name="Google Shape;592;p27"/>
          <p:cNvSpPr/>
          <p:nvPr/>
        </p:nvSpPr>
        <p:spPr>
          <a:xfrm>
            <a:off x="9486998" y="1911030"/>
            <a:ext cx="1202929" cy="1185697"/>
          </a:xfrm>
          <a:custGeom>
            <a:avLst/>
            <a:gdLst/>
            <a:ahLst/>
            <a:cxnLst/>
            <a:rect l="l" t="t" r="r" b="b"/>
            <a:pathLst>
              <a:path w="1804394" h="1778546" extrusionOk="0">
                <a:moveTo>
                  <a:pt x="0" y="0"/>
                </a:moveTo>
                <a:lnTo>
                  <a:pt x="1804393" y="0"/>
                </a:lnTo>
                <a:lnTo>
                  <a:pt x="1804393" y="1778545"/>
                </a:lnTo>
                <a:lnTo>
                  <a:pt x="0" y="1778545"/>
                </a:lnTo>
                <a:lnTo>
                  <a:pt x="0" y="0"/>
                </a:lnTo>
                <a:close/>
              </a:path>
            </a:pathLst>
          </a:custGeom>
          <a:blipFill rotWithShape="1">
            <a:blip r:embed="rId5">
              <a:alphaModFix/>
            </a:blip>
            <a:stretch>
              <a:fillRect/>
            </a:stretch>
          </a:blipFill>
          <a:ln>
            <a:noFill/>
          </a:ln>
        </p:spPr>
        <p:txBody>
          <a:bodyPr/>
          <a:lstStyle/>
          <a:p>
            <a:endParaRPr lang="en-GB" sz="1200"/>
          </a:p>
        </p:txBody>
      </p:sp>
      <p:sp>
        <p:nvSpPr>
          <p:cNvPr id="593" name="Google Shape;593;p27"/>
          <p:cNvSpPr/>
          <p:nvPr/>
        </p:nvSpPr>
        <p:spPr>
          <a:xfrm>
            <a:off x="5583370" y="4969966"/>
            <a:ext cx="982763" cy="926001"/>
          </a:xfrm>
          <a:custGeom>
            <a:avLst/>
            <a:gdLst/>
            <a:ahLst/>
            <a:cxnLst/>
            <a:rect l="l" t="t" r="r" b="b"/>
            <a:pathLst>
              <a:path w="1474145" h="1389001" extrusionOk="0">
                <a:moveTo>
                  <a:pt x="0" y="0"/>
                </a:moveTo>
                <a:lnTo>
                  <a:pt x="1474144" y="0"/>
                </a:lnTo>
                <a:lnTo>
                  <a:pt x="1474144" y="1389001"/>
                </a:lnTo>
                <a:lnTo>
                  <a:pt x="0" y="1389001"/>
                </a:lnTo>
                <a:lnTo>
                  <a:pt x="0" y="0"/>
                </a:lnTo>
                <a:close/>
              </a:path>
            </a:pathLst>
          </a:custGeom>
          <a:blipFill rotWithShape="1">
            <a:blip r:embed="rId6">
              <a:alphaModFix/>
            </a:blip>
            <a:stretch>
              <a:fillRect/>
            </a:stretch>
          </a:blipFill>
          <a:ln>
            <a:noFill/>
          </a:ln>
        </p:spPr>
        <p:txBody>
          <a:bodyPr/>
          <a:lstStyle/>
          <a:p>
            <a:endParaRPr lang="en-GB" sz="1200"/>
          </a:p>
        </p:txBody>
      </p:sp>
      <p:sp>
        <p:nvSpPr>
          <p:cNvPr id="594" name="Google Shape;594;p27"/>
          <p:cNvSpPr/>
          <p:nvPr/>
        </p:nvSpPr>
        <p:spPr>
          <a:xfrm>
            <a:off x="1999709" y="3980876"/>
            <a:ext cx="1069427" cy="916781"/>
          </a:xfrm>
          <a:custGeom>
            <a:avLst/>
            <a:gdLst/>
            <a:ahLst/>
            <a:cxnLst/>
            <a:rect l="l" t="t" r="r" b="b"/>
            <a:pathLst>
              <a:path w="1604140" h="1375172" extrusionOk="0">
                <a:moveTo>
                  <a:pt x="0" y="0"/>
                </a:moveTo>
                <a:lnTo>
                  <a:pt x="1604140" y="0"/>
                </a:lnTo>
                <a:lnTo>
                  <a:pt x="1604140" y="1375171"/>
                </a:lnTo>
                <a:lnTo>
                  <a:pt x="0" y="1375171"/>
                </a:lnTo>
                <a:lnTo>
                  <a:pt x="0" y="0"/>
                </a:lnTo>
                <a:close/>
              </a:path>
            </a:pathLst>
          </a:custGeom>
          <a:blipFill rotWithShape="1">
            <a:blip r:embed="rId7">
              <a:alphaModFix/>
            </a:blip>
            <a:stretch>
              <a:fillRect t="-8320" b="-8321"/>
            </a:stretch>
          </a:blipFill>
          <a:ln>
            <a:noFill/>
          </a:ln>
        </p:spPr>
        <p:txBody>
          <a:bodyPr/>
          <a:lstStyle/>
          <a:p>
            <a:endParaRPr lang="en-GB" sz="1200"/>
          </a:p>
        </p:txBody>
      </p:sp>
      <p:sp>
        <p:nvSpPr>
          <p:cNvPr id="595" name="Google Shape;595;p27"/>
          <p:cNvSpPr/>
          <p:nvPr/>
        </p:nvSpPr>
        <p:spPr>
          <a:xfrm>
            <a:off x="1920536" y="2152571"/>
            <a:ext cx="493920" cy="836220"/>
          </a:xfrm>
          <a:custGeom>
            <a:avLst/>
            <a:gdLst/>
            <a:ahLst/>
            <a:cxnLst/>
            <a:rect l="l" t="t" r="r" b="b"/>
            <a:pathLst>
              <a:path w="740880" h="1254330" extrusionOk="0">
                <a:moveTo>
                  <a:pt x="0" y="0"/>
                </a:moveTo>
                <a:lnTo>
                  <a:pt x="740880" y="0"/>
                </a:lnTo>
                <a:lnTo>
                  <a:pt x="740880" y="1254330"/>
                </a:lnTo>
                <a:lnTo>
                  <a:pt x="0" y="1254330"/>
                </a:lnTo>
                <a:lnTo>
                  <a:pt x="0" y="0"/>
                </a:lnTo>
                <a:close/>
              </a:path>
            </a:pathLst>
          </a:custGeom>
          <a:blipFill rotWithShape="1">
            <a:blip r:embed="rId8">
              <a:alphaModFix/>
            </a:blip>
            <a:stretch>
              <a:fillRect/>
            </a:stretch>
          </a:blipFill>
          <a:ln>
            <a:noFill/>
          </a:ln>
        </p:spPr>
        <p:txBody>
          <a:bodyPr/>
          <a:lstStyle/>
          <a:p>
            <a:endParaRPr lang="en-GB" sz="1200"/>
          </a:p>
        </p:txBody>
      </p:sp>
      <p:sp>
        <p:nvSpPr>
          <p:cNvPr id="597" name="Google Shape;597;p27"/>
          <p:cNvSpPr/>
          <p:nvPr/>
        </p:nvSpPr>
        <p:spPr>
          <a:xfrm>
            <a:off x="8349073" y="4358726"/>
            <a:ext cx="565540" cy="383153"/>
          </a:xfrm>
          <a:custGeom>
            <a:avLst/>
            <a:gdLst/>
            <a:ahLst/>
            <a:cxnLst/>
            <a:rect l="l" t="t" r="r" b="b"/>
            <a:pathLst>
              <a:path w="848310" h="574730" extrusionOk="0">
                <a:moveTo>
                  <a:pt x="0" y="0"/>
                </a:moveTo>
                <a:lnTo>
                  <a:pt x="848311" y="0"/>
                </a:lnTo>
                <a:lnTo>
                  <a:pt x="848311" y="574730"/>
                </a:lnTo>
                <a:lnTo>
                  <a:pt x="0" y="574730"/>
                </a:lnTo>
                <a:lnTo>
                  <a:pt x="0" y="0"/>
                </a:lnTo>
                <a:close/>
              </a:path>
            </a:pathLst>
          </a:custGeom>
          <a:blipFill rotWithShape="1">
            <a:blip r:embed="rId9">
              <a:alphaModFix/>
            </a:blip>
            <a:stretch>
              <a:fillRect/>
            </a:stretch>
          </a:blipFill>
          <a:ln>
            <a:noFill/>
          </a:ln>
        </p:spPr>
        <p:txBody>
          <a:bodyPr/>
          <a:lstStyle/>
          <a:p>
            <a:endParaRPr lang="en-GB" sz="1200"/>
          </a:p>
        </p:txBody>
      </p:sp>
      <p:sp>
        <p:nvSpPr>
          <p:cNvPr id="598" name="Google Shape;598;p27"/>
          <p:cNvSpPr/>
          <p:nvPr/>
        </p:nvSpPr>
        <p:spPr>
          <a:xfrm rot="-5866337">
            <a:off x="9005645" y="4348921"/>
            <a:ext cx="242413" cy="382507"/>
          </a:xfrm>
          <a:custGeom>
            <a:avLst/>
            <a:gdLst/>
            <a:ahLst/>
            <a:cxnLst/>
            <a:rect l="l" t="t" r="r" b="b"/>
            <a:pathLst>
              <a:path w="363620" h="573760" extrusionOk="0">
                <a:moveTo>
                  <a:pt x="0" y="0"/>
                </a:moveTo>
                <a:lnTo>
                  <a:pt x="363620" y="0"/>
                </a:lnTo>
                <a:lnTo>
                  <a:pt x="363620" y="573760"/>
                </a:lnTo>
                <a:lnTo>
                  <a:pt x="0" y="573760"/>
                </a:lnTo>
                <a:lnTo>
                  <a:pt x="0" y="0"/>
                </a:lnTo>
                <a:close/>
              </a:path>
            </a:pathLst>
          </a:custGeom>
          <a:blipFill rotWithShape="1">
            <a:blip r:embed="rId10">
              <a:alphaModFix/>
            </a:blip>
            <a:stretch>
              <a:fillRect/>
            </a:stretch>
          </a:blipFill>
          <a:ln>
            <a:noFill/>
          </a:ln>
        </p:spPr>
        <p:txBody>
          <a:bodyPr/>
          <a:lstStyle/>
          <a:p>
            <a:endParaRPr lang="en-GB" sz="1200"/>
          </a:p>
        </p:txBody>
      </p:sp>
      <p:sp>
        <p:nvSpPr>
          <p:cNvPr id="599" name="Google Shape;599;p27"/>
          <p:cNvSpPr/>
          <p:nvPr/>
        </p:nvSpPr>
        <p:spPr>
          <a:xfrm>
            <a:off x="5128937" y="2371782"/>
            <a:ext cx="761243" cy="746880"/>
          </a:xfrm>
          <a:custGeom>
            <a:avLst/>
            <a:gdLst/>
            <a:ahLst/>
            <a:cxnLst/>
            <a:rect l="l" t="t" r="r" b="b"/>
            <a:pathLst>
              <a:path w="1141865" h="1120320" extrusionOk="0">
                <a:moveTo>
                  <a:pt x="0" y="0"/>
                </a:moveTo>
                <a:lnTo>
                  <a:pt x="1141865" y="0"/>
                </a:lnTo>
                <a:lnTo>
                  <a:pt x="1141865" y="1120320"/>
                </a:lnTo>
                <a:lnTo>
                  <a:pt x="0" y="1120320"/>
                </a:lnTo>
                <a:lnTo>
                  <a:pt x="0" y="0"/>
                </a:lnTo>
                <a:close/>
              </a:path>
            </a:pathLst>
          </a:custGeom>
          <a:blipFill rotWithShape="1">
            <a:blip r:embed="rId11">
              <a:alphaModFix/>
            </a:blip>
            <a:stretch>
              <a:fillRect/>
            </a:stretch>
          </a:blipFill>
          <a:ln>
            <a:noFill/>
          </a:ln>
        </p:spPr>
        <p:txBody>
          <a:bodyPr/>
          <a:lstStyle/>
          <a:p>
            <a:endParaRPr lang="en-GB" sz="1200"/>
          </a:p>
        </p:txBody>
      </p:sp>
      <p:sp>
        <p:nvSpPr>
          <p:cNvPr id="600" name="Google Shape;600;p27"/>
          <p:cNvSpPr/>
          <p:nvPr/>
        </p:nvSpPr>
        <p:spPr>
          <a:xfrm>
            <a:off x="6501287" y="2371782"/>
            <a:ext cx="761243" cy="746880"/>
          </a:xfrm>
          <a:custGeom>
            <a:avLst/>
            <a:gdLst/>
            <a:ahLst/>
            <a:cxnLst/>
            <a:rect l="l" t="t" r="r" b="b"/>
            <a:pathLst>
              <a:path w="1141865" h="1120320" extrusionOk="0">
                <a:moveTo>
                  <a:pt x="0" y="0"/>
                </a:moveTo>
                <a:lnTo>
                  <a:pt x="1141865" y="0"/>
                </a:lnTo>
                <a:lnTo>
                  <a:pt x="1141865" y="1120320"/>
                </a:lnTo>
                <a:lnTo>
                  <a:pt x="0" y="1120320"/>
                </a:lnTo>
                <a:lnTo>
                  <a:pt x="0" y="0"/>
                </a:lnTo>
                <a:close/>
              </a:path>
            </a:pathLst>
          </a:custGeom>
          <a:blipFill rotWithShape="1">
            <a:blip r:embed="rId11">
              <a:alphaModFix/>
            </a:blip>
            <a:stretch>
              <a:fillRect/>
            </a:stretch>
          </a:blipFill>
          <a:ln>
            <a:noFill/>
          </a:ln>
        </p:spPr>
        <p:txBody>
          <a:bodyPr/>
          <a:lstStyle/>
          <a:p>
            <a:endParaRPr lang="en-GB" sz="1200"/>
          </a:p>
        </p:txBody>
      </p:sp>
      <p:sp>
        <p:nvSpPr>
          <p:cNvPr id="601" name="Google Shape;601;p27"/>
          <p:cNvSpPr/>
          <p:nvPr/>
        </p:nvSpPr>
        <p:spPr>
          <a:xfrm>
            <a:off x="5783665" y="3297482"/>
            <a:ext cx="761243" cy="746880"/>
          </a:xfrm>
          <a:custGeom>
            <a:avLst/>
            <a:gdLst/>
            <a:ahLst/>
            <a:cxnLst/>
            <a:rect l="l" t="t" r="r" b="b"/>
            <a:pathLst>
              <a:path w="1141865" h="1120320" extrusionOk="0">
                <a:moveTo>
                  <a:pt x="0" y="0"/>
                </a:moveTo>
                <a:lnTo>
                  <a:pt x="1141864" y="0"/>
                </a:lnTo>
                <a:lnTo>
                  <a:pt x="1141864" y="1120320"/>
                </a:lnTo>
                <a:lnTo>
                  <a:pt x="0" y="1120320"/>
                </a:lnTo>
                <a:lnTo>
                  <a:pt x="0" y="0"/>
                </a:lnTo>
                <a:close/>
              </a:path>
            </a:pathLst>
          </a:custGeom>
          <a:blipFill rotWithShape="1">
            <a:blip r:embed="rId11">
              <a:alphaModFix/>
            </a:blip>
            <a:stretch>
              <a:fillRect/>
            </a:stretch>
          </a:blipFill>
          <a:ln>
            <a:noFill/>
          </a:ln>
        </p:spPr>
        <p:txBody>
          <a:bodyPr/>
          <a:lstStyle/>
          <a:p>
            <a:endParaRPr lang="en-GB" sz="1200"/>
          </a:p>
        </p:txBody>
      </p:sp>
      <p:sp>
        <p:nvSpPr>
          <p:cNvPr id="602" name="Google Shape;602;p27"/>
          <p:cNvSpPr/>
          <p:nvPr/>
        </p:nvSpPr>
        <p:spPr>
          <a:xfrm rot="280221">
            <a:off x="7933447" y="2441604"/>
            <a:ext cx="1053212" cy="613263"/>
          </a:xfrm>
          <a:custGeom>
            <a:avLst/>
            <a:gdLst/>
            <a:ahLst/>
            <a:cxnLst/>
            <a:rect l="l" t="t" r="r" b="b"/>
            <a:pathLst>
              <a:path w="1579818" h="919894" extrusionOk="0">
                <a:moveTo>
                  <a:pt x="0" y="0"/>
                </a:moveTo>
                <a:lnTo>
                  <a:pt x="1579818" y="0"/>
                </a:lnTo>
                <a:lnTo>
                  <a:pt x="1579818" y="919894"/>
                </a:lnTo>
                <a:lnTo>
                  <a:pt x="0" y="919894"/>
                </a:lnTo>
                <a:lnTo>
                  <a:pt x="0" y="0"/>
                </a:lnTo>
                <a:close/>
              </a:path>
            </a:pathLst>
          </a:custGeom>
          <a:blipFill rotWithShape="1">
            <a:blip r:embed="rId12">
              <a:alphaModFix/>
            </a:blip>
            <a:stretch>
              <a:fillRect/>
            </a:stretch>
          </a:blipFill>
          <a:ln>
            <a:noFill/>
          </a:ln>
        </p:spPr>
        <p:txBody>
          <a:bodyPr/>
          <a:lstStyle/>
          <a:p>
            <a:endParaRPr lang="en-GB" sz="1200"/>
          </a:p>
        </p:txBody>
      </p:sp>
      <p:sp>
        <p:nvSpPr>
          <p:cNvPr id="2" name="Title 1">
            <a:extLst>
              <a:ext uri="{FF2B5EF4-FFF2-40B4-BE49-F238E27FC236}">
                <a16:creationId xmlns:a16="http://schemas.microsoft.com/office/drawing/2014/main" id="{D28E47E3-65AE-EBFA-AA18-29B56042AF3D}"/>
              </a:ext>
            </a:extLst>
          </p:cNvPr>
          <p:cNvSpPr>
            <a:spLocks noGrp="1"/>
          </p:cNvSpPr>
          <p:nvPr>
            <p:ph type="title"/>
          </p:nvPr>
        </p:nvSpPr>
        <p:spPr>
          <a:xfrm>
            <a:off x="632380" y="599504"/>
            <a:ext cx="10515600" cy="771119"/>
          </a:xfrm>
        </p:spPr>
        <p:txBody>
          <a:bodyPr/>
          <a:lstStyle/>
          <a:p>
            <a:r>
              <a:rPr lang="en-GB" sz="4000" b="1" dirty="0">
                <a:latin typeface="Arial" panose="020B0604020202020204" pitchFamily="34" charset="0"/>
                <a:cs typeface="Arial" panose="020B0604020202020204" pitchFamily="34" charset="0"/>
              </a:rPr>
              <a:t>Networks That Use Standard Protocols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2" name="Title 1">
            <a:extLst>
              <a:ext uri="{FF2B5EF4-FFF2-40B4-BE49-F238E27FC236}">
                <a16:creationId xmlns:a16="http://schemas.microsoft.com/office/drawing/2014/main" id="{8D58C821-4D9D-728D-D5CE-FD329B66E5FF}"/>
              </a:ext>
            </a:extLst>
          </p:cNvPr>
          <p:cNvSpPr>
            <a:spLocks noGrp="1"/>
          </p:cNvSpPr>
          <p:nvPr>
            <p:ph type="title"/>
          </p:nvPr>
        </p:nvSpPr>
        <p:spPr/>
        <p:txBody>
          <a:bodyPr/>
          <a:lstStyle/>
          <a:p>
            <a:r>
              <a:rPr lang="en-GB" dirty="0"/>
              <a:t>Noteworthy Developments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8" name="Google Shape;618;p29" descr="5413717933_4c91927a46_z.jpg"/>
          <p:cNvSpPr/>
          <p:nvPr/>
        </p:nvSpPr>
        <p:spPr>
          <a:xfrm>
            <a:off x="2494949" y="2652844"/>
            <a:ext cx="7202109" cy="3523776"/>
          </a:xfrm>
          <a:custGeom>
            <a:avLst/>
            <a:gdLst/>
            <a:ahLst/>
            <a:cxnLst/>
            <a:rect l="l" t="t" r="r" b="b"/>
            <a:pathLst>
              <a:path w="10803164" h="5285664" extrusionOk="0">
                <a:moveTo>
                  <a:pt x="0" y="0"/>
                </a:moveTo>
                <a:lnTo>
                  <a:pt x="10803164" y="0"/>
                </a:lnTo>
                <a:lnTo>
                  <a:pt x="10803164" y="5285664"/>
                </a:lnTo>
                <a:lnTo>
                  <a:pt x="0" y="5285664"/>
                </a:lnTo>
                <a:lnTo>
                  <a:pt x="0" y="0"/>
                </a:lnTo>
                <a:close/>
              </a:path>
            </a:pathLst>
          </a:custGeom>
          <a:blipFill rotWithShape="1">
            <a:blip r:embed="rId3">
              <a:alphaModFix/>
            </a:blip>
            <a:stretch>
              <a:fillRect b="-2030"/>
            </a:stretch>
          </a:blipFill>
          <a:ln>
            <a:noFill/>
          </a:ln>
        </p:spPr>
        <p:txBody>
          <a:bodyPr/>
          <a:lstStyle/>
          <a:p>
            <a:endParaRPr lang="en-GB" sz="1200"/>
          </a:p>
        </p:txBody>
      </p:sp>
      <p:sp>
        <p:nvSpPr>
          <p:cNvPr id="2" name="Title 1">
            <a:extLst>
              <a:ext uri="{FF2B5EF4-FFF2-40B4-BE49-F238E27FC236}">
                <a16:creationId xmlns:a16="http://schemas.microsoft.com/office/drawing/2014/main" id="{7CFB9E1A-E3F0-8562-DE49-DE21FA80B519}"/>
              </a:ext>
            </a:extLst>
          </p:cNvPr>
          <p:cNvSpPr>
            <a:spLocks noGrp="1"/>
          </p:cNvSpPr>
          <p:nvPr>
            <p:ph type="title"/>
          </p:nvPr>
        </p:nvSpPr>
        <p:spPr>
          <a:xfrm>
            <a:off x="1186540" y="681380"/>
            <a:ext cx="10167257" cy="1325563"/>
          </a:xfrm>
        </p:spPr>
        <p:txBody>
          <a:bodyPr/>
          <a:lstStyle/>
          <a:p>
            <a:r>
              <a:rPr lang="en-GB" sz="4000" dirty="0"/>
              <a:t>Global IPv4 Depletion at IANA</a:t>
            </a:r>
          </a:p>
        </p:txBody>
      </p:sp>
      <p:sp>
        <p:nvSpPr>
          <p:cNvPr id="3" name="Content Placeholder 2">
            <a:extLst>
              <a:ext uri="{FF2B5EF4-FFF2-40B4-BE49-F238E27FC236}">
                <a16:creationId xmlns:a16="http://schemas.microsoft.com/office/drawing/2014/main" id="{8504C9B4-217F-913C-0949-5A325CD1E451}"/>
              </a:ext>
            </a:extLst>
          </p:cNvPr>
          <p:cNvSpPr>
            <a:spLocks noGrp="1"/>
          </p:cNvSpPr>
          <p:nvPr>
            <p:ph sz="quarter" idx="10"/>
          </p:nvPr>
        </p:nvSpPr>
        <p:spPr>
          <a:xfrm>
            <a:off x="1235300" y="1523657"/>
            <a:ext cx="10069739" cy="4652963"/>
          </a:xfrm>
        </p:spPr>
        <p:txBody>
          <a:bodyPr/>
          <a:lstStyle/>
          <a:p>
            <a:r>
              <a:rPr lang="en-US" dirty="0">
                <a:solidFill>
                  <a:srgbClr val="D67B36"/>
                </a:solidFill>
                <a:latin typeface="Arial"/>
                <a:ea typeface="Arial"/>
                <a:cs typeface="Arial"/>
                <a:sym typeface="Arial"/>
              </a:rPr>
              <a:t>Each RIR received its last /8 IPv4 address block from IANA on 3 February 2011</a:t>
            </a:r>
            <a:endParaRPr lang="en-US" sz="500" dirty="0">
              <a:solidFill>
                <a:srgbClr val="D67B36"/>
              </a:solidFill>
              <a:latin typeface="Arial"/>
              <a:ea typeface="Arial"/>
              <a:cs typeface="Arial"/>
              <a:sym typeface="Arial"/>
            </a:endParaRPr>
          </a:p>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0FE2-6803-02AF-6B54-DAB78498DB65}"/>
              </a:ext>
            </a:extLst>
          </p:cNvPr>
          <p:cNvSpPr>
            <a:spLocks noGrp="1"/>
          </p:cNvSpPr>
          <p:nvPr>
            <p:ph type="title"/>
          </p:nvPr>
        </p:nvSpPr>
        <p:spPr/>
        <p:txBody>
          <a:bodyPr>
            <a:normAutofit fontScale="90000"/>
          </a:bodyPr>
          <a:lstStyle/>
          <a:p>
            <a:r>
              <a:rPr lang="en-AU" sz="3600" dirty="0">
                <a:latin typeface="Arial" panose="020B0604020202020204" pitchFamily="34" charset="0"/>
                <a:cs typeface="Arial" panose="020B0604020202020204" pitchFamily="34" charset="0"/>
              </a:rPr>
              <a:t>Available IPv4 Space in each RIR</a:t>
            </a:r>
            <a:br>
              <a:rPr lang="en-AU" sz="36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In terms of /8s</a:t>
            </a:r>
            <a:endParaRPr lang="en-US" sz="3600" dirty="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AE9B511E-10A8-E90B-B60B-9C089DC3D7AA}"/>
              </a:ext>
            </a:extLst>
          </p:cNvPr>
          <p:cNvGraphicFramePr/>
          <p:nvPr/>
        </p:nvGraphicFramePr>
        <p:xfrm>
          <a:off x="1752600" y="1748192"/>
          <a:ext cx="8683625" cy="46143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326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7C32-46E5-6A58-BBA4-85A07B8D5EC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Internet</a:t>
            </a:r>
          </a:p>
        </p:txBody>
      </p:sp>
      <p:sp>
        <p:nvSpPr>
          <p:cNvPr id="3" name="Text Placeholder 2">
            <a:extLst>
              <a:ext uri="{FF2B5EF4-FFF2-40B4-BE49-F238E27FC236}">
                <a16:creationId xmlns:a16="http://schemas.microsoft.com/office/drawing/2014/main" id="{82E10BAB-C0D0-5068-8BC2-F03ED74808D3}"/>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The Internet is a network of networks.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Every device that is directly connected to the Internet requires </a:t>
            </a:r>
            <a:r>
              <a:rPr lang="en-US" b="1" dirty="0">
                <a:latin typeface="Arial" panose="020B0604020202020204" pitchFamily="34" charset="0"/>
                <a:cs typeface="Arial" panose="020B0604020202020204" pitchFamily="34" charset="0"/>
              </a:rPr>
              <a:t>a unique IP address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Data travels in packets between these IP addresses. It is crucial that these IP addresses remain unique for the Internet to keep working.</a:t>
            </a:r>
          </a:p>
        </p:txBody>
      </p:sp>
    </p:spTree>
    <p:custDataLst>
      <p:tags r:id="rId1"/>
    </p:custDataLst>
    <p:extLst>
      <p:ext uri="{BB962C8B-B14F-4D97-AF65-F5344CB8AC3E}">
        <p14:creationId xmlns:p14="http://schemas.microsoft.com/office/powerpoint/2010/main" val="3641277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3" name="TextBox 3">
            <a:extLst>
              <a:ext uri="{FF2B5EF4-FFF2-40B4-BE49-F238E27FC236}">
                <a16:creationId xmlns:a16="http://schemas.microsoft.com/office/drawing/2014/main" id="{CDABDE50-DFA6-AC62-2905-4C3A7CA33C1D}"/>
              </a:ext>
            </a:extLst>
          </p:cNvPr>
          <p:cNvSpPr txBox="1"/>
          <p:nvPr/>
        </p:nvSpPr>
        <p:spPr>
          <a:xfrm>
            <a:off x="0" y="1690688"/>
            <a:ext cx="11730202" cy="3173433"/>
          </a:xfrm>
          <a:prstGeom prst="rect">
            <a:avLst/>
          </a:prstGeom>
        </p:spPr>
        <p:txBody>
          <a:bodyPr wrap="square" lIns="0" tIns="0" rIns="0" bIns="0" rtlCol="0" anchor="t">
            <a:spAutoFit/>
          </a:bodyPr>
          <a:lstStyle/>
          <a:p>
            <a:pPr algn="l">
              <a:lnSpc>
                <a:spcPts val="4320"/>
              </a:lnSpc>
            </a:pPr>
            <a:endParaRPr dirty="0"/>
          </a:p>
          <a:p>
            <a:pPr marL="1442323" lvl="3" indent="-342900" algn="l">
              <a:lnSpc>
                <a:spcPts val="4320"/>
              </a:lnSpc>
              <a:buFont typeface="Arial" panose="020B0604020202020204" pitchFamily="34" charset="0"/>
              <a:buChar char="•"/>
            </a:pPr>
            <a:r>
              <a:rPr lang="en-US" sz="2400" dirty="0">
                <a:solidFill>
                  <a:srgbClr val="002B49"/>
                </a:solidFill>
                <a:latin typeface="Arial"/>
                <a:ea typeface="Arial"/>
                <a:cs typeface="Arial"/>
                <a:sym typeface="Arial"/>
              </a:rPr>
              <a:t>As per ISOC, the rate of IPv6 deployment is at 50% worldwide</a:t>
            </a:r>
            <a:br>
              <a:rPr lang="en-US" sz="2400" dirty="0">
                <a:solidFill>
                  <a:srgbClr val="002B49"/>
                </a:solidFill>
                <a:latin typeface="Arial"/>
                <a:ea typeface="Arial"/>
                <a:cs typeface="Arial"/>
                <a:sym typeface="Arial"/>
              </a:rPr>
            </a:br>
            <a:r>
              <a:rPr lang="en-US" sz="2400" dirty="0">
                <a:solidFill>
                  <a:srgbClr val="002B49"/>
                </a:solidFill>
                <a:latin typeface="Arial"/>
                <a:ea typeface="Arial"/>
                <a:cs typeface="Arial"/>
                <a:sym typeface="Arial"/>
              </a:rPr>
              <a:t>Source: https://</a:t>
            </a:r>
            <a:r>
              <a:rPr lang="en-US" sz="2400" dirty="0" err="1">
                <a:solidFill>
                  <a:srgbClr val="002B49"/>
                </a:solidFill>
                <a:latin typeface="Arial"/>
                <a:ea typeface="Arial"/>
                <a:cs typeface="Arial"/>
                <a:sym typeface="Arial"/>
              </a:rPr>
              <a:t>pulse.internetsociety.org</a:t>
            </a:r>
            <a:r>
              <a:rPr lang="en-US" sz="2400" dirty="0">
                <a:solidFill>
                  <a:srgbClr val="002B49"/>
                </a:solidFill>
                <a:latin typeface="Arial"/>
                <a:ea typeface="Arial"/>
                <a:cs typeface="Arial"/>
                <a:sym typeface="Arial"/>
              </a:rPr>
              <a:t>/</a:t>
            </a:r>
            <a:r>
              <a:rPr lang="en-US" sz="2400" dirty="0" err="1">
                <a:solidFill>
                  <a:srgbClr val="002B49"/>
                </a:solidFill>
                <a:latin typeface="Arial"/>
                <a:ea typeface="Arial"/>
                <a:cs typeface="Arial"/>
                <a:sym typeface="Arial"/>
              </a:rPr>
              <a:t>en</a:t>
            </a:r>
            <a:r>
              <a:rPr lang="en-US" sz="2400" dirty="0">
                <a:solidFill>
                  <a:srgbClr val="002B49"/>
                </a:solidFill>
                <a:latin typeface="Arial"/>
                <a:ea typeface="Arial"/>
                <a:cs typeface="Arial"/>
                <a:sym typeface="Arial"/>
              </a:rPr>
              <a:t>/technologies/</a:t>
            </a:r>
          </a:p>
          <a:p>
            <a:pPr marL="2108835" lvl="4" indent="-421767" algn="l">
              <a:lnSpc>
                <a:spcPts val="4320"/>
              </a:lnSpc>
            </a:pPr>
            <a:endParaRPr lang="en-US" sz="2400" dirty="0">
              <a:solidFill>
                <a:srgbClr val="002B49"/>
              </a:solidFill>
              <a:latin typeface="Arial"/>
              <a:ea typeface="Arial"/>
              <a:cs typeface="Arial"/>
              <a:sym typeface="Arial"/>
            </a:endParaRPr>
          </a:p>
          <a:p>
            <a:pPr marL="1442323" lvl="3" indent="-342900" algn="l">
              <a:lnSpc>
                <a:spcPts val="4320"/>
              </a:lnSpc>
              <a:buFont typeface="Arial" panose="020B0604020202020204" pitchFamily="34" charset="0"/>
              <a:buChar char="•"/>
            </a:pPr>
            <a:r>
              <a:rPr lang="en-US" sz="2400" dirty="0">
                <a:solidFill>
                  <a:srgbClr val="002B49"/>
                </a:solidFill>
                <a:latin typeface="Arial"/>
                <a:ea typeface="Arial"/>
                <a:cs typeface="Arial"/>
                <a:sym typeface="Arial"/>
              </a:rPr>
              <a:t>Google IPv6 statistics show ~47% of global Internet traffic is over IPv6</a:t>
            </a:r>
          </a:p>
          <a:p>
            <a:pPr marL="1405890" lvl="4">
              <a:lnSpc>
                <a:spcPts val="3600"/>
              </a:lnSpc>
            </a:pPr>
            <a:r>
              <a:rPr lang="en-US" sz="2400" dirty="0">
                <a:solidFill>
                  <a:srgbClr val="002B49"/>
                </a:solidFill>
                <a:latin typeface="Arial"/>
                <a:cs typeface="Arial"/>
                <a:sym typeface="Arial"/>
              </a:rPr>
              <a:t>Source: https://</a:t>
            </a:r>
            <a:r>
              <a:rPr lang="en-US" sz="2400" dirty="0" err="1">
                <a:solidFill>
                  <a:srgbClr val="002B49"/>
                </a:solidFill>
                <a:latin typeface="Arial"/>
                <a:cs typeface="Arial"/>
                <a:sym typeface="Arial"/>
              </a:rPr>
              <a:t>www.google.com</a:t>
            </a:r>
            <a:r>
              <a:rPr lang="en-US" sz="2400" dirty="0">
                <a:solidFill>
                  <a:srgbClr val="002B49"/>
                </a:solidFill>
                <a:latin typeface="Arial"/>
                <a:cs typeface="Arial"/>
                <a:sym typeface="Arial"/>
              </a:rPr>
              <a:t>/</a:t>
            </a:r>
            <a:r>
              <a:rPr lang="en-US" sz="2400" dirty="0" err="1">
                <a:solidFill>
                  <a:srgbClr val="002B49"/>
                </a:solidFill>
                <a:latin typeface="Arial"/>
                <a:cs typeface="Arial"/>
                <a:sym typeface="Arial"/>
              </a:rPr>
              <a:t>intl</a:t>
            </a:r>
            <a:r>
              <a:rPr lang="en-US" sz="2400" dirty="0">
                <a:solidFill>
                  <a:srgbClr val="002B49"/>
                </a:solidFill>
                <a:latin typeface="Arial"/>
                <a:cs typeface="Arial"/>
                <a:sym typeface="Arial"/>
              </a:rPr>
              <a:t>/</a:t>
            </a:r>
            <a:r>
              <a:rPr lang="en-US" sz="2400" dirty="0" err="1">
                <a:solidFill>
                  <a:srgbClr val="002B49"/>
                </a:solidFill>
                <a:latin typeface="Arial"/>
                <a:cs typeface="Arial"/>
                <a:sym typeface="Arial"/>
              </a:rPr>
              <a:t>en</a:t>
            </a:r>
            <a:r>
              <a:rPr lang="en-US" sz="2400" dirty="0">
                <a:solidFill>
                  <a:srgbClr val="002B49"/>
                </a:solidFill>
                <a:latin typeface="Arial"/>
                <a:cs typeface="Arial"/>
                <a:sym typeface="Arial"/>
              </a:rPr>
              <a:t>/ipv6/</a:t>
            </a:r>
            <a:r>
              <a:rPr lang="en-US" sz="2400" dirty="0" err="1">
                <a:solidFill>
                  <a:srgbClr val="002B49"/>
                </a:solidFill>
                <a:latin typeface="Arial"/>
                <a:cs typeface="Arial"/>
                <a:sym typeface="Arial"/>
              </a:rPr>
              <a:t>statistics.html</a:t>
            </a:r>
            <a:endParaRPr lang="en-US" sz="2400" dirty="0">
              <a:solidFill>
                <a:srgbClr val="002B49"/>
              </a:solidFill>
              <a:latin typeface="Arial"/>
              <a:ea typeface="Arial"/>
              <a:cs typeface="Arial"/>
              <a:sym typeface="Arial"/>
            </a:endParaRPr>
          </a:p>
        </p:txBody>
      </p:sp>
      <p:sp>
        <p:nvSpPr>
          <p:cNvPr id="4" name="TextBox 5">
            <a:extLst>
              <a:ext uri="{FF2B5EF4-FFF2-40B4-BE49-F238E27FC236}">
                <a16:creationId xmlns:a16="http://schemas.microsoft.com/office/drawing/2014/main" id="{653C20A1-9529-8A96-E9AB-6BD47FBA01C5}"/>
              </a:ext>
            </a:extLst>
          </p:cNvPr>
          <p:cNvSpPr txBox="1"/>
          <p:nvPr/>
        </p:nvSpPr>
        <p:spPr>
          <a:xfrm>
            <a:off x="1066987" y="5873038"/>
            <a:ext cx="3089643" cy="360163"/>
          </a:xfrm>
          <a:prstGeom prst="rect">
            <a:avLst/>
          </a:prstGeom>
        </p:spPr>
        <p:txBody>
          <a:bodyPr lIns="0" tIns="0" rIns="0" bIns="0" rtlCol="0" anchor="t">
            <a:spAutoFit/>
          </a:bodyPr>
          <a:lstStyle/>
          <a:p>
            <a:pPr algn="l">
              <a:lnSpc>
                <a:spcPts val="2879"/>
              </a:lnSpc>
            </a:pPr>
            <a:r>
              <a:rPr lang="en-US" sz="2400" b="1" dirty="0">
                <a:solidFill>
                  <a:srgbClr val="BF7D0C"/>
                </a:solidFill>
                <a:latin typeface="Arial Bold"/>
                <a:ea typeface="Arial Bold"/>
                <a:cs typeface="Arial Bold"/>
                <a:sym typeface="Arial Bold"/>
              </a:rPr>
              <a:t>As of October 2025</a:t>
            </a:r>
          </a:p>
        </p:txBody>
      </p:sp>
      <p:sp>
        <p:nvSpPr>
          <p:cNvPr id="5" name="Title 4">
            <a:extLst>
              <a:ext uri="{FF2B5EF4-FFF2-40B4-BE49-F238E27FC236}">
                <a16:creationId xmlns:a16="http://schemas.microsoft.com/office/drawing/2014/main" id="{0CE82584-853D-4FC7-FC14-865C96B3D12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IPv6 Deployment</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EDB7-5F1B-345F-98EC-80B7DA8CB712}"/>
              </a:ext>
            </a:extLst>
          </p:cNvPr>
          <p:cNvSpPr>
            <a:spLocks noGrp="1"/>
          </p:cNvSpPr>
          <p:nvPr>
            <p:ph type="title"/>
          </p:nvPr>
        </p:nvSpPr>
        <p:spPr/>
        <p:txBody>
          <a:bodyPr>
            <a:normAutofit fontScale="90000"/>
          </a:bodyPr>
          <a:lstStyle/>
          <a:p>
            <a:r>
              <a:rPr lang="en-US" sz="4000" dirty="0">
                <a:latin typeface="Arial" panose="020B0604020202020204" pitchFamily="34" charset="0"/>
                <a:cs typeface="Arial" panose="020B0604020202020204" pitchFamily="34" charset="0"/>
              </a:rPr>
              <a:t>Percentage of Members with IPv6 in each RIR</a:t>
            </a:r>
          </a:p>
        </p:txBody>
      </p:sp>
      <p:sp>
        <p:nvSpPr>
          <p:cNvPr id="9" name="Chart Placeholder 8">
            <a:extLst>
              <a:ext uri="{FF2B5EF4-FFF2-40B4-BE49-F238E27FC236}">
                <a16:creationId xmlns:a16="http://schemas.microsoft.com/office/drawing/2014/main" id="{CB55B989-2DE4-6ACD-1C2D-A52506C95601}"/>
              </a:ext>
            </a:extLst>
          </p:cNvPr>
          <p:cNvSpPr>
            <a:spLocks noGrp="1"/>
          </p:cNvSpPr>
          <p:nvPr>
            <p:ph type="chart" sz="quarter" idx="10"/>
          </p:nvPr>
        </p:nvSpPr>
        <p:spPr/>
        <p:txBody>
          <a:bodyPr/>
          <a:lstStyle/>
          <a:p>
            <a:endParaRPr lang="en-GB"/>
          </a:p>
        </p:txBody>
      </p:sp>
      <p:graphicFrame>
        <p:nvGraphicFramePr>
          <p:cNvPr id="3" name="Content Placeholder 7">
            <a:extLst>
              <a:ext uri="{FF2B5EF4-FFF2-40B4-BE49-F238E27FC236}">
                <a16:creationId xmlns:a16="http://schemas.microsoft.com/office/drawing/2014/main" id="{CB7FF376-8A4D-1801-1B3C-5E67477A1EF7}"/>
              </a:ext>
            </a:extLst>
          </p:cNvPr>
          <p:cNvGraphicFramePr>
            <a:graphicFrameLocks/>
          </p:cNvGraphicFramePr>
          <p:nvPr/>
        </p:nvGraphicFramePr>
        <p:xfrm>
          <a:off x="974725" y="1331913"/>
          <a:ext cx="10242550" cy="50403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01497EB-B34B-A3E2-EE32-8F4971E2A5D7}"/>
              </a:ext>
            </a:extLst>
          </p:cNvPr>
          <p:cNvSpPr txBox="1"/>
          <p:nvPr/>
        </p:nvSpPr>
        <p:spPr>
          <a:xfrm>
            <a:off x="1282701" y="1989667"/>
            <a:ext cx="880534" cy="276999"/>
          </a:xfrm>
          <a:prstGeom prst="rect">
            <a:avLst/>
          </a:prstGeom>
          <a:noFill/>
        </p:spPr>
        <p:txBody>
          <a:bodyPr wrap="square" rtlCol="0">
            <a:spAutoFit/>
          </a:bodyPr>
          <a:lstStyle/>
          <a:p>
            <a:pPr algn="ctr"/>
            <a:r>
              <a:rPr lang="en-US" sz="1200" b="1" dirty="0"/>
              <a:t>75.50%</a:t>
            </a:r>
          </a:p>
        </p:txBody>
      </p:sp>
      <p:sp>
        <p:nvSpPr>
          <p:cNvPr id="5" name="TextBox 4">
            <a:extLst>
              <a:ext uri="{FF2B5EF4-FFF2-40B4-BE49-F238E27FC236}">
                <a16:creationId xmlns:a16="http://schemas.microsoft.com/office/drawing/2014/main" id="{404DAF81-5361-FBE1-6B71-08B42932C75F}"/>
              </a:ext>
            </a:extLst>
          </p:cNvPr>
          <p:cNvSpPr txBox="1"/>
          <p:nvPr/>
        </p:nvSpPr>
        <p:spPr>
          <a:xfrm>
            <a:off x="1282701" y="3782483"/>
            <a:ext cx="880534" cy="276999"/>
          </a:xfrm>
          <a:prstGeom prst="rect">
            <a:avLst/>
          </a:prstGeom>
          <a:noFill/>
        </p:spPr>
        <p:txBody>
          <a:bodyPr wrap="square" rtlCol="0">
            <a:spAutoFit/>
          </a:bodyPr>
          <a:lstStyle/>
          <a:p>
            <a:pPr algn="ctr"/>
            <a:r>
              <a:rPr lang="en-US" sz="1200" b="1" dirty="0"/>
              <a:t>48.20%</a:t>
            </a:r>
          </a:p>
        </p:txBody>
      </p:sp>
      <p:sp>
        <p:nvSpPr>
          <p:cNvPr id="6" name="TextBox 5">
            <a:extLst>
              <a:ext uri="{FF2B5EF4-FFF2-40B4-BE49-F238E27FC236}">
                <a16:creationId xmlns:a16="http://schemas.microsoft.com/office/drawing/2014/main" id="{A445E87D-9DF8-D912-2050-6E2EE50DF8E8}"/>
              </a:ext>
            </a:extLst>
          </p:cNvPr>
          <p:cNvSpPr txBox="1"/>
          <p:nvPr/>
        </p:nvSpPr>
        <p:spPr>
          <a:xfrm>
            <a:off x="1282701" y="2886075"/>
            <a:ext cx="880534" cy="276999"/>
          </a:xfrm>
          <a:prstGeom prst="rect">
            <a:avLst/>
          </a:prstGeom>
          <a:noFill/>
        </p:spPr>
        <p:txBody>
          <a:bodyPr wrap="square" rtlCol="0">
            <a:spAutoFit/>
          </a:bodyPr>
          <a:lstStyle/>
          <a:p>
            <a:pPr algn="ctr"/>
            <a:r>
              <a:rPr lang="en-US" sz="1200" b="1" dirty="0"/>
              <a:t>97.25%</a:t>
            </a:r>
          </a:p>
        </p:txBody>
      </p:sp>
      <p:sp>
        <p:nvSpPr>
          <p:cNvPr id="7" name="TextBox 6">
            <a:extLst>
              <a:ext uri="{FF2B5EF4-FFF2-40B4-BE49-F238E27FC236}">
                <a16:creationId xmlns:a16="http://schemas.microsoft.com/office/drawing/2014/main" id="{3D08ED09-8CEA-9A01-C30B-08389D02E25F}"/>
              </a:ext>
            </a:extLst>
          </p:cNvPr>
          <p:cNvSpPr txBox="1"/>
          <p:nvPr/>
        </p:nvSpPr>
        <p:spPr>
          <a:xfrm>
            <a:off x="1282701" y="4678891"/>
            <a:ext cx="880534" cy="276999"/>
          </a:xfrm>
          <a:prstGeom prst="rect">
            <a:avLst/>
          </a:prstGeom>
          <a:noFill/>
        </p:spPr>
        <p:txBody>
          <a:bodyPr wrap="square" rtlCol="0">
            <a:spAutoFit/>
          </a:bodyPr>
          <a:lstStyle/>
          <a:p>
            <a:pPr algn="ctr"/>
            <a:r>
              <a:rPr lang="en-US" sz="1200" b="1" dirty="0"/>
              <a:t>69.12%</a:t>
            </a:r>
          </a:p>
        </p:txBody>
      </p:sp>
      <p:sp>
        <p:nvSpPr>
          <p:cNvPr id="8" name="TextBox 7">
            <a:extLst>
              <a:ext uri="{FF2B5EF4-FFF2-40B4-BE49-F238E27FC236}">
                <a16:creationId xmlns:a16="http://schemas.microsoft.com/office/drawing/2014/main" id="{53085E28-95CE-61D4-9D11-8BDE599D4B7F}"/>
              </a:ext>
            </a:extLst>
          </p:cNvPr>
          <p:cNvSpPr txBox="1"/>
          <p:nvPr/>
        </p:nvSpPr>
        <p:spPr>
          <a:xfrm>
            <a:off x="1282701" y="5575299"/>
            <a:ext cx="880534" cy="276999"/>
          </a:xfrm>
          <a:prstGeom prst="rect">
            <a:avLst/>
          </a:prstGeom>
          <a:noFill/>
        </p:spPr>
        <p:txBody>
          <a:bodyPr wrap="square" rtlCol="0">
            <a:spAutoFit/>
          </a:bodyPr>
          <a:lstStyle/>
          <a:p>
            <a:pPr algn="ctr"/>
            <a:r>
              <a:rPr lang="en-US" sz="1200" b="1" dirty="0"/>
              <a:t>56.91%</a:t>
            </a:r>
          </a:p>
        </p:txBody>
      </p:sp>
    </p:spTree>
    <p:extLst>
      <p:ext uri="{BB962C8B-B14F-4D97-AF65-F5344CB8AC3E}">
        <p14:creationId xmlns:p14="http://schemas.microsoft.com/office/powerpoint/2010/main" val="1007361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6" name="Google Shape;636;p31"/>
          <p:cNvSpPr txBox="1"/>
          <p:nvPr/>
        </p:nvSpPr>
        <p:spPr>
          <a:xfrm>
            <a:off x="623600" y="1760552"/>
            <a:ext cx="10944800" cy="4210383"/>
          </a:xfrm>
          <a:prstGeom prst="rect">
            <a:avLst/>
          </a:prstGeom>
          <a:noFill/>
          <a:ln>
            <a:noFill/>
          </a:ln>
        </p:spPr>
        <p:txBody>
          <a:bodyPr spcFirstLastPara="1" wrap="square" lIns="0" tIns="0" rIns="0" bIns="0" anchor="t" anchorCtr="0">
            <a:spAutoFit/>
          </a:bodyPr>
          <a:lstStyle/>
          <a:p>
            <a:pPr marL="304181" lvl="1">
              <a:lnSpc>
                <a:spcPct val="120000"/>
              </a:lnSpc>
              <a:buClr>
                <a:srgbClr val="002B49"/>
              </a:buClr>
              <a:buSzPts val="3000"/>
            </a:pPr>
            <a:r>
              <a:rPr lang="en-US" sz="2000" b="1" dirty="0">
                <a:solidFill>
                  <a:srgbClr val="002B49"/>
                </a:solidFill>
                <a:latin typeface="Arial"/>
                <a:ea typeface="Arial"/>
                <a:cs typeface="Arial"/>
                <a:sym typeface="Arial"/>
              </a:rPr>
              <a:t>Movement to IPv6 has been steady</a:t>
            </a:r>
            <a:endParaRPr sz="2000" dirty="0">
              <a:solidFill>
                <a:srgbClr val="000000"/>
              </a:solidFill>
              <a:latin typeface="Arial"/>
              <a:ea typeface="Arial"/>
              <a:cs typeface="Arial"/>
              <a:sym typeface="Arial"/>
            </a:endParaRPr>
          </a:p>
          <a:p>
            <a:pPr marL="835685" lvl="2" indent="-342900">
              <a:lnSpc>
                <a:spcPct val="120000"/>
              </a:lnSpc>
              <a:buClr>
                <a:srgbClr val="002B49"/>
              </a:buClr>
              <a:buSzPts val="3000"/>
              <a:buFont typeface="Arial" panose="020B0604020202020204" pitchFamily="34" charset="0"/>
              <a:buChar char="•"/>
            </a:pPr>
            <a:r>
              <a:rPr lang="en-US" sz="2000" dirty="0">
                <a:solidFill>
                  <a:srgbClr val="002B49"/>
                </a:solidFill>
                <a:latin typeface="Arial"/>
                <a:ea typeface="Arial"/>
                <a:cs typeface="Arial"/>
                <a:sym typeface="Arial"/>
              </a:rPr>
              <a:t>ISPs rolling out IPv6</a:t>
            </a:r>
            <a:endParaRPr lang="en-US" sz="2000" dirty="0">
              <a:solidFill>
                <a:srgbClr val="000000"/>
              </a:solidFill>
              <a:latin typeface="Arial"/>
              <a:ea typeface="Arial"/>
              <a:cs typeface="Arial"/>
              <a:sym typeface="Arial"/>
            </a:endParaRPr>
          </a:p>
          <a:p>
            <a:pPr marL="835685" lvl="2" indent="-342900">
              <a:lnSpc>
                <a:spcPct val="120000"/>
              </a:lnSpc>
              <a:buClr>
                <a:srgbClr val="002B49"/>
              </a:buClr>
              <a:buSzPts val="3000"/>
              <a:buFont typeface="Arial" panose="020B0604020202020204" pitchFamily="34" charset="0"/>
              <a:buChar char="•"/>
            </a:pPr>
            <a:r>
              <a:rPr lang="en-US" sz="2000" dirty="0">
                <a:solidFill>
                  <a:srgbClr val="002B49"/>
                </a:solidFill>
                <a:latin typeface="Arial"/>
                <a:ea typeface="Arial"/>
                <a:cs typeface="Arial"/>
                <a:sym typeface="Arial"/>
              </a:rPr>
              <a:t>Steady increase in IPv6 traffic</a:t>
            </a:r>
            <a:endParaRPr lang="en-US" sz="2000" dirty="0">
              <a:solidFill>
                <a:srgbClr val="000000"/>
              </a:solidFill>
              <a:latin typeface="Arial"/>
              <a:ea typeface="Arial"/>
              <a:cs typeface="Arial"/>
              <a:sym typeface="Arial"/>
            </a:endParaRPr>
          </a:p>
          <a:p>
            <a:pPr marL="835685" lvl="2" indent="-342900">
              <a:lnSpc>
                <a:spcPct val="120000"/>
              </a:lnSpc>
              <a:buClr>
                <a:srgbClr val="002B49"/>
              </a:buClr>
              <a:buSzPts val="3000"/>
              <a:buFont typeface="Arial" panose="020B0604020202020204" pitchFamily="34" charset="0"/>
              <a:buChar char="•"/>
            </a:pPr>
            <a:r>
              <a:rPr lang="en-US" sz="2000" dirty="0">
                <a:solidFill>
                  <a:srgbClr val="002B49"/>
                </a:solidFill>
                <a:latin typeface="Arial"/>
                <a:ea typeface="Arial"/>
                <a:cs typeface="Arial"/>
                <a:sym typeface="Arial"/>
              </a:rPr>
              <a:t>Increase in IPv6 requests </a:t>
            </a:r>
            <a:endParaRPr sz="2000" dirty="0">
              <a:solidFill>
                <a:srgbClr val="000000"/>
              </a:solidFill>
              <a:latin typeface="Arial"/>
              <a:ea typeface="Arial"/>
              <a:cs typeface="Arial"/>
              <a:sym typeface="Arial"/>
            </a:endParaRPr>
          </a:p>
          <a:p>
            <a:pPr>
              <a:lnSpc>
                <a:spcPct val="120000"/>
              </a:lnSpc>
              <a:buClr>
                <a:srgbClr val="000000"/>
              </a:buClr>
              <a:buSzPts val="3600"/>
            </a:pPr>
            <a:endParaRPr sz="2400" dirty="0">
              <a:solidFill>
                <a:srgbClr val="002B49"/>
              </a:solidFill>
              <a:latin typeface="Arial"/>
              <a:ea typeface="Arial"/>
              <a:cs typeface="Arial"/>
              <a:sym typeface="Arial"/>
            </a:endParaRPr>
          </a:p>
          <a:p>
            <a:pPr marL="304181" lvl="1">
              <a:lnSpc>
                <a:spcPct val="120000"/>
              </a:lnSpc>
              <a:buClr>
                <a:srgbClr val="002B49"/>
              </a:buClr>
              <a:buSzPts val="3000"/>
            </a:pPr>
            <a:r>
              <a:rPr lang="en-US" sz="2000" b="1" dirty="0">
                <a:solidFill>
                  <a:srgbClr val="002B49"/>
                </a:solidFill>
                <a:latin typeface="Arial"/>
                <a:ea typeface="Arial"/>
                <a:cs typeface="Arial"/>
                <a:sym typeface="Arial"/>
              </a:rPr>
              <a:t>There is still a demand for IPv4</a:t>
            </a:r>
            <a:endParaRPr sz="2000" dirty="0">
              <a:solidFill>
                <a:srgbClr val="000000"/>
              </a:solidFill>
              <a:latin typeface="Arial"/>
              <a:ea typeface="Arial"/>
              <a:cs typeface="Arial"/>
              <a:sym typeface="Arial"/>
            </a:endParaRPr>
          </a:p>
          <a:p>
            <a:pPr marL="835685" lvl="2" indent="-342900">
              <a:lnSpc>
                <a:spcPct val="120000"/>
              </a:lnSpc>
              <a:buClr>
                <a:srgbClr val="002B49"/>
              </a:buClr>
              <a:buSzPts val="3000"/>
              <a:buFont typeface="Arial" panose="020B0604020202020204" pitchFamily="34" charset="0"/>
              <a:buChar char="•"/>
            </a:pPr>
            <a:r>
              <a:rPr lang="en-US" sz="2000" dirty="0">
                <a:solidFill>
                  <a:srgbClr val="002B49"/>
                </a:solidFill>
                <a:latin typeface="Arial"/>
                <a:ea typeface="Arial"/>
                <a:cs typeface="Arial"/>
                <a:sym typeface="Arial"/>
              </a:rPr>
              <a:t>All RIRs are still receiving significant number of IPv4 requests</a:t>
            </a:r>
            <a:endParaRPr lang="en-US" sz="2000" dirty="0">
              <a:solidFill>
                <a:srgbClr val="000000"/>
              </a:solidFill>
              <a:latin typeface="Arial"/>
              <a:ea typeface="Arial"/>
              <a:cs typeface="Arial"/>
              <a:sym typeface="Arial"/>
            </a:endParaRPr>
          </a:p>
          <a:p>
            <a:pPr marL="835685" lvl="2" indent="-342900">
              <a:lnSpc>
                <a:spcPct val="120000"/>
              </a:lnSpc>
              <a:buClr>
                <a:srgbClr val="002B49"/>
              </a:buClr>
              <a:buSzPts val="3000"/>
              <a:buFont typeface="Arial" panose="020B0604020202020204" pitchFamily="34" charset="0"/>
              <a:buChar char="•"/>
            </a:pPr>
            <a:r>
              <a:rPr lang="en-US" sz="2000" dirty="0">
                <a:solidFill>
                  <a:srgbClr val="002B49"/>
                </a:solidFill>
                <a:latin typeface="Arial"/>
                <a:ea typeface="Arial"/>
                <a:cs typeface="Arial"/>
                <a:sym typeface="Arial"/>
              </a:rPr>
              <a:t>Customers increasingly turning to the secondary IPv4 transfer market for address space</a:t>
            </a:r>
            <a:endParaRPr lang="en-US" sz="2000" dirty="0">
              <a:solidFill>
                <a:srgbClr val="000000"/>
              </a:solidFill>
              <a:latin typeface="Arial"/>
              <a:ea typeface="Arial"/>
              <a:cs typeface="Arial"/>
              <a:sym typeface="Arial"/>
            </a:endParaRPr>
          </a:p>
          <a:p>
            <a:pPr marL="835685" lvl="2" indent="-342900">
              <a:lnSpc>
                <a:spcPct val="120000"/>
              </a:lnSpc>
              <a:buClr>
                <a:srgbClr val="002B49"/>
              </a:buClr>
              <a:buSzPts val="3000"/>
              <a:buFont typeface="Arial" panose="020B0604020202020204" pitchFamily="34" charset="0"/>
              <a:buChar char="•"/>
            </a:pPr>
            <a:r>
              <a:rPr lang="en-US" sz="2000" dirty="0">
                <a:solidFill>
                  <a:srgbClr val="002B49"/>
                </a:solidFill>
                <a:latin typeface="Arial"/>
                <a:ea typeface="Arial"/>
                <a:cs typeface="Arial"/>
                <a:sym typeface="Arial"/>
              </a:rPr>
              <a:t>Increase in fraudulent requests for IPv4 space</a:t>
            </a:r>
            <a:endParaRPr lang="en-US" sz="2000" dirty="0">
              <a:solidFill>
                <a:srgbClr val="000000"/>
              </a:solidFill>
              <a:latin typeface="Arial"/>
              <a:ea typeface="Arial"/>
              <a:cs typeface="Arial"/>
              <a:sym typeface="Arial"/>
            </a:endParaRPr>
          </a:p>
          <a:p>
            <a:pPr marL="1292885" lvl="3" indent="-342900">
              <a:lnSpc>
                <a:spcPct val="120000"/>
              </a:lnSpc>
              <a:buClr>
                <a:srgbClr val="002B49"/>
              </a:buClr>
              <a:buSzPts val="3000"/>
              <a:buFont typeface="Arial" panose="020B0604020202020204" pitchFamily="34" charset="0"/>
              <a:buChar char="•"/>
            </a:pPr>
            <a:r>
              <a:rPr lang="en-US" sz="2000" dirty="0">
                <a:solidFill>
                  <a:srgbClr val="002B49"/>
                </a:solidFill>
                <a:latin typeface="Arial"/>
                <a:ea typeface="Arial"/>
                <a:cs typeface="Arial"/>
                <a:sym typeface="Arial"/>
              </a:rPr>
              <a:t>Submitting falsified business records, personal ID documents, etc.</a:t>
            </a:r>
            <a:endParaRPr sz="2000" dirty="0">
              <a:solidFill>
                <a:srgbClr val="000000"/>
              </a:solidFill>
              <a:latin typeface="Arial"/>
              <a:ea typeface="Arial"/>
              <a:cs typeface="Arial"/>
              <a:sym typeface="Arial"/>
            </a:endParaRPr>
          </a:p>
          <a:p>
            <a:pPr marL="0" lvl="3">
              <a:lnSpc>
                <a:spcPct val="120000"/>
              </a:lnSpc>
              <a:buClr>
                <a:srgbClr val="000000"/>
              </a:buClr>
              <a:buSzPts val="3600"/>
            </a:pPr>
            <a:endParaRPr sz="2400" dirty="0">
              <a:solidFill>
                <a:srgbClr val="002B49"/>
              </a:solidFill>
              <a:latin typeface="Arial"/>
              <a:ea typeface="Arial"/>
              <a:cs typeface="Arial"/>
              <a:sym typeface="Arial"/>
            </a:endParaRPr>
          </a:p>
        </p:txBody>
      </p:sp>
      <p:sp>
        <p:nvSpPr>
          <p:cNvPr id="2" name="Title 1">
            <a:extLst>
              <a:ext uri="{FF2B5EF4-FFF2-40B4-BE49-F238E27FC236}">
                <a16:creationId xmlns:a16="http://schemas.microsoft.com/office/drawing/2014/main" id="{C0574796-1F3F-A982-A38D-94F29732553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Post-IPv4 Depletion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4" name="Google Shape;674;p35"/>
          <p:cNvSpPr txBox="1"/>
          <p:nvPr/>
        </p:nvSpPr>
        <p:spPr>
          <a:xfrm>
            <a:off x="471151" y="1397021"/>
            <a:ext cx="11249698" cy="5318379"/>
          </a:xfrm>
          <a:prstGeom prst="rect">
            <a:avLst/>
          </a:prstGeom>
          <a:noFill/>
          <a:ln>
            <a:noFill/>
          </a:ln>
        </p:spPr>
        <p:txBody>
          <a:bodyPr spcFirstLastPara="1" wrap="square" lIns="0" tIns="0" rIns="0" bIns="0" anchor="t" anchorCtr="0">
            <a:spAutoFit/>
          </a:bodyPr>
          <a:lstStyle/>
          <a:p>
            <a:pPr marL="234375" lvl="1">
              <a:lnSpc>
                <a:spcPct val="120030"/>
              </a:lnSpc>
              <a:buClr>
                <a:srgbClr val="002B49"/>
              </a:buClr>
              <a:buSzPts val="3884"/>
            </a:pPr>
            <a:r>
              <a:rPr lang="en-US" sz="2400" dirty="0">
                <a:solidFill>
                  <a:srgbClr val="00203F"/>
                </a:solidFill>
                <a:latin typeface="Arial"/>
                <a:ea typeface="Arial"/>
                <a:cs typeface="Arial"/>
                <a:sym typeface="Arial"/>
              </a:rPr>
              <a:t>Developed due to on-going demand for rapidly depleting IPv4 addresses. Choices were:</a:t>
            </a:r>
          </a:p>
          <a:p>
            <a:pPr marL="577275" lvl="1" indent="-342900">
              <a:lnSpc>
                <a:spcPct val="120030"/>
              </a:lnSpc>
              <a:buClr>
                <a:srgbClr val="002B49"/>
              </a:buClr>
              <a:buSzPts val="3884"/>
              <a:buFont typeface="Arial" panose="020B0604020202020204" pitchFamily="34" charset="0"/>
              <a:buChar char="•"/>
            </a:pPr>
            <a:r>
              <a:rPr lang="en-US" sz="2400" dirty="0">
                <a:solidFill>
                  <a:srgbClr val="00203F"/>
                </a:solidFill>
                <a:latin typeface="Arial"/>
                <a:ea typeface="Arial"/>
                <a:cs typeface="Arial"/>
                <a:sym typeface="Arial"/>
              </a:rPr>
              <a:t>Facilitate IPv4 market transfers through RIR policies</a:t>
            </a:r>
          </a:p>
          <a:p>
            <a:pPr marL="577275" lvl="1" indent="-342900">
              <a:lnSpc>
                <a:spcPct val="120030"/>
              </a:lnSpc>
              <a:buClr>
                <a:srgbClr val="002B49"/>
              </a:buClr>
              <a:buSzPts val="3884"/>
              <a:buFont typeface="Arial" panose="020B0604020202020204" pitchFamily="34" charset="0"/>
              <a:buChar char="•"/>
            </a:pPr>
            <a:r>
              <a:rPr lang="en-US" sz="2400" dirty="0">
                <a:solidFill>
                  <a:srgbClr val="00203F"/>
                </a:solidFill>
                <a:latin typeface="Arial"/>
                <a:ea typeface="Arial"/>
                <a:cs typeface="Arial"/>
                <a:sym typeface="Arial"/>
              </a:rPr>
              <a:t>Watch a black market emerge with no registry interaction</a:t>
            </a:r>
            <a:endParaRPr sz="2400" dirty="0">
              <a:solidFill>
                <a:srgbClr val="00203F"/>
              </a:solidFill>
              <a:latin typeface="Arial"/>
              <a:ea typeface="Arial"/>
              <a:cs typeface="Arial"/>
              <a:sym typeface="Arial"/>
            </a:endParaRPr>
          </a:p>
          <a:p>
            <a:pPr>
              <a:lnSpc>
                <a:spcPct val="120019"/>
              </a:lnSpc>
              <a:buClr>
                <a:srgbClr val="000000"/>
              </a:buClr>
              <a:buSzPts val="3052"/>
            </a:pPr>
            <a:endParaRPr lang="en-US" sz="2400" dirty="0">
              <a:solidFill>
                <a:srgbClr val="00203F"/>
              </a:solidFill>
              <a:latin typeface="Arial"/>
              <a:ea typeface="Arial"/>
              <a:cs typeface="Arial"/>
              <a:sym typeface="Arial"/>
            </a:endParaRPr>
          </a:p>
          <a:p>
            <a:pPr>
              <a:lnSpc>
                <a:spcPct val="120019"/>
              </a:lnSpc>
              <a:buClr>
                <a:srgbClr val="000000"/>
              </a:buClr>
              <a:buSzPts val="3052"/>
            </a:pPr>
            <a:r>
              <a:rPr lang="en-US" sz="2400" dirty="0">
                <a:solidFill>
                  <a:srgbClr val="00203F"/>
                </a:solidFill>
                <a:latin typeface="Arial"/>
                <a:ea typeface="Arial"/>
                <a:cs typeface="Arial"/>
                <a:sym typeface="Arial"/>
              </a:rPr>
              <a:t>Needs-based IPv4 market transfer policies developed by communities</a:t>
            </a:r>
          </a:p>
          <a:p>
            <a:pPr marL="342900" indent="-342900">
              <a:lnSpc>
                <a:spcPct val="120019"/>
              </a:lnSpc>
              <a:buClr>
                <a:srgbClr val="000000"/>
              </a:buClr>
              <a:buSzPts val="3052"/>
              <a:buFont typeface="Arial" panose="020B0604020202020204" pitchFamily="34" charset="0"/>
              <a:buChar char="•"/>
            </a:pPr>
            <a:r>
              <a:rPr lang="en-US" sz="2400" dirty="0">
                <a:solidFill>
                  <a:srgbClr val="00203F"/>
                </a:solidFill>
                <a:latin typeface="Arial"/>
                <a:ea typeface="Arial"/>
                <a:cs typeface="Arial"/>
                <a:sym typeface="Arial"/>
              </a:rPr>
              <a:t>Allowed IPv4 holders to transfer space to qualified recipients </a:t>
            </a:r>
            <a:br>
              <a:rPr lang="en-US" sz="2400" dirty="0">
                <a:solidFill>
                  <a:srgbClr val="00203F"/>
                </a:solidFill>
                <a:latin typeface="Arial"/>
                <a:ea typeface="Arial"/>
                <a:cs typeface="Arial"/>
                <a:sym typeface="Arial"/>
              </a:rPr>
            </a:br>
            <a:endParaRPr lang="en-US" sz="2400" dirty="0">
              <a:solidFill>
                <a:srgbClr val="00203F"/>
              </a:solidFill>
              <a:latin typeface="Arial"/>
              <a:ea typeface="Arial"/>
              <a:cs typeface="Arial"/>
              <a:sym typeface="Arial"/>
            </a:endParaRPr>
          </a:p>
          <a:p>
            <a:pPr>
              <a:lnSpc>
                <a:spcPct val="120019"/>
              </a:lnSpc>
              <a:buClr>
                <a:srgbClr val="000000"/>
              </a:buClr>
              <a:buSzPts val="3052"/>
            </a:pPr>
            <a:r>
              <a:rPr lang="en-US" sz="2400" dirty="0">
                <a:solidFill>
                  <a:srgbClr val="00203F"/>
                </a:solidFill>
                <a:latin typeface="Arial"/>
                <a:ea typeface="Arial"/>
                <a:cs typeface="Arial"/>
                <a:sym typeface="Arial"/>
              </a:rPr>
              <a:t>RIR’s role</a:t>
            </a:r>
          </a:p>
          <a:p>
            <a:pPr marL="342900" indent="-342900">
              <a:lnSpc>
                <a:spcPct val="120019"/>
              </a:lnSpc>
              <a:buClr>
                <a:srgbClr val="000000"/>
              </a:buClr>
              <a:buSzPts val="3052"/>
              <a:buFont typeface="Arial" panose="020B0604020202020204" pitchFamily="34" charset="0"/>
              <a:buChar char="•"/>
            </a:pPr>
            <a:r>
              <a:rPr lang="en-US" sz="2400" dirty="0">
                <a:solidFill>
                  <a:srgbClr val="00203F"/>
                </a:solidFill>
                <a:latin typeface="Arial"/>
                <a:ea typeface="Arial"/>
                <a:cs typeface="Arial"/>
                <a:sym typeface="Arial"/>
              </a:rPr>
              <a:t>Ensure compliance with needs-based policies</a:t>
            </a:r>
          </a:p>
          <a:p>
            <a:pPr marL="342900" indent="-342900">
              <a:lnSpc>
                <a:spcPct val="120019"/>
              </a:lnSpc>
              <a:buClr>
                <a:srgbClr val="000000"/>
              </a:buClr>
              <a:buSzPts val="3052"/>
              <a:buFont typeface="Arial" panose="020B0604020202020204" pitchFamily="34" charset="0"/>
              <a:buChar char="•"/>
            </a:pPr>
            <a:r>
              <a:rPr lang="en-US" sz="2400" dirty="0">
                <a:solidFill>
                  <a:srgbClr val="00203F"/>
                </a:solidFill>
                <a:latin typeface="Arial"/>
                <a:ea typeface="Arial"/>
                <a:cs typeface="Arial"/>
                <a:sym typeface="Arial"/>
              </a:rPr>
              <a:t>Maintain the accuracy of the registry </a:t>
            </a:r>
          </a:p>
          <a:p>
            <a:pPr marL="342900" indent="-342900">
              <a:lnSpc>
                <a:spcPct val="120019"/>
              </a:lnSpc>
              <a:buClr>
                <a:srgbClr val="000000"/>
              </a:buClr>
              <a:buSzPts val="3052"/>
              <a:buFont typeface="Arial" panose="020B0604020202020204" pitchFamily="34" charset="0"/>
              <a:buChar char="•"/>
            </a:pPr>
            <a:r>
              <a:rPr lang="en-US" sz="2400" dirty="0">
                <a:solidFill>
                  <a:srgbClr val="00203F"/>
                </a:solidFill>
                <a:latin typeface="Arial"/>
                <a:ea typeface="Arial"/>
                <a:cs typeface="Arial"/>
                <a:sym typeface="Arial"/>
              </a:rPr>
              <a:t>RIRs are not privy to any financial data regarding transactions between parties </a:t>
            </a:r>
            <a:endParaRPr sz="2400" dirty="0">
              <a:solidFill>
                <a:srgbClr val="00203F"/>
              </a:solidFill>
              <a:latin typeface="Arial"/>
              <a:ea typeface="Arial"/>
              <a:cs typeface="Arial"/>
              <a:sym typeface="Arial"/>
            </a:endParaRPr>
          </a:p>
        </p:txBody>
      </p:sp>
      <p:sp>
        <p:nvSpPr>
          <p:cNvPr id="2" name="Title 1">
            <a:extLst>
              <a:ext uri="{FF2B5EF4-FFF2-40B4-BE49-F238E27FC236}">
                <a16:creationId xmlns:a16="http://schemas.microsoft.com/office/drawing/2014/main" id="{BF0C4F00-3205-3B22-504B-F11F7B6098F8}"/>
              </a:ext>
            </a:extLst>
          </p:cNvPr>
          <p:cNvSpPr>
            <a:spLocks noGrp="1"/>
          </p:cNvSpPr>
          <p:nvPr>
            <p:ph type="title"/>
          </p:nvPr>
        </p:nvSpPr>
        <p:spPr/>
        <p:txBody>
          <a:bodyPr/>
          <a:lstStyle/>
          <a:p>
            <a:r>
              <a:rPr lang="en-GB" dirty="0"/>
              <a:t>IPv4 Transfers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0C66A-A227-C031-B458-1D09CE21422B}"/>
              </a:ext>
            </a:extLst>
          </p:cNvPr>
          <p:cNvSpPr>
            <a:spLocks noGrp="1"/>
          </p:cNvSpPr>
          <p:nvPr>
            <p:ph type="title"/>
          </p:nvPr>
        </p:nvSpPr>
        <p:spPr/>
        <p:txBody>
          <a:bodyPr>
            <a:noAutofit/>
          </a:bodyPr>
          <a:lstStyle/>
          <a:p>
            <a:pPr>
              <a:lnSpc>
                <a:spcPct val="150000"/>
              </a:lnSpc>
            </a:pPr>
            <a:r>
              <a:rPr lang="en-US" sz="4000" dirty="0">
                <a:latin typeface="Arial" panose="020B0604020202020204" pitchFamily="34" charset="0"/>
                <a:cs typeface="Arial" panose="020B0604020202020204" pitchFamily="34" charset="0"/>
              </a:rPr>
              <a:t>Inter-RIR IPv4 Transfers</a:t>
            </a:r>
            <a:endParaRPr lang="en-US" sz="2400" dirty="0">
              <a:latin typeface="Arial" panose="020B0604020202020204" pitchFamily="34" charset="0"/>
              <a:cs typeface="Arial" panose="020B0604020202020204" pitchFamily="34" charset="0"/>
            </a:endParaRPr>
          </a:p>
        </p:txBody>
      </p:sp>
      <p:sp>
        <p:nvSpPr>
          <p:cNvPr id="32" name="Chart Placeholder 31">
            <a:extLst>
              <a:ext uri="{FF2B5EF4-FFF2-40B4-BE49-F238E27FC236}">
                <a16:creationId xmlns:a16="http://schemas.microsoft.com/office/drawing/2014/main" id="{307DA1FE-043D-D6FA-F4EF-87E3313616BE}"/>
              </a:ext>
            </a:extLst>
          </p:cNvPr>
          <p:cNvSpPr>
            <a:spLocks noGrp="1"/>
          </p:cNvSpPr>
          <p:nvPr>
            <p:ph type="chart" sz="quarter" idx="10"/>
          </p:nvPr>
        </p:nvSpPr>
        <p:spPr/>
        <p:txBody>
          <a:bodyPr/>
          <a:lstStyle/>
          <a:p>
            <a:endParaRPr lang="en-GB"/>
          </a:p>
        </p:txBody>
      </p:sp>
      <p:graphicFrame>
        <p:nvGraphicFramePr>
          <p:cNvPr id="2" name="Table 7">
            <a:extLst>
              <a:ext uri="{FF2B5EF4-FFF2-40B4-BE49-F238E27FC236}">
                <a16:creationId xmlns:a16="http://schemas.microsoft.com/office/drawing/2014/main" id="{270192AD-EE14-D571-5927-D30391833476}"/>
              </a:ext>
            </a:extLst>
          </p:cNvPr>
          <p:cNvGraphicFramePr>
            <a:graphicFrameLocks/>
          </p:cNvGraphicFramePr>
          <p:nvPr/>
        </p:nvGraphicFramePr>
        <p:xfrm>
          <a:off x="1891008" y="2486025"/>
          <a:ext cx="7525966" cy="3400808"/>
        </p:xfrm>
        <a:graphic>
          <a:graphicData uri="http://schemas.openxmlformats.org/drawingml/2006/table">
            <a:tbl>
              <a:tblPr firstRow="1" firstCol="1" bandRow="1">
                <a:tableStyleId>{5C22544A-7EE6-4342-B048-85BDC9FD1C3A}</a:tableStyleId>
              </a:tblPr>
              <a:tblGrid>
                <a:gridCol w="1276541">
                  <a:extLst>
                    <a:ext uri="{9D8B030D-6E8A-4147-A177-3AD203B41FA5}">
                      <a16:colId xmlns:a16="http://schemas.microsoft.com/office/drawing/2014/main" val="3881699969"/>
                    </a:ext>
                  </a:extLst>
                </a:gridCol>
                <a:gridCol w="1249885">
                  <a:extLst>
                    <a:ext uri="{9D8B030D-6E8A-4147-A177-3AD203B41FA5}">
                      <a16:colId xmlns:a16="http://schemas.microsoft.com/office/drawing/2014/main" val="1595000115"/>
                    </a:ext>
                  </a:extLst>
                </a:gridCol>
                <a:gridCol w="1249885">
                  <a:extLst>
                    <a:ext uri="{9D8B030D-6E8A-4147-A177-3AD203B41FA5}">
                      <a16:colId xmlns:a16="http://schemas.microsoft.com/office/drawing/2014/main" val="2716175804"/>
                    </a:ext>
                  </a:extLst>
                </a:gridCol>
                <a:gridCol w="1249885">
                  <a:extLst>
                    <a:ext uri="{9D8B030D-6E8A-4147-A177-3AD203B41FA5}">
                      <a16:colId xmlns:a16="http://schemas.microsoft.com/office/drawing/2014/main" val="983005937"/>
                    </a:ext>
                  </a:extLst>
                </a:gridCol>
                <a:gridCol w="1249885">
                  <a:extLst>
                    <a:ext uri="{9D8B030D-6E8A-4147-A177-3AD203B41FA5}">
                      <a16:colId xmlns:a16="http://schemas.microsoft.com/office/drawing/2014/main" val="2271342221"/>
                    </a:ext>
                  </a:extLst>
                </a:gridCol>
                <a:gridCol w="1249885">
                  <a:extLst>
                    <a:ext uri="{9D8B030D-6E8A-4147-A177-3AD203B41FA5}">
                      <a16:colId xmlns:a16="http://schemas.microsoft.com/office/drawing/2014/main" val="2737895583"/>
                    </a:ext>
                  </a:extLst>
                </a:gridCol>
              </a:tblGrid>
              <a:tr h="574233">
                <a:tc>
                  <a:txBody>
                    <a:bodyPr/>
                    <a:lstStyle/>
                    <a:p>
                      <a:endParaRPr lang="en-US" dirty="0"/>
                    </a:p>
                  </a:txBody>
                  <a:tcPr>
                    <a:solidFill>
                      <a:schemeClr val="accent1"/>
                    </a:solidFill>
                  </a:tcPr>
                </a:tc>
                <a:tc>
                  <a:txBody>
                    <a:bodyPr/>
                    <a:lstStyle/>
                    <a:p>
                      <a:r>
                        <a:rPr lang="en-US" dirty="0"/>
                        <a:t>AFRINIC</a:t>
                      </a:r>
                    </a:p>
                  </a:txBody>
                  <a:tcPr>
                    <a:solidFill>
                      <a:schemeClr val="accent2"/>
                    </a:solidFill>
                  </a:tcPr>
                </a:tc>
                <a:tc>
                  <a:txBody>
                    <a:bodyPr/>
                    <a:lstStyle/>
                    <a:p>
                      <a:r>
                        <a:rPr lang="en-US" dirty="0"/>
                        <a:t>APNIC</a:t>
                      </a:r>
                    </a:p>
                  </a:txBody>
                  <a:tcPr>
                    <a:solidFill>
                      <a:schemeClr val="accent2"/>
                    </a:solidFill>
                  </a:tcPr>
                </a:tc>
                <a:tc>
                  <a:txBody>
                    <a:bodyPr/>
                    <a:lstStyle/>
                    <a:p>
                      <a:r>
                        <a:rPr lang="en-US" dirty="0"/>
                        <a:t>ARIN</a:t>
                      </a:r>
                    </a:p>
                  </a:txBody>
                  <a:tcPr>
                    <a:solidFill>
                      <a:schemeClr val="accent2"/>
                    </a:solidFill>
                  </a:tcPr>
                </a:tc>
                <a:tc>
                  <a:txBody>
                    <a:bodyPr/>
                    <a:lstStyle/>
                    <a:p>
                      <a:r>
                        <a:rPr lang="en-US" dirty="0"/>
                        <a:t>LACNIC</a:t>
                      </a:r>
                    </a:p>
                  </a:txBody>
                  <a:tcPr>
                    <a:solidFill>
                      <a:schemeClr val="accent2"/>
                    </a:solidFill>
                  </a:tcPr>
                </a:tc>
                <a:tc>
                  <a:txBody>
                    <a:bodyPr/>
                    <a:lstStyle/>
                    <a:p>
                      <a:r>
                        <a:rPr lang="en-US" dirty="0"/>
                        <a:t>RIPE NCC</a:t>
                      </a:r>
                    </a:p>
                  </a:txBody>
                  <a:tcPr>
                    <a:solidFill>
                      <a:schemeClr val="accent2"/>
                    </a:solidFill>
                  </a:tcPr>
                </a:tc>
                <a:extLst>
                  <a:ext uri="{0D108BD9-81ED-4DB2-BD59-A6C34878D82A}">
                    <a16:rowId xmlns:a16="http://schemas.microsoft.com/office/drawing/2014/main" val="4007983165"/>
                  </a:ext>
                </a:extLst>
              </a:tr>
              <a:tr h="565315">
                <a:tc>
                  <a:txBody>
                    <a:bodyPr/>
                    <a:lstStyle/>
                    <a:p>
                      <a:r>
                        <a:rPr lang="en-US" dirty="0"/>
                        <a:t>AFRINIC</a:t>
                      </a:r>
                    </a:p>
                  </a:txBody>
                  <a:tcPr>
                    <a:solidFill>
                      <a:schemeClr val="accent2"/>
                    </a:solidFill>
                  </a:tcPr>
                </a:tc>
                <a:tc>
                  <a:txBody>
                    <a:bodyPr/>
                    <a:lstStyle/>
                    <a:p>
                      <a:endParaRPr lang="en-US" dirty="0"/>
                    </a:p>
                  </a:txBody>
                  <a:tcPr>
                    <a:solidFill>
                      <a:schemeClr val="accent1"/>
                    </a:solidFill>
                  </a:tcPr>
                </a:tc>
                <a:tc>
                  <a:txBody>
                    <a:bodyPr/>
                    <a:lstStyle/>
                    <a:p>
                      <a:pPr algn="ctr">
                        <a:lnSpc>
                          <a:spcPct val="100000"/>
                        </a:lnSpc>
                      </a:pP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2332588455"/>
                  </a:ext>
                </a:extLst>
              </a:tr>
              <a:tr h="565315">
                <a:tc>
                  <a:txBody>
                    <a:bodyPr/>
                    <a:lstStyle/>
                    <a:p>
                      <a:r>
                        <a:rPr lang="en-US" dirty="0"/>
                        <a:t>APNIC</a:t>
                      </a:r>
                    </a:p>
                  </a:txBody>
                  <a:tcPr>
                    <a:solidFill>
                      <a:schemeClr val="accent2"/>
                    </a:solidFill>
                  </a:tcPr>
                </a:tc>
                <a:tc>
                  <a:txBody>
                    <a:bodyPr/>
                    <a:lstStyle/>
                    <a:p>
                      <a:pPr algn="ctr"/>
                      <a:r>
                        <a:rPr lang="en-US" dirty="0"/>
                        <a:t>0</a:t>
                      </a:r>
                    </a:p>
                  </a:txBody>
                  <a:tcPr anchor="ctr"/>
                </a:tc>
                <a:tc>
                  <a:txBody>
                    <a:bodyPr/>
                    <a:lstStyle/>
                    <a:p>
                      <a:endParaRPr lang="en-US" dirty="0"/>
                    </a:p>
                  </a:txBody>
                  <a:tcPr anchor="ctr">
                    <a:solidFill>
                      <a:schemeClr val="accent1"/>
                    </a:solidFill>
                  </a:tcP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tc>
                  <a:txBody>
                    <a:bodyPr/>
                    <a:lstStyle/>
                    <a:p>
                      <a:pPr algn="ctr"/>
                      <a:endParaRPr lang="en-US" sz="1800" kern="1200" dirty="0">
                        <a:solidFill>
                          <a:schemeClr val="dk1"/>
                        </a:solidFill>
                        <a:latin typeface="+mn-lt"/>
                        <a:ea typeface="+mn-ea"/>
                        <a:cs typeface="+mn-cs"/>
                      </a:endParaRPr>
                    </a:p>
                  </a:txBody>
                  <a:tcPr anchor="ctr">
                    <a:lnBlToTr w="12700" cap="flat" cmpd="sng" algn="ctr">
                      <a:solidFill>
                        <a:schemeClr val="tx1"/>
                      </a:solidFill>
                      <a:prstDash val="solid"/>
                      <a:round/>
                      <a:headEnd type="none" w="med" len="med"/>
                      <a:tailEnd type="none" w="med" len="med"/>
                    </a:lnBlToTr>
                  </a:tcP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3272137880"/>
                  </a:ext>
                </a:extLst>
              </a:tr>
              <a:tr h="565315">
                <a:tc>
                  <a:txBody>
                    <a:bodyPr/>
                    <a:lstStyle/>
                    <a:p>
                      <a:r>
                        <a:rPr lang="en-US" dirty="0"/>
                        <a:t>ARIN</a:t>
                      </a:r>
                    </a:p>
                  </a:txBody>
                  <a:tcPr>
                    <a:solidFill>
                      <a:schemeClr val="accent2"/>
                    </a:solidFill>
                  </a:tcPr>
                </a:tc>
                <a:tc>
                  <a:txBody>
                    <a:bodyPr/>
                    <a:lstStyle/>
                    <a:p>
                      <a:pPr algn="ctr"/>
                      <a:r>
                        <a:rPr lang="en-US" dirty="0"/>
                        <a:t>0</a:t>
                      </a:r>
                    </a:p>
                  </a:txBody>
                  <a:tcPr anchor="ct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tc>
                  <a:txBody>
                    <a:bodyPr/>
                    <a:lstStyle/>
                    <a:p>
                      <a:endParaRPr lang="en-US" dirty="0"/>
                    </a:p>
                  </a:txBody>
                  <a:tcPr anchor="ctr">
                    <a:solidFill>
                      <a:schemeClr val="accent1"/>
                    </a:solidFill>
                  </a:tcP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2484995733"/>
                  </a:ext>
                </a:extLst>
              </a:tr>
              <a:tr h="565315">
                <a:tc>
                  <a:txBody>
                    <a:bodyPr/>
                    <a:lstStyle/>
                    <a:p>
                      <a:r>
                        <a:rPr lang="en-US" dirty="0"/>
                        <a:t>LACNIC</a:t>
                      </a:r>
                    </a:p>
                  </a:txBody>
                  <a:tcPr>
                    <a:solidFill>
                      <a:schemeClr val="accent2"/>
                    </a:solidFill>
                  </a:tcPr>
                </a:tc>
                <a:tc>
                  <a:txBody>
                    <a:bodyPr/>
                    <a:lstStyle/>
                    <a:p>
                      <a:pPr algn="ctr"/>
                      <a:r>
                        <a:rPr lang="en-US" dirty="0"/>
                        <a:t>0</a:t>
                      </a:r>
                    </a:p>
                  </a:txBody>
                  <a:tcPr anchor="ct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tc>
                  <a:txBody>
                    <a:bodyPr/>
                    <a:lstStyle/>
                    <a:p>
                      <a:endParaRPr lang="en-US" dirty="0"/>
                    </a:p>
                  </a:txBody>
                  <a:tcPr anchor="ctr">
                    <a:solidFill>
                      <a:schemeClr val="accent1"/>
                    </a:solidFill>
                  </a:tcP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3748384032"/>
                  </a:ext>
                </a:extLst>
              </a:tr>
              <a:tr h="565315">
                <a:tc>
                  <a:txBody>
                    <a:bodyPr/>
                    <a:lstStyle/>
                    <a:p>
                      <a:r>
                        <a:rPr lang="en-US" dirty="0"/>
                        <a:t>RIPE NCC</a:t>
                      </a:r>
                    </a:p>
                  </a:txBody>
                  <a:tcPr>
                    <a:solidFill>
                      <a:schemeClr val="accent2"/>
                    </a:solidFill>
                  </a:tcPr>
                </a:tc>
                <a:tc>
                  <a:txBody>
                    <a:bodyPr/>
                    <a:lstStyle/>
                    <a:p>
                      <a:pPr algn="ctr"/>
                      <a:r>
                        <a:rPr lang="en-US" dirty="0"/>
                        <a:t>0</a:t>
                      </a:r>
                    </a:p>
                  </a:txBody>
                  <a:tcPr anchor="ct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tc>
                  <a:txBody>
                    <a:bodyPr/>
                    <a:lstStyle/>
                    <a:p>
                      <a:pPr algn="ctr"/>
                      <a:endParaRPr lang="en-US" dirty="0"/>
                    </a:p>
                  </a:txBody>
                  <a:tcPr anchor="ctr">
                    <a:lnBlToTr w="12700" cap="flat" cmpd="sng" algn="ctr">
                      <a:solidFill>
                        <a:schemeClr val="tx1"/>
                      </a:solidFill>
                      <a:prstDash val="solid"/>
                      <a:round/>
                      <a:headEnd type="none" w="med" len="med"/>
                      <a:tailEnd type="none" w="med" len="med"/>
                    </a:lnBlToTr>
                  </a:tcPr>
                </a:tc>
                <a:tc>
                  <a:txBody>
                    <a:bodyPr/>
                    <a:lstStyle/>
                    <a:p>
                      <a:endParaRPr lang="en-US" dirty="0"/>
                    </a:p>
                  </a:txBody>
                  <a:tcPr anchor="ctr">
                    <a:solidFill>
                      <a:schemeClr val="accent1"/>
                    </a:solidFill>
                  </a:tcPr>
                </a:tc>
                <a:extLst>
                  <a:ext uri="{0D108BD9-81ED-4DB2-BD59-A6C34878D82A}">
                    <a16:rowId xmlns:a16="http://schemas.microsoft.com/office/drawing/2014/main" val="1755015385"/>
                  </a:ext>
                </a:extLst>
              </a:tr>
            </a:tbl>
          </a:graphicData>
        </a:graphic>
      </p:graphicFrame>
      <p:sp>
        <p:nvSpPr>
          <p:cNvPr id="4" name="TextBox 3">
            <a:extLst>
              <a:ext uri="{FF2B5EF4-FFF2-40B4-BE49-F238E27FC236}">
                <a16:creationId xmlns:a16="http://schemas.microsoft.com/office/drawing/2014/main" id="{FE7621B2-FFF0-9227-11D7-66EEC5D016CB}"/>
              </a:ext>
            </a:extLst>
          </p:cNvPr>
          <p:cNvSpPr txBox="1"/>
          <p:nvPr/>
        </p:nvSpPr>
        <p:spPr>
          <a:xfrm>
            <a:off x="4957739" y="1904954"/>
            <a:ext cx="2185214" cy="461665"/>
          </a:xfrm>
          <a:prstGeom prst="rect">
            <a:avLst/>
          </a:prstGeom>
          <a:noFill/>
        </p:spPr>
        <p:txBody>
          <a:bodyPr wrap="none" rtlCol="0">
            <a:spAutoFit/>
          </a:bodyPr>
          <a:lstStyle/>
          <a:p>
            <a:r>
              <a:rPr lang="en-US" sz="2400" b="1" dirty="0">
                <a:solidFill>
                  <a:srgbClr val="00203F"/>
                </a:solidFill>
                <a:latin typeface="Arial" panose="020B0604020202020204" pitchFamily="34" charset="0"/>
                <a:cs typeface="Arial" panose="020B0604020202020204" pitchFamily="34" charset="0"/>
              </a:rPr>
              <a:t>Recipient RIR</a:t>
            </a:r>
          </a:p>
        </p:txBody>
      </p:sp>
      <p:sp>
        <p:nvSpPr>
          <p:cNvPr id="5" name="TextBox 4">
            <a:extLst>
              <a:ext uri="{FF2B5EF4-FFF2-40B4-BE49-F238E27FC236}">
                <a16:creationId xmlns:a16="http://schemas.microsoft.com/office/drawing/2014/main" id="{3F981B29-F1E0-9F8C-5A29-FFDC7D7CF5D3}"/>
              </a:ext>
            </a:extLst>
          </p:cNvPr>
          <p:cNvSpPr txBox="1"/>
          <p:nvPr/>
        </p:nvSpPr>
        <p:spPr>
          <a:xfrm rot="16200000">
            <a:off x="1048107" y="4032540"/>
            <a:ext cx="1099275" cy="307777"/>
          </a:xfrm>
          <a:prstGeom prst="rect">
            <a:avLst/>
          </a:prstGeom>
          <a:noFill/>
        </p:spPr>
        <p:txBody>
          <a:bodyPr wrap="none" rtlCol="0">
            <a:spAutoFit/>
          </a:bodyPr>
          <a:lstStyle/>
          <a:p>
            <a:r>
              <a:rPr lang="en-US" sz="1400" b="1" dirty="0">
                <a:solidFill>
                  <a:schemeClr val="bg1"/>
                </a:solidFill>
              </a:rPr>
              <a:t>Source RIR</a:t>
            </a:r>
          </a:p>
        </p:txBody>
      </p:sp>
      <p:sp>
        <p:nvSpPr>
          <p:cNvPr id="7" name="TextBox 6">
            <a:extLst>
              <a:ext uri="{FF2B5EF4-FFF2-40B4-BE49-F238E27FC236}">
                <a16:creationId xmlns:a16="http://schemas.microsoft.com/office/drawing/2014/main" id="{D9D72162-4A6A-C57D-A4FE-BE4B430E05B2}"/>
              </a:ext>
            </a:extLst>
          </p:cNvPr>
          <p:cNvSpPr txBox="1"/>
          <p:nvPr/>
        </p:nvSpPr>
        <p:spPr>
          <a:xfrm>
            <a:off x="6195528" y="3909429"/>
            <a:ext cx="709126" cy="276999"/>
          </a:xfrm>
          <a:prstGeom prst="rect">
            <a:avLst/>
          </a:prstGeom>
          <a:noFill/>
        </p:spPr>
        <p:txBody>
          <a:bodyPr wrap="square" rtlCol="0">
            <a:spAutoFit/>
          </a:bodyPr>
          <a:lstStyle/>
          <a:p>
            <a:r>
              <a:rPr lang="en-US" sz="1200" dirty="0"/>
              <a:t>2.379M</a:t>
            </a:r>
          </a:p>
        </p:txBody>
      </p:sp>
      <p:sp>
        <p:nvSpPr>
          <p:cNvPr id="8" name="TextBox 7">
            <a:extLst>
              <a:ext uri="{FF2B5EF4-FFF2-40B4-BE49-F238E27FC236}">
                <a16:creationId xmlns:a16="http://schemas.microsoft.com/office/drawing/2014/main" id="{CE4513B7-ADE0-ED05-EFB1-59E637AE7D9A}"/>
              </a:ext>
            </a:extLst>
          </p:cNvPr>
          <p:cNvSpPr txBox="1"/>
          <p:nvPr/>
        </p:nvSpPr>
        <p:spPr>
          <a:xfrm>
            <a:off x="8661554" y="3909429"/>
            <a:ext cx="755421" cy="276999"/>
          </a:xfrm>
          <a:prstGeom prst="rect">
            <a:avLst/>
          </a:prstGeom>
          <a:noFill/>
        </p:spPr>
        <p:txBody>
          <a:bodyPr wrap="square" rtlCol="0">
            <a:spAutoFit/>
          </a:bodyPr>
          <a:lstStyle/>
          <a:p>
            <a:r>
              <a:rPr lang="en-US" sz="1200" dirty="0"/>
              <a:t>3.984M</a:t>
            </a:r>
          </a:p>
        </p:txBody>
      </p:sp>
      <p:sp>
        <p:nvSpPr>
          <p:cNvPr id="9" name="TextBox 8">
            <a:extLst>
              <a:ext uri="{FF2B5EF4-FFF2-40B4-BE49-F238E27FC236}">
                <a16:creationId xmlns:a16="http://schemas.microsoft.com/office/drawing/2014/main" id="{72E46020-9B43-703C-E2D6-1F77BF2CF760}"/>
              </a:ext>
            </a:extLst>
          </p:cNvPr>
          <p:cNvSpPr txBox="1"/>
          <p:nvPr/>
        </p:nvSpPr>
        <p:spPr>
          <a:xfrm>
            <a:off x="8601048" y="4440308"/>
            <a:ext cx="815926" cy="276999"/>
          </a:xfrm>
          <a:prstGeom prst="rect">
            <a:avLst/>
          </a:prstGeom>
          <a:noFill/>
        </p:spPr>
        <p:txBody>
          <a:bodyPr wrap="square" rtlCol="0">
            <a:spAutoFit/>
          </a:bodyPr>
          <a:lstStyle/>
          <a:p>
            <a:r>
              <a:rPr lang="en-US" sz="1200" dirty="0"/>
              <a:t>34.751M</a:t>
            </a:r>
          </a:p>
        </p:txBody>
      </p:sp>
      <p:sp>
        <p:nvSpPr>
          <p:cNvPr id="10" name="TextBox 9">
            <a:extLst>
              <a:ext uri="{FF2B5EF4-FFF2-40B4-BE49-F238E27FC236}">
                <a16:creationId xmlns:a16="http://schemas.microsoft.com/office/drawing/2014/main" id="{B6E9BE78-680D-1DAA-E9D8-0BAA9877DDA7}"/>
              </a:ext>
            </a:extLst>
          </p:cNvPr>
          <p:cNvSpPr txBox="1"/>
          <p:nvPr/>
        </p:nvSpPr>
        <p:spPr>
          <a:xfrm>
            <a:off x="7367955" y="4459067"/>
            <a:ext cx="789385" cy="276999"/>
          </a:xfrm>
          <a:prstGeom prst="rect">
            <a:avLst/>
          </a:prstGeom>
          <a:noFill/>
        </p:spPr>
        <p:txBody>
          <a:bodyPr wrap="square" rtlCol="0">
            <a:spAutoFit/>
          </a:bodyPr>
          <a:lstStyle/>
          <a:p>
            <a:r>
              <a:rPr lang="en-US" sz="1200" dirty="0"/>
              <a:t>.17831M</a:t>
            </a:r>
          </a:p>
        </p:txBody>
      </p:sp>
      <p:sp>
        <p:nvSpPr>
          <p:cNvPr id="11" name="TextBox 10">
            <a:extLst>
              <a:ext uri="{FF2B5EF4-FFF2-40B4-BE49-F238E27FC236}">
                <a16:creationId xmlns:a16="http://schemas.microsoft.com/office/drawing/2014/main" id="{AE7EA53A-A5BC-A818-689A-C3A34A08E61F}"/>
              </a:ext>
            </a:extLst>
          </p:cNvPr>
          <p:cNvSpPr txBox="1"/>
          <p:nvPr/>
        </p:nvSpPr>
        <p:spPr>
          <a:xfrm>
            <a:off x="4873988" y="4440307"/>
            <a:ext cx="780004" cy="276999"/>
          </a:xfrm>
          <a:prstGeom prst="rect">
            <a:avLst/>
          </a:prstGeom>
          <a:noFill/>
        </p:spPr>
        <p:txBody>
          <a:bodyPr wrap="square" rtlCol="0">
            <a:spAutoFit/>
          </a:bodyPr>
          <a:lstStyle/>
          <a:p>
            <a:r>
              <a:rPr lang="en-US" sz="1200" dirty="0"/>
              <a:t>20.460M</a:t>
            </a:r>
          </a:p>
        </p:txBody>
      </p:sp>
      <p:sp>
        <p:nvSpPr>
          <p:cNvPr id="12" name="TextBox 11">
            <a:extLst>
              <a:ext uri="{FF2B5EF4-FFF2-40B4-BE49-F238E27FC236}">
                <a16:creationId xmlns:a16="http://schemas.microsoft.com/office/drawing/2014/main" id="{2E18A3C8-BFA0-B724-2B0D-00822ED48B70}"/>
              </a:ext>
            </a:extLst>
          </p:cNvPr>
          <p:cNvSpPr txBox="1"/>
          <p:nvPr/>
        </p:nvSpPr>
        <p:spPr>
          <a:xfrm>
            <a:off x="4845800" y="5025070"/>
            <a:ext cx="808192" cy="276999"/>
          </a:xfrm>
          <a:prstGeom prst="rect">
            <a:avLst/>
          </a:prstGeom>
          <a:noFill/>
        </p:spPr>
        <p:txBody>
          <a:bodyPr wrap="square" rtlCol="0">
            <a:spAutoFit/>
          </a:bodyPr>
          <a:lstStyle/>
          <a:p>
            <a:r>
              <a:rPr lang="en-US" sz="1200" dirty="0"/>
              <a:t>.01170M</a:t>
            </a:r>
          </a:p>
        </p:txBody>
      </p:sp>
      <p:sp>
        <p:nvSpPr>
          <p:cNvPr id="13" name="TextBox 12">
            <a:extLst>
              <a:ext uri="{FF2B5EF4-FFF2-40B4-BE49-F238E27FC236}">
                <a16:creationId xmlns:a16="http://schemas.microsoft.com/office/drawing/2014/main" id="{F47B3325-6F25-0FB4-ACA7-45E1FED6D1DE}"/>
              </a:ext>
            </a:extLst>
          </p:cNvPr>
          <p:cNvSpPr txBox="1"/>
          <p:nvPr/>
        </p:nvSpPr>
        <p:spPr>
          <a:xfrm>
            <a:off x="6096001" y="5039601"/>
            <a:ext cx="808652" cy="276999"/>
          </a:xfrm>
          <a:prstGeom prst="rect">
            <a:avLst/>
          </a:prstGeom>
          <a:noFill/>
        </p:spPr>
        <p:txBody>
          <a:bodyPr wrap="square" rtlCol="0">
            <a:spAutoFit/>
          </a:bodyPr>
          <a:lstStyle/>
          <a:p>
            <a:r>
              <a:rPr lang="en-US" sz="1200" dirty="0"/>
              <a:t>7.1890M</a:t>
            </a:r>
          </a:p>
        </p:txBody>
      </p:sp>
      <p:sp>
        <p:nvSpPr>
          <p:cNvPr id="14" name="TextBox 13">
            <a:extLst>
              <a:ext uri="{FF2B5EF4-FFF2-40B4-BE49-F238E27FC236}">
                <a16:creationId xmlns:a16="http://schemas.microsoft.com/office/drawing/2014/main" id="{88E6C10E-36BB-94D0-6464-F151C49C6968}"/>
              </a:ext>
            </a:extLst>
          </p:cNvPr>
          <p:cNvSpPr txBox="1"/>
          <p:nvPr/>
        </p:nvSpPr>
        <p:spPr>
          <a:xfrm>
            <a:off x="4873988" y="5592242"/>
            <a:ext cx="808193" cy="276999"/>
          </a:xfrm>
          <a:prstGeom prst="rect">
            <a:avLst/>
          </a:prstGeom>
          <a:noFill/>
        </p:spPr>
        <p:txBody>
          <a:bodyPr wrap="square" rtlCol="0">
            <a:spAutoFit/>
          </a:bodyPr>
          <a:lstStyle/>
          <a:p>
            <a:r>
              <a:rPr lang="en-US" sz="1200" dirty="0"/>
              <a:t>2.7299M</a:t>
            </a:r>
          </a:p>
        </p:txBody>
      </p:sp>
      <p:sp>
        <p:nvSpPr>
          <p:cNvPr id="15" name="TextBox 14">
            <a:extLst>
              <a:ext uri="{FF2B5EF4-FFF2-40B4-BE49-F238E27FC236}">
                <a16:creationId xmlns:a16="http://schemas.microsoft.com/office/drawing/2014/main" id="{D9B1CE8D-8C23-E047-8098-D84EA6CBEBD1}"/>
              </a:ext>
            </a:extLst>
          </p:cNvPr>
          <p:cNvSpPr txBox="1"/>
          <p:nvPr/>
        </p:nvSpPr>
        <p:spPr>
          <a:xfrm>
            <a:off x="6096001" y="5604776"/>
            <a:ext cx="808652" cy="276999"/>
          </a:xfrm>
          <a:prstGeom prst="rect">
            <a:avLst/>
          </a:prstGeom>
          <a:noFill/>
        </p:spPr>
        <p:txBody>
          <a:bodyPr wrap="square" rtlCol="0">
            <a:spAutoFit/>
          </a:bodyPr>
          <a:lstStyle/>
          <a:p>
            <a:r>
              <a:rPr lang="en-US" sz="1200" dirty="0"/>
              <a:t>9.3379M</a:t>
            </a:r>
          </a:p>
        </p:txBody>
      </p:sp>
      <p:sp>
        <p:nvSpPr>
          <p:cNvPr id="16" name="TextBox 15">
            <a:extLst>
              <a:ext uri="{FF2B5EF4-FFF2-40B4-BE49-F238E27FC236}">
                <a16:creationId xmlns:a16="http://schemas.microsoft.com/office/drawing/2014/main" id="{50BBEDAD-4CB6-4C85-39AE-BDF5A43711BF}"/>
              </a:ext>
            </a:extLst>
          </p:cNvPr>
          <p:cNvSpPr txBox="1"/>
          <p:nvPr/>
        </p:nvSpPr>
        <p:spPr>
          <a:xfrm>
            <a:off x="7405116" y="5604776"/>
            <a:ext cx="789385" cy="276999"/>
          </a:xfrm>
          <a:prstGeom prst="rect">
            <a:avLst/>
          </a:prstGeom>
          <a:noFill/>
        </p:spPr>
        <p:txBody>
          <a:bodyPr wrap="square" rtlCol="0">
            <a:spAutoFit/>
          </a:bodyPr>
          <a:lstStyle/>
          <a:p>
            <a:r>
              <a:rPr lang="en-US" sz="1200" dirty="0"/>
              <a:t>.01535M</a:t>
            </a:r>
          </a:p>
        </p:txBody>
      </p:sp>
      <p:sp>
        <p:nvSpPr>
          <p:cNvPr id="17" name="TextBox 16">
            <a:extLst>
              <a:ext uri="{FF2B5EF4-FFF2-40B4-BE49-F238E27FC236}">
                <a16:creationId xmlns:a16="http://schemas.microsoft.com/office/drawing/2014/main" id="{4E5520A0-FDF8-5747-C10A-507678B25C2E}"/>
              </a:ext>
            </a:extLst>
          </p:cNvPr>
          <p:cNvSpPr txBox="1"/>
          <p:nvPr/>
        </p:nvSpPr>
        <p:spPr>
          <a:xfrm>
            <a:off x="8707848" y="5039600"/>
            <a:ext cx="709125" cy="276999"/>
          </a:xfrm>
          <a:prstGeom prst="rect">
            <a:avLst/>
          </a:prstGeom>
          <a:noFill/>
        </p:spPr>
        <p:txBody>
          <a:bodyPr wrap="square" rtlCol="0">
            <a:spAutoFit/>
          </a:bodyPr>
          <a:lstStyle/>
          <a:p>
            <a:r>
              <a:rPr lang="en-US" sz="1200" dirty="0"/>
              <a:t>.1025M</a:t>
            </a:r>
          </a:p>
        </p:txBody>
      </p:sp>
      <p:sp>
        <p:nvSpPr>
          <p:cNvPr id="18" name="TextBox 17">
            <a:extLst>
              <a:ext uri="{FF2B5EF4-FFF2-40B4-BE49-F238E27FC236}">
                <a16:creationId xmlns:a16="http://schemas.microsoft.com/office/drawing/2014/main" id="{7837C162-F240-AC11-9CD6-854399AFF64B}"/>
              </a:ext>
            </a:extLst>
          </p:cNvPr>
          <p:cNvSpPr txBox="1"/>
          <p:nvPr/>
        </p:nvSpPr>
        <p:spPr>
          <a:xfrm>
            <a:off x="5662586" y="3640878"/>
            <a:ext cx="621033" cy="276999"/>
          </a:xfrm>
          <a:prstGeom prst="rect">
            <a:avLst/>
          </a:prstGeom>
          <a:noFill/>
        </p:spPr>
        <p:txBody>
          <a:bodyPr wrap="square" rtlCol="0">
            <a:spAutoFit/>
          </a:bodyPr>
          <a:lstStyle/>
          <a:p>
            <a:r>
              <a:rPr lang="en-US" sz="1200" dirty="0"/>
              <a:t>248</a:t>
            </a:r>
          </a:p>
        </p:txBody>
      </p:sp>
      <p:sp>
        <p:nvSpPr>
          <p:cNvPr id="19" name="TextBox 18">
            <a:extLst>
              <a:ext uri="{FF2B5EF4-FFF2-40B4-BE49-F238E27FC236}">
                <a16:creationId xmlns:a16="http://schemas.microsoft.com/office/drawing/2014/main" id="{B980420D-8574-9FA3-7875-85B94E034811}"/>
              </a:ext>
            </a:extLst>
          </p:cNvPr>
          <p:cNvSpPr txBox="1"/>
          <p:nvPr/>
        </p:nvSpPr>
        <p:spPr>
          <a:xfrm>
            <a:off x="8174907" y="3632430"/>
            <a:ext cx="621033" cy="276999"/>
          </a:xfrm>
          <a:prstGeom prst="rect">
            <a:avLst/>
          </a:prstGeom>
          <a:noFill/>
        </p:spPr>
        <p:txBody>
          <a:bodyPr wrap="square" rtlCol="0">
            <a:spAutoFit/>
          </a:bodyPr>
          <a:lstStyle/>
          <a:p>
            <a:r>
              <a:rPr lang="en-US" sz="1200" dirty="0"/>
              <a:t>665</a:t>
            </a:r>
          </a:p>
        </p:txBody>
      </p:sp>
      <p:sp>
        <p:nvSpPr>
          <p:cNvPr id="20" name="TextBox 19">
            <a:extLst>
              <a:ext uri="{FF2B5EF4-FFF2-40B4-BE49-F238E27FC236}">
                <a16:creationId xmlns:a16="http://schemas.microsoft.com/office/drawing/2014/main" id="{B205340F-51F3-563F-684F-902CC317CEB4}"/>
              </a:ext>
            </a:extLst>
          </p:cNvPr>
          <p:cNvSpPr txBox="1"/>
          <p:nvPr/>
        </p:nvSpPr>
        <p:spPr>
          <a:xfrm>
            <a:off x="6924247" y="4186428"/>
            <a:ext cx="621033" cy="276999"/>
          </a:xfrm>
          <a:prstGeom prst="rect">
            <a:avLst/>
          </a:prstGeom>
          <a:noFill/>
        </p:spPr>
        <p:txBody>
          <a:bodyPr wrap="square" rtlCol="0">
            <a:spAutoFit/>
          </a:bodyPr>
          <a:lstStyle/>
          <a:p>
            <a:r>
              <a:rPr lang="en-US" sz="1200" dirty="0"/>
              <a:t>32</a:t>
            </a:r>
          </a:p>
        </p:txBody>
      </p:sp>
      <p:sp>
        <p:nvSpPr>
          <p:cNvPr id="21" name="TextBox 20">
            <a:extLst>
              <a:ext uri="{FF2B5EF4-FFF2-40B4-BE49-F238E27FC236}">
                <a16:creationId xmlns:a16="http://schemas.microsoft.com/office/drawing/2014/main" id="{6B2CF9AD-DC14-93C8-0468-A54E682BB3C2}"/>
              </a:ext>
            </a:extLst>
          </p:cNvPr>
          <p:cNvSpPr txBox="1"/>
          <p:nvPr/>
        </p:nvSpPr>
        <p:spPr>
          <a:xfrm>
            <a:off x="8165935" y="4202862"/>
            <a:ext cx="621033" cy="276999"/>
          </a:xfrm>
          <a:prstGeom prst="rect">
            <a:avLst/>
          </a:prstGeom>
          <a:noFill/>
        </p:spPr>
        <p:txBody>
          <a:bodyPr wrap="square" rtlCol="0">
            <a:spAutoFit/>
          </a:bodyPr>
          <a:lstStyle/>
          <a:p>
            <a:r>
              <a:rPr lang="en-US" sz="1200" dirty="0"/>
              <a:t>758</a:t>
            </a:r>
          </a:p>
        </p:txBody>
      </p:sp>
      <p:sp>
        <p:nvSpPr>
          <p:cNvPr id="22" name="TextBox 21">
            <a:extLst>
              <a:ext uri="{FF2B5EF4-FFF2-40B4-BE49-F238E27FC236}">
                <a16:creationId xmlns:a16="http://schemas.microsoft.com/office/drawing/2014/main" id="{6372AC49-F51B-FAE4-54BF-63F54E4951D2}"/>
              </a:ext>
            </a:extLst>
          </p:cNvPr>
          <p:cNvSpPr txBox="1"/>
          <p:nvPr/>
        </p:nvSpPr>
        <p:spPr>
          <a:xfrm>
            <a:off x="4411926" y="4202862"/>
            <a:ext cx="621033" cy="276999"/>
          </a:xfrm>
          <a:prstGeom prst="rect">
            <a:avLst/>
          </a:prstGeom>
          <a:noFill/>
        </p:spPr>
        <p:txBody>
          <a:bodyPr wrap="square" rtlCol="0">
            <a:spAutoFit/>
          </a:bodyPr>
          <a:lstStyle/>
          <a:p>
            <a:r>
              <a:rPr lang="en-US" sz="1200" dirty="0"/>
              <a:t>418</a:t>
            </a:r>
          </a:p>
        </p:txBody>
      </p:sp>
      <p:sp>
        <p:nvSpPr>
          <p:cNvPr id="23" name="TextBox 22">
            <a:extLst>
              <a:ext uri="{FF2B5EF4-FFF2-40B4-BE49-F238E27FC236}">
                <a16:creationId xmlns:a16="http://schemas.microsoft.com/office/drawing/2014/main" id="{334E41BE-FD85-630F-AF8E-A2D2CE01000B}"/>
              </a:ext>
            </a:extLst>
          </p:cNvPr>
          <p:cNvSpPr txBox="1"/>
          <p:nvPr/>
        </p:nvSpPr>
        <p:spPr>
          <a:xfrm>
            <a:off x="4411926" y="4748071"/>
            <a:ext cx="621033" cy="276999"/>
          </a:xfrm>
          <a:prstGeom prst="rect">
            <a:avLst/>
          </a:prstGeom>
          <a:noFill/>
        </p:spPr>
        <p:txBody>
          <a:bodyPr wrap="square" rtlCol="0">
            <a:spAutoFit/>
          </a:bodyPr>
          <a:lstStyle/>
          <a:p>
            <a:r>
              <a:rPr lang="en-US" sz="1200" dirty="0"/>
              <a:t>6</a:t>
            </a:r>
          </a:p>
        </p:txBody>
      </p:sp>
      <p:sp>
        <p:nvSpPr>
          <p:cNvPr id="24" name="TextBox 23">
            <a:extLst>
              <a:ext uri="{FF2B5EF4-FFF2-40B4-BE49-F238E27FC236}">
                <a16:creationId xmlns:a16="http://schemas.microsoft.com/office/drawing/2014/main" id="{8B06D730-70E9-7576-55A5-3ED69EDD22B7}"/>
              </a:ext>
            </a:extLst>
          </p:cNvPr>
          <p:cNvSpPr txBox="1"/>
          <p:nvPr/>
        </p:nvSpPr>
        <p:spPr>
          <a:xfrm>
            <a:off x="5662585" y="4757544"/>
            <a:ext cx="621033" cy="276999"/>
          </a:xfrm>
          <a:prstGeom prst="rect">
            <a:avLst/>
          </a:prstGeom>
          <a:noFill/>
        </p:spPr>
        <p:txBody>
          <a:bodyPr wrap="square" rtlCol="0">
            <a:spAutoFit/>
          </a:bodyPr>
          <a:lstStyle/>
          <a:p>
            <a:r>
              <a:rPr lang="en-US" sz="1200" dirty="0"/>
              <a:t>33</a:t>
            </a:r>
          </a:p>
        </p:txBody>
      </p:sp>
      <p:sp>
        <p:nvSpPr>
          <p:cNvPr id="25" name="TextBox 24">
            <a:extLst>
              <a:ext uri="{FF2B5EF4-FFF2-40B4-BE49-F238E27FC236}">
                <a16:creationId xmlns:a16="http://schemas.microsoft.com/office/drawing/2014/main" id="{74AC98CA-73CE-2CA6-034C-7DDC33E37D57}"/>
              </a:ext>
            </a:extLst>
          </p:cNvPr>
          <p:cNvSpPr txBox="1"/>
          <p:nvPr/>
        </p:nvSpPr>
        <p:spPr>
          <a:xfrm>
            <a:off x="8155313" y="4748071"/>
            <a:ext cx="621033" cy="276999"/>
          </a:xfrm>
          <a:prstGeom prst="rect">
            <a:avLst/>
          </a:prstGeom>
          <a:noFill/>
        </p:spPr>
        <p:txBody>
          <a:bodyPr wrap="square" rtlCol="0">
            <a:spAutoFit/>
          </a:bodyPr>
          <a:lstStyle/>
          <a:p>
            <a:r>
              <a:rPr lang="en-US" sz="1200" dirty="0"/>
              <a:t>45</a:t>
            </a:r>
          </a:p>
        </p:txBody>
      </p:sp>
      <p:sp>
        <p:nvSpPr>
          <p:cNvPr id="26" name="TextBox 25">
            <a:extLst>
              <a:ext uri="{FF2B5EF4-FFF2-40B4-BE49-F238E27FC236}">
                <a16:creationId xmlns:a16="http://schemas.microsoft.com/office/drawing/2014/main" id="{D1E7EBB6-082E-5DFA-1721-D2E720A0707F}"/>
              </a:ext>
            </a:extLst>
          </p:cNvPr>
          <p:cNvSpPr txBox="1"/>
          <p:nvPr/>
        </p:nvSpPr>
        <p:spPr>
          <a:xfrm>
            <a:off x="4411926" y="5327777"/>
            <a:ext cx="621033" cy="276999"/>
          </a:xfrm>
          <a:prstGeom prst="rect">
            <a:avLst/>
          </a:prstGeom>
          <a:noFill/>
        </p:spPr>
        <p:txBody>
          <a:bodyPr wrap="square" rtlCol="0">
            <a:spAutoFit/>
          </a:bodyPr>
          <a:lstStyle/>
          <a:p>
            <a:r>
              <a:rPr lang="en-US" sz="1200" dirty="0"/>
              <a:t>157</a:t>
            </a:r>
          </a:p>
        </p:txBody>
      </p:sp>
      <p:sp>
        <p:nvSpPr>
          <p:cNvPr id="27" name="TextBox 26">
            <a:extLst>
              <a:ext uri="{FF2B5EF4-FFF2-40B4-BE49-F238E27FC236}">
                <a16:creationId xmlns:a16="http://schemas.microsoft.com/office/drawing/2014/main" id="{B5B9CBCA-8EAF-152F-64BA-8D384B90E0D2}"/>
              </a:ext>
            </a:extLst>
          </p:cNvPr>
          <p:cNvSpPr txBox="1"/>
          <p:nvPr/>
        </p:nvSpPr>
        <p:spPr>
          <a:xfrm>
            <a:off x="5653991" y="5327777"/>
            <a:ext cx="621033" cy="276999"/>
          </a:xfrm>
          <a:prstGeom prst="rect">
            <a:avLst/>
          </a:prstGeom>
          <a:noFill/>
        </p:spPr>
        <p:txBody>
          <a:bodyPr wrap="square" rtlCol="0">
            <a:spAutoFit/>
          </a:bodyPr>
          <a:lstStyle/>
          <a:p>
            <a:r>
              <a:rPr lang="en-US" sz="1200" dirty="0"/>
              <a:t>323</a:t>
            </a:r>
          </a:p>
        </p:txBody>
      </p:sp>
      <p:sp>
        <p:nvSpPr>
          <p:cNvPr id="28" name="TextBox 27">
            <a:extLst>
              <a:ext uri="{FF2B5EF4-FFF2-40B4-BE49-F238E27FC236}">
                <a16:creationId xmlns:a16="http://schemas.microsoft.com/office/drawing/2014/main" id="{43E85EE8-EEBE-3123-6B77-F271E29AE5D6}"/>
              </a:ext>
            </a:extLst>
          </p:cNvPr>
          <p:cNvSpPr txBox="1"/>
          <p:nvPr/>
        </p:nvSpPr>
        <p:spPr>
          <a:xfrm>
            <a:off x="6924246" y="5335399"/>
            <a:ext cx="621033" cy="276999"/>
          </a:xfrm>
          <a:prstGeom prst="rect">
            <a:avLst/>
          </a:prstGeom>
          <a:noFill/>
        </p:spPr>
        <p:txBody>
          <a:bodyPr wrap="square" rtlCol="0">
            <a:spAutoFit/>
          </a:bodyPr>
          <a:lstStyle/>
          <a:p>
            <a:r>
              <a:rPr lang="en-US" sz="1200" dirty="0"/>
              <a:t>18</a:t>
            </a:r>
          </a:p>
        </p:txBody>
      </p:sp>
      <p:grpSp>
        <p:nvGrpSpPr>
          <p:cNvPr id="36" name="Group 35">
            <a:extLst>
              <a:ext uri="{FF2B5EF4-FFF2-40B4-BE49-F238E27FC236}">
                <a16:creationId xmlns:a16="http://schemas.microsoft.com/office/drawing/2014/main" id="{DF22F8E1-C100-8035-F3A3-5A572EC540DE}"/>
              </a:ext>
            </a:extLst>
          </p:cNvPr>
          <p:cNvGrpSpPr/>
          <p:nvPr/>
        </p:nvGrpSpPr>
        <p:grpSpPr>
          <a:xfrm>
            <a:off x="8332237" y="366107"/>
            <a:ext cx="3377681" cy="1751002"/>
            <a:chOff x="7949682" y="587829"/>
            <a:chExt cx="3377681" cy="1751002"/>
          </a:xfrm>
        </p:grpSpPr>
        <p:sp>
          <p:nvSpPr>
            <p:cNvPr id="29" name="Rectangle 28">
              <a:extLst>
                <a:ext uri="{FF2B5EF4-FFF2-40B4-BE49-F238E27FC236}">
                  <a16:creationId xmlns:a16="http://schemas.microsoft.com/office/drawing/2014/main" id="{9FED91E9-13D1-8006-9347-0F4EA8D15E8A}"/>
                </a:ext>
              </a:extLst>
            </p:cNvPr>
            <p:cNvSpPr/>
            <p:nvPr/>
          </p:nvSpPr>
          <p:spPr>
            <a:xfrm>
              <a:off x="7949682" y="587829"/>
              <a:ext cx="3377681" cy="1741594"/>
            </a:xfrm>
            <a:prstGeom prst="rect">
              <a:avLst/>
            </a:prstGeom>
            <a:solidFill>
              <a:srgbClr val="CCCED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99FF652C-54E7-7D8D-FB4E-15469B29EAC2}"/>
                </a:ext>
              </a:extLst>
            </p:cNvPr>
            <p:cNvCxnSpPr>
              <a:cxnSpLocks/>
            </p:cNvCxnSpPr>
            <p:nvPr/>
          </p:nvCxnSpPr>
          <p:spPr>
            <a:xfrm flipH="1">
              <a:off x="7949682" y="599179"/>
              <a:ext cx="3377681" cy="173965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1BF152D-85FD-F4A5-3BE7-F5C834B0E331}"/>
                </a:ext>
              </a:extLst>
            </p:cNvPr>
            <p:cNvSpPr txBox="1"/>
            <p:nvPr/>
          </p:nvSpPr>
          <p:spPr>
            <a:xfrm>
              <a:off x="8062294" y="718457"/>
              <a:ext cx="1467291" cy="646331"/>
            </a:xfrm>
            <a:prstGeom prst="rect">
              <a:avLst/>
            </a:prstGeom>
            <a:noFill/>
          </p:spPr>
          <p:txBody>
            <a:bodyPr wrap="square" rtlCol="0">
              <a:spAutoFit/>
            </a:bodyPr>
            <a:lstStyle/>
            <a:p>
              <a:r>
                <a:rPr lang="en-US" dirty="0"/>
                <a:t>Number of transfers</a:t>
              </a:r>
            </a:p>
          </p:txBody>
        </p:sp>
        <p:sp>
          <p:nvSpPr>
            <p:cNvPr id="34" name="TextBox 33">
              <a:extLst>
                <a:ext uri="{FF2B5EF4-FFF2-40B4-BE49-F238E27FC236}">
                  <a16:creationId xmlns:a16="http://schemas.microsoft.com/office/drawing/2014/main" id="{2EC07500-EB1E-7283-98C7-90C152881514}"/>
                </a:ext>
              </a:extLst>
            </p:cNvPr>
            <p:cNvSpPr txBox="1"/>
            <p:nvPr/>
          </p:nvSpPr>
          <p:spPr>
            <a:xfrm>
              <a:off x="9953379" y="1364788"/>
              <a:ext cx="1299339" cy="923330"/>
            </a:xfrm>
            <a:prstGeom prst="rect">
              <a:avLst/>
            </a:prstGeom>
            <a:noFill/>
          </p:spPr>
          <p:txBody>
            <a:bodyPr wrap="square" rtlCol="0">
              <a:spAutoFit/>
            </a:bodyPr>
            <a:lstStyle/>
            <a:p>
              <a:r>
                <a:rPr lang="en-US" dirty="0"/>
                <a:t>Number addresses transferred</a:t>
              </a:r>
            </a:p>
          </p:txBody>
        </p:sp>
      </p:grpSp>
      <p:sp>
        <p:nvSpPr>
          <p:cNvPr id="6" name="TextBox 5">
            <a:extLst>
              <a:ext uri="{FF2B5EF4-FFF2-40B4-BE49-F238E27FC236}">
                <a16:creationId xmlns:a16="http://schemas.microsoft.com/office/drawing/2014/main" id="{4384504F-0312-DE9F-9E27-93CECE7313C9}"/>
              </a:ext>
            </a:extLst>
          </p:cNvPr>
          <p:cNvSpPr txBox="1"/>
          <p:nvPr/>
        </p:nvSpPr>
        <p:spPr>
          <a:xfrm>
            <a:off x="6918746" y="3681361"/>
            <a:ext cx="621033" cy="276999"/>
          </a:xfrm>
          <a:prstGeom prst="rect">
            <a:avLst/>
          </a:prstGeom>
          <a:noFill/>
        </p:spPr>
        <p:txBody>
          <a:bodyPr wrap="square" rtlCol="0">
            <a:spAutoFit/>
          </a:bodyPr>
          <a:lstStyle/>
          <a:p>
            <a:r>
              <a:rPr lang="en-US" sz="1200" dirty="0"/>
              <a:t>19</a:t>
            </a:r>
          </a:p>
        </p:txBody>
      </p:sp>
      <p:sp>
        <p:nvSpPr>
          <p:cNvPr id="30" name="TextBox 29">
            <a:extLst>
              <a:ext uri="{FF2B5EF4-FFF2-40B4-BE49-F238E27FC236}">
                <a16:creationId xmlns:a16="http://schemas.microsoft.com/office/drawing/2014/main" id="{EDE7373D-9A0E-3D49-DC85-C54811F2C48E}"/>
              </a:ext>
            </a:extLst>
          </p:cNvPr>
          <p:cNvSpPr txBox="1"/>
          <p:nvPr/>
        </p:nvSpPr>
        <p:spPr>
          <a:xfrm>
            <a:off x="7367955" y="3907249"/>
            <a:ext cx="777504" cy="276999"/>
          </a:xfrm>
          <a:prstGeom prst="rect">
            <a:avLst/>
          </a:prstGeom>
          <a:noFill/>
        </p:spPr>
        <p:txBody>
          <a:bodyPr wrap="square" rtlCol="0">
            <a:spAutoFit/>
          </a:bodyPr>
          <a:lstStyle/>
          <a:p>
            <a:r>
              <a:rPr lang="en-US" sz="1200" dirty="0"/>
              <a:t>.02202M</a:t>
            </a:r>
          </a:p>
        </p:txBody>
      </p:sp>
    </p:spTree>
    <p:extLst>
      <p:ext uri="{BB962C8B-B14F-4D97-AF65-F5344CB8AC3E}">
        <p14:creationId xmlns:p14="http://schemas.microsoft.com/office/powerpoint/2010/main" val="482721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44BF-A868-5BAB-B196-A72909612988}"/>
              </a:ext>
            </a:extLst>
          </p:cNvPr>
          <p:cNvSpPr>
            <a:spLocks noGrp="1"/>
          </p:cNvSpPr>
          <p:nvPr>
            <p:ph type="title"/>
          </p:nvPr>
        </p:nvSpPr>
        <p:spPr/>
        <p:txBody>
          <a:bodyPr/>
          <a:lstStyle/>
          <a:p>
            <a:r>
              <a:rPr lang="en-GB" dirty="0"/>
              <a:t>RIR Service and Tools</a:t>
            </a:r>
          </a:p>
        </p:txBody>
      </p:sp>
    </p:spTree>
    <p:extLst>
      <p:ext uri="{BB962C8B-B14F-4D97-AF65-F5344CB8AC3E}">
        <p14:creationId xmlns:p14="http://schemas.microsoft.com/office/powerpoint/2010/main" val="664648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7" name="Google Shape;737;p39"/>
          <p:cNvSpPr txBox="1"/>
          <p:nvPr/>
        </p:nvSpPr>
        <p:spPr>
          <a:xfrm>
            <a:off x="905077" y="2878116"/>
            <a:ext cx="3147040" cy="2585323"/>
          </a:xfrm>
          <a:prstGeom prst="rect">
            <a:avLst/>
          </a:prstGeom>
          <a:noFill/>
          <a:ln>
            <a:noFill/>
          </a:ln>
        </p:spPr>
        <p:txBody>
          <a:bodyPr spcFirstLastPara="1" wrap="square" lIns="0" tIns="0" rIns="0" bIns="0" anchor="t" anchorCtr="0">
            <a:spAutoFit/>
          </a:bodyPr>
          <a:lstStyle/>
          <a:p>
            <a:pPr>
              <a:buClr>
                <a:srgbClr val="000000"/>
              </a:buClr>
              <a:buSzPts val="4201"/>
            </a:pPr>
            <a:r>
              <a:rPr lang="en-US" sz="2400" b="1" dirty="0">
                <a:solidFill>
                  <a:srgbClr val="002B49"/>
                </a:solidFill>
                <a:latin typeface="Arial"/>
                <a:ea typeface="Arial"/>
                <a:cs typeface="Arial"/>
                <a:sym typeface="Arial"/>
              </a:rPr>
              <a:t>Public directory service </a:t>
            </a:r>
            <a:br>
              <a:rPr lang="en-US" sz="2400" dirty="0">
                <a:solidFill>
                  <a:srgbClr val="000000"/>
                </a:solidFill>
                <a:latin typeface="Arial"/>
                <a:ea typeface="Arial"/>
                <a:cs typeface="Arial"/>
                <a:sym typeface="Arial"/>
              </a:rPr>
            </a:br>
            <a:br>
              <a:rPr lang="en-US" sz="2400" dirty="0">
                <a:solidFill>
                  <a:srgbClr val="000000"/>
                </a:solidFill>
                <a:latin typeface="Arial"/>
                <a:ea typeface="Arial"/>
                <a:cs typeface="Arial"/>
                <a:sym typeface="Arial"/>
              </a:rPr>
            </a:br>
            <a:r>
              <a:rPr lang="en-US" sz="2400" dirty="0">
                <a:solidFill>
                  <a:srgbClr val="002B49"/>
                </a:solidFill>
                <a:latin typeface="Arial"/>
                <a:ea typeface="Arial"/>
                <a:cs typeface="Arial"/>
                <a:sym typeface="Arial"/>
              </a:rPr>
              <a:t>Used to query databases that store registered users of an Internet resource</a:t>
            </a:r>
            <a:endParaRPr sz="2400" dirty="0">
              <a:solidFill>
                <a:srgbClr val="000000"/>
              </a:solidFill>
              <a:latin typeface="Arial"/>
              <a:ea typeface="Arial"/>
              <a:cs typeface="Arial"/>
              <a:sym typeface="Arial"/>
            </a:endParaRPr>
          </a:p>
        </p:txBody>
      </p:sp>
      <p:sp>
        <p:nvSpPr>
          <p:cNvPr id="738" name="Google Shape;738;p39"/>
          <p:cNvSpPr txBox="1"/>
          <p:nvPr/>
        </p:nvSpPr>
        <p:spPr>
          <a:xfrm>
            <a:off x="4616699" y="2941616"/>
            <a:ext cx="3147040" cy="3191258"/>
          </a:xfrm>
          <a:prstGeom prst="rect">
            <a:avLst/>
          </a:prstGeom>
          <a:noFill/>
          <a:ln>
            <a:noFill/>
          </a:ln>
        </p:spPr>
        <p:txBody>
          <a:bodyPr spcFirstLastPara="1" wrap="square" lIns="0" tIns="0" rIns="0" bIns="0" anchor="t" anchorCtr="0">
            <a:spAutoFit/>
          </a:bodyPr>
          <a:lstStyle/>
          <a:p>
            <a:pPr>
              <a:lnSpc>
                <a:spcPct val="95994"/>
              </a:lnSpc>
              <a:buClr>
                <a:srgbClr val="000000"/>
              </a:buClr>
              <a:buSzPts val="4219"/>
            </a:pPr>
            <a:r>
              <a:rPr lang="en-US" sz="2400" dirty="0">
                <a:solidFill>
                  <a:srgbClr val="002B49"/>
                </a:solidFill>
                <a:latin typeface="Arial"/>
                <a:ea typeface="Arial"/>
                <a:cs typeface="Arial"/>
                <a:sym typeface="Arial"/>
              </a:rPr>
              <a:t>Differs in usage or content depending on the type of registry</a:t>
            </a:r>
            <a:endParaRPr sz="2400" dirty="0">
              <a:solidFill>
                <a:srgbClr val="000000"/>
              </a:solidFill>
              <a:latin typeface="Arial"/>
              <a:ea typeface="Arial"/>
              <a:cs typeface="Arial"/>
              <a:sym typeface="Arial"/>
            </a:endParaRPr>
          </a:p>
          <a:p>
            <a:pPr marL="362081" lvl="1" indent="-181040">
              <a:lnSpc>
                <a:spcPct val="96000"/>
              </a:lnSpc>
              <a:buClr>
                <a:srgbClr val="002B49"/>
              </a:buClr>
              <a:buSzPts val="3000"/>
              <a:buFont typeface="Arial"/>
              <a:buChar char="•"/>
            </a:pPr>
            <a:r>
              <a:rPr lang="en-US" sz="2400" dirty="0">
                <a:solidFill>
                  <a:srgbClr val="002B49"/>
                </a:solidFill>
                <a:latin typeface="Arial"/>
                <a:ea typeface="Arial"/>
                <a:cs typeface="Arial"/>
                <a:sym typeface="Arial"/>
              </a:rPr>
              <a:t>Number resource registries</a:t>
            </a:r>
            <a:endParaRPr sz="2400" dirty="0">
              <a:solidFill>
                <a:srgbClr val="000000"/>
              </a:solidFill>
              <a:latin typeface="Arial"/>
              <a:ea typeface="Arial"/>
              <a:cs typeface="Arial"/>
              <a:sym typeface="Arial"/>
            </a:endParaRPr>
          </a:p>
          <a:p>
            <a:pPr marL="362081" lvl="1" indent="-181040">
              <a:lnSpc>
                <a:spcPct val="96000"/>
              </a:lnSpc>
              <a:buClr>
                <a:srgbClr val="002B49"/>
              </a:buClr>
              <a:buSzPts val="3000"/>
              <a:buFont typeface="Arial"/>
              <a:buChar char="•"/>
            </a:pPr>
            <a:r>
              <a:rPr lang="en-US" sz="2400" dirty="0">
                <a:solidFill>
                  <a:srgbClr val="002B49"/>
                </a:solidFill>
                <a:latin typeface="Arial"/>
                <a:ea typeface="Arial"/>
                <a:cs typeface="Arial"/>
                <a:sym typeface="Arial"/>
              </a:rPr>
              <a:t>Domain name registries and registrars</a:t>
            </a:r>
            <a:endParaRPr sz="2400" dirty="0">
              <a:solidFill>
                <a:srgbClr val="000000"/>
              </a:solidFill>
              <a:latin typeface="Arial"/>
              <a:ea typeface="Arial"/>
              <a:cs typeface="Arial"/>
              <a:sym typeface="Arial"/>
            </a:endParaRPr>
          </a:p>
          <a:p>
            <a:pPr marL="362081" lvl="1" indent="-181040">
              <a:lnSpc>
                <a:spcPct val="96000"/>
              </a:lnSpc>
              <a:buClr>
                <a:srgbClr val="002B49"/>
              </a:buClr>
              <a:buSzPts val="3000"/>
              <a:buFont typeface="Arial"/>
              <a:buChar char="•"/>
            </a:pPr>
            <a:r>
              <a:rPr lang="en-US" sz="2400" dirty="0">
                <a:solidFill>
                  <a:srgbClr val="002B49"/>
                </a:solidFill>
                <a:latin typeface="Arial"/>
                <a:ea typeface="Arial"/>
                <a:cs typeface="Arial"/>
                <a:sym typeface="Arial"/>
              </a:rPr>
              <a:t>Routing registries</a:t>
            </a:r>
            <a:endParaRPr sz="2400" dirty="0">
              <a:solidFill>
                <a:srgbClr val="000000"/>
              </a:solidFill>
              <a:latin typeface="Arial"/>
              <a:ea typeface="Arial"/>
              <a:cs typeface="Arial"/>
              <a:sym typeface="Arial"/>
            </a:endParaRPr>
          </a:p>
        </p:txBody>
      </p:sp>
      <p:sp>
        <p:nvSpPr>
          <p:cNvPr id="739" name="Google Shape;739;p39"/>
          <p:cNvSpPr txBox="1"/>
          <p:nvPr/>
        </p:nvSpPr>
        <p:spPr>
          <a:xfrm>
            <a:off x="8328321" y="2878116"/>
            <a:ext cx="3147040" cy="1255857"/>
          </a:xfrm>
          <a:prstGeom prst="rect">
            <a:avLst/>
          </a:prstGeom>
          <a:noFill/>
          <a:ln>
            <a:noFill/>
          </a:ln>
        </p:spPr>
        <p:txBody>
          <a:bodyPr spcFirstLastPara="1" wrap="square" lIns="0" tIns="0" rIns="0" bIns="0" anchor="t" anchorCtr="0">
            <a:spAutoFit/>
          </a:bodyPr>
          <a:lstStyle/>
          <a:p>
            <a:pPr>
              <a:buClr>
                <a:srgbClr val="000000"/>
              </a:buClr>
              <a:buSzPts val="4201"/>
            </a:pPr>
            <a:r>
              <a:rPr lang="en-US" sz="2400" dirty="0">
                <a:solidFill>
                  <a:srgbClr val="002B49"/>
                </a:solidFill>
                <a:latin typeface="Arial"/>
                <a:ea typeface="Arial"/>
                <a:cs typeface="Arial"/>
                <a:sym typeface="Arial"/>
              </a:rPr>
              <a:t>RIR’s Whois registry is publicly accessible </a:t>
            </a:r>
            <a:endParaRPr sz="2400" dirty="0">
              <a:solidFill>
                <a:srgbClr val="000000"/>
              </a:solidFill>
              <a:latin typeface="Arial"/>
              <a:ea typeface="Arial"/>
              <a:cs typeface="Arial"/>
              <a:sym typeface="Arial"/>
            </a:endParaRPr>
          </a:p>
          <a:p>
            <a:pPr>
              <a:lnSpc>
                <a:spcPct val="119995"/>
              </a:lnSpc>
              <a:buClr>
                <a:srgbClr val="000000"/>
              </a:buClr>
              <a:buSzPts val="4201"/>
            </a:pPr>
            <a:endParaRPr sz="2801" dirty="0">
              <a:solidFill>
                <a:srgbClr val="002B49"/>
              </a:solidFill>
              <a:latin typeface="Arial"/>
              <a:ea typeface="Arial"/>
              <a:cs typeface="Arial"/>
              <a:sym typeface="Arial"/>
            </a:endParaRPr>
          </a:p>
        </p:txBody>
      </p:sp>
      <p:cxnSp>
        <p:nvCxnSpPr>
          <p:cNvPr id="741" name="Google Shape;741;p39"/>
          <p:cNvCxnSpPr/>
          <p:nvPr/>
        </p:nvCxnSpPr>
        <p:spPr>
          <a:xfrm rot="5391483">
            <a:off x="2246581" y="4353175"/>
            <a:ext cx="3845047" cy="0"/>
          </a:xfrm>
          <a:prstGeom prst="straightConnector1">
            <a:avLst/>
          </a:prstGeom>
          <a:noFill/>
          <a:ln w="9525" cap="rnd" cmpd="sng">
            <a:solidFill>
              <a:srgbClr val="002B49"/>
            </a:solidFill>
            <a:prstDash val="solid"/>
            <a:round/>
            <a:headEnd type="none" w="sm" len="sm"/>
            <a:tailEnd type="none" w="sm" len="sm"/>
          </a:ln>
        </p:spPr>
      </p:cxnSp>
      <p:cxnSp>
        <p:nvCxnSpPr>
          <p:cNvPr id="742" name="Google Shape;742;p39"/>
          <p:cNvCxnSpPr/>
          <p:nvPr/>
        </p:nvCxnSpPr>
        <p:spPr>
          <a:xfrm rot="5391483">
            <a:off x="6075187" y="4438254"/>
            <a:ext cx="3845047" cy="0"/>
          </a:xfrm>
          <a:prstGeom prst="straightConnector1">
            <a:avLst/>
          </a:prstGeom>
          <a:noFill/>
          <a:ln w="9525" cap="rnd" cmpd="sng">
            <a:solidFill>
              <a:srgbClr val="002B49"/>
            </a:solidFill>
            <a:prstDash val="solid"/>
            <a:round/>
            <a:headEnd type="none" w="sm" len="sm"/>
            <a:tailEnd type="none" w="sm" len="sm"/>
          </a:ln>
        </p:spPr>
      </p:cxnSp>
      <p:sp>
        <p:nvSpPr>
          <p:cNvPr id="743" name="Google Shape;743;p39"/>
          <p:cNvSpPr/>
          <p:nvPr/>
        </p:nvSpPr>
        <p:spPr>
          <a:xfrm>
            <a:off x="1074312" y="1910130"/>
            <a:ext cx="798012" cy="734813"/>
          </a:xfrm>
          <a:custGeom>
            <a:avLst/>
            <a:gdLst/>
            <a:ahLst/>
            <a:cxnLst/>
            <a:rect l="l" t="t" r="r" b="b"/>
            <a:pathLst>
              <a:path w="1197018" h="1102220" extrusionOk="0">
                <a:moveTo>
                  <a:pt x="0" y="0"/>
                </a:moveTo>
                <a:lnTo>
                  <a:pt x="1197018" y="0"/>
                </a:lnTo>
                <a:lnTo>
                  <a:pt x="1197018" y="1102219"/>
                </a:lnTo>
                <a:lnTo>
                  <a:pt x="0" y="1102219"/>
                </a:lnTo>
                <a:lnTo>
                  <a:pt x="0" y="0"/>
                </a:lnTo>
                <a:close/>
              </a:path>
            </a:pathLst>
          </a:custGeom>
          <a:blipFill rotWithShape="1">
            <a:blip r:embed="rId3">
              <a:alphaModFix/>
            </a:blip>
            <a:stretch>
              <a:fillRect t="-4298" b="-4295"/>
            </a:stretch>
          </a:blipFill>
          <a:ln>
            <a:noFill/>
          </a:ln>
        </p:spPr>
        <p:txBody>
          <a:bodyPr/>
          <a:lstStyle/>
          <a:p>
            <a:endParaRPr lang="en-GB" sz="1200"/>
          </a:p>
        </p:txBody>
      </p:sp>
      <p:sp>
        <p:nvSpPr>
          <p:cNvPr id="744" name="Google Shape;744;p39"/>
          <p:cNvSpPr/>
          <p:nvPr/>
        </p:nvSpPr>
        <p:spPr>
          <a:xfrm>
            <a:off x="4669540" y="1930038"/>
            <a:ext cx="722583" cy="714903"/>
          </a:xfrm>
          <a:custGeom>
            <a:avLst/>
            <a:gdLst/>
            <a:ahLst/>
            <a:cxnLst/>
            <a:rect l="l" t="t" r="r" b="b"/>
            <a:pathLst>
              <a:path w="1083874" h="1072354" extrusionOk="0">
                <a:moveTo>
                  <a:pt x="0" y="0"/>
                </a:moveTo>
                <a:lnTo>
                  <a:pt x="1083874" y="0"/>
                </a:lnTo>
                <a:lnTo>
                  <a:pt x="1083874" y="1072354"/>
                </a:lnTo>
                <a:lnTo>
                  <a:pt x="0" y="1072354"/>
                </a:lnTo>
                <a:lnTo>
                  <a:pt x="0" y="0"/>
                </a:lnTo>
                <a:close/>
              </a:path>
            </a:pathLst>
          </a:custGeom>
          <a:blipFill rotWithShape="1">
            <a:blip r:embed="rId4">
              <a:alphaModFix/>
            </a:blip>
            <a:stretch>
              <a:fillRect t="-534" b="-534"/>
            </a:stretch>
          </a:blipFill>
          <a:ln>
            <a:noFill/>
          </a:ln>
        </p:spPr>
        <p:txBody>
          <a:bodyPr/>
          <a:lstStyle/>
          <a:p>
            <a:endParaRPr lang="en-GB" sz="1200"/>
          </a:p>
        </p:txBody>
      </p:sp>
      <p:sp>
        <p:nvSpPr>
          <p:cNvPr id="745" name="Google Shape;745;p39"/>
          <p:cNvSpPr/>
          <p:nvPr/>
        </p:nvSpPr>
        <p:spPr>
          <a:xfrm>
            <a:off x="8413651" y="1803779"/>
            <a:ext cx="924060" cy="963465"/>
          </a:xfrm>
          <a:custGeom>
            <a:avLst/>
            <a:gdLst/>
            <a:ahLst/>
            <a:cxnLst/>
            <a:rect l="l" t="t" r="r" b="b"/>
            <a:pathLst>
              <a:path w="1386090" h="1445197" extrusionOk="0">
                <a:moveTo>
                  <a:pt x="0" y="0"/>
                </a:moveTo>
                <a:lnTo>
                  <a:pt x="1386090" y="0"/>
                </a:lnTo>
                <a:lnTo>
                  <a:pt x="1386090" y="1445198"/>
                </a:lnTo>
                <a:lnTo>
                  <a:pt x="0" y="1445198"/>
                </a:lnTo>
                <a:lnTo>
                  <a:pt x="0" y="0"/>
                </a:lnTo>
                <a:close/>
              </a:path>
            </a:pathLst>
          </a:custGeom>
          <a:blipFill rotWithShape="1">
            <a:blip r:embed="rId5">
              <a:alphaModFix/>
            </a:blip>
            <a:stretch>
              <a:fillRect l="-2130" r="-2128"/>
            </a:stretch>
          </a:blipFill>
          <a:ln>
            <a:noFill/>
          </a:ln>
        </p:spPr>
        <p:txBody>
          <a:bodyPr/>
          <a:lstStyle/>
          <a:p>
            <a:endParaRPr lang="en-GB" sz="1200"/>
          </a:p>
        </p:txBody>
      </p:sp>
      <p:sp>
        <p:nvSpPr>
          <p:cNvPr id="2" name="Title 1">
            <a:extLst>
              <a:ext uri="{FF2B5EF4-FFF2-40B4-BE49-F238E27FC236}">
                <a16:creationId xmlns:a16="http://schemas.microsoft.com/office/drawing/2014/main" id="{D773337F-F560-C06C-CB3D-297D516BE217}"/>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Whois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4" name="Google Shape;754;p40"/>
          <p:cNvSpPr txBox="1"/>
          <p:nvPr/>
        </p:nvSpPr>
        <p:spPr>
          <a:xfrm>
            <a:off x="380900" y="1384607"/>
            <a:ext cx="11430200" cy="3331297"/>
          </a:xfrm>
          <a:prstGeom prst="rect">
            <a:avLst/>
          </a:prstGeom>
          <a:noFill/>
          <a:ln>
            <a:noFill/>
          </a:ln>
        </p:spPr>
        <p:txBody>
          <a:bodyPr spcFirstLastPara="1" wrap="square" lIns="0" tIns="0" rIns="0" bIns="0" anchor="t" anchorCtr="0">
            <a:spAutoFit/>
          </a:bodyPr>
          <a:lstStyle/>
          <a:p>
            <a:pPr marL="289575" lvl="1">
              <a:lnSpc>
                <a:spcPct val="96000"/>
              </a:lnSpc>
              <a:buClr>
                <a:srgbClr val="BF7D0C"/>
              </a:buClr>
              <a:buSzPts val="4800"/>
            </a:pPr>
            <a:r>
              <a:rPr lang="en-US" sz="2400" b="1" dirty="0">
                <a:solidFill>
                  <a:srgbClr val="D67B36"/>
                </a:solidFill>
                <a:latin typeface="Arial" panose="020B0604020202020204" pitchFamily="34" charset="0"/>
                <a:ea typeface="Arial"/>
                <a:cs typeface="Arial" panose="020B0604020202020204" pitchFamily="34" charset="0"/>
                <a:sym typeface="Arial"/>
              </a:rPr>
              <a:t>Publicly displayed </a:t>
            </a:r>
            <a:r>
              <a:rPr lang="en-US" sz="2400" dirty="0">
                <a:solidFill>
                  <a:srgbClr val="002B49"/>
                </a:solidFill>
                <a:latin typeface="Arial" panose="020B0604020202020204" pitchFamily="34" charset="0"/>
                <a:ea typeface="Arial"/>
                <a:cs typeface="Arial" panose="020B0604020202020204" pitchFamily="34" charset="0"/>
                <a:sym typeface="Arial"/>
              </a:rPr>
              <a:t>registration data including:</a:t>
            </a:r>
            <a:endParaRPr sz="2400" dirty="0">
              <a:solidFill>
                <a:srgbClr val="000000"/>
              </a:solidFill>
              <a:latin typeface="Arial" panose="020B0604020202020204" pitchFamily="34" charset="0"/>
              <a:ea typeface="Arial"/>
              <a:cs typeface="Arial" panose="020B0604020202020204" pitchFamily="34" charset="0"/>
              <a:sym typeface="Arial"/>
            </a:endParaRPr>
          </a:p>
          <a:p>
            <a:pPr marL="834416" lvl="2" indent="-342900">
              <a:lnSpc>
                <a:spcPct val="144000"/>
              </a:lnSpc>
              <a:buClr>
                <a:srgbClr val="002B49"/>
              </a:buClr>
              <a:buSzPts val="3900"/>
              <a:buFont typeface="Arial" panose="020B0604020202020204" pitchFamily="34" charset="0"/>
              <a:buChar char="•"/>
            </a:pPr>
            <a:r>
              <a:rPr lang="en-US" sz="2400" dirty="0">
                <a:solidFill>
                  <a:srgbClr val="002B49"/>
                </a:solidFill>
                <a:latin typeface="Arial" panose="020B0604020202020204" pitchFamily="34" charset="0"/>
                <a:ea typeface="Arial"/>
                <a:cs typeface="Arial" panose="020B0604020202020204" pitchFamily="34" charset="0"/>
                <a:sym typeface="Arial"/>
              </a:rPr>
              <a:t>IP number resources issued by RIRs or predecessor registry (“</a:t>
            </a:r>
            <a:r>
              <a:rPr lang="en-US" sz="2400" dirty="0">
                <a:solidFill>
                  <a:srgbClr val="D67B36"/>
                </a:solidFill>
                <a:latin typeface="Arial" panose="020B0604020202020204" pitchFamily="34" charset="0"/>
                <a:ea typeface="Arial"/>
                <a:cs typeface="Arial" panose="020B0604020202020204" pitchFamily="34" charset="0"/>
                <a:sym typeface="Arial"/>
              </a:rPr>
              <a:t>legacy</a:t>
            </a:r>
            <a:r>
              <a:rPr lang="en-US" sz="2400" dirty="0">
                <a:solidFill>
                  <a:srgbClr val="00203F"/>
                </a:solidFill>
                <a:latin typeface="Arial" panose="020B0604020202020204" pitchFamily="34" charset="0"/>
                <a:ea typeface="Arial"/>
                <a:cs typeface="Arial" panose="020B0604020202020204" pitchFamily="34" charset="0"/>
                <a:sym typeface="Arial"/>
              </a:rPr>
              <a:t>”</a:t>
            </a:r>
            <a:r>
              <a:rPr lang="en-US" sz="2400" dirty="0">
                <a:solidFill>
                  <a:srgbClr val="BF7D0C"/>
                </a:solidFill>
                <a:latin typeface="Arial" panose="020B0604020202020204" pitchFamily="34" charset="0"/>
                <a:ea typeface="Arial"/>
                <a:cs typeface="Arial" panose="020B0604020202020204" pitchFamily="34" charset="0"/>
                <a:sym typeface="Arial"/>
              </a:rPr>
              <a:t> </a:t>
            </a:r>
            <a:r>
              <a:rPr lang="en-US" sz="2400" dirty="0">
                <a:solidFill>
                  <a:srgbClr val="00203F"/>
                </a:solidFill>
                <a:latin typeface="Arial" panose="020B0604020202020204" pitchFamily="34" charset="0"/>
                <a:ea typeface="Arial"/>
                <a:cs typeface="Arial" panose="020B0604020202020204" pitchFamily="34" charset="0"/>
                <a:sym typeface="Arial"/>
              </a:rPr>
              <a:t>space</a:t>
            </a:r>
            <a:r>
              <a:rPr lang="en-US" sz="2400" dirty="0">
                <a:solidFill>
                  <a:srgbClr val="002B49"/>
                </a:solidFill>
                <a:latin typeface="Arial" panose="020B0604020202020204" pitchFamily="34" charset="0"/>
                <a:ea typeface="Arial"/>
                <a:cs typeface="Arial" panose="020B0604020202020204" pitchFamily="34" charset="0"/>
                <a:sym typeface="Arial"/>
              </a:rPr>
              <a:t>)</a:t>
            </a:r>
            <a:endParaRPr sz="2400" dirty="0">
              <a:solidFill>
                <a:srgbClr val="000000"/>
              </a:solidFill>
              <a:latin typeface="Arial" panose="020B0604020202020204" pitchFamily="34" charset="0"/>
              <a:ea typeface="Arial"/>
              <a:cs typeface="Arial" panose="020B0604020202020204" pitchFamily="34" charset="0"/>
              <a:sym typeface="Arial"/>
            </a:endParaRPr>
          </a:p>
          <a:p>
            <a:pPr marL="834416" lvl="2" indent="-342900">
              <a:lnSpc>
                <a:spcPct val="115000"/>
              </a:lnSpc>
              <a:buClr>
                <a:srgbClr val="002B49"/>
              </a:buClr>
              <a:buSzPts val="3900"/>
              <a:buFont typeface="Arial" panose="020B0604020202020204" pitchFamily="34" charset="0"/>
              <a:buChar char="•"/>
            </a:pPr>
            <a:r>
              <a:rPr lang="en-US" sz="2400" dirty="0">
                <a:solidFill>
                  <a:srgbClr val="002B49"/>
                </a:solidFill>
                <a:latin typeface="Arial" panose="020B0604020202020204" pitchFamily="34" charset="0"/>
                <a:ea typeface="Arial"/>
                <a:cs typeface="Arial" panose="020B0604020202020204" pitchFamily="34" charset="0"/>
                <a:sym typeface="Arial"/>
              </a:rPr>
              <a:t>Organizations and their contact info (mailing addresses, emails, phone numbers) </a:t>
            </a:r>
            <a:endParaRPr sz="2400" dirty="0">
              <a:solidFill>
                <a:srgbClr val="000000"/>
              </a:solidFill>
              <a:latin typeface="Arial" panose="020B0604020202020204" pitchFamily="34" charset="0"/>
              <a:ea typeface="Arial"/>
              <a:cs typeface="Arial" panose="020B0604020202020204" pitchFamily="34" charset="0"/>
              <a:sym typeface="Arial"/>
            </a:endParaRPr>
          </a:p>
          <a:p>
            <a:pPr marL="834416" lvl="2" indent="-342900">
              <a:lnSpc>
                <a:spcPct val="144000"/>
              </a:lnSpc>
              <a:buClr>
                <a:srgbClr val="002B49"/>
              </a:buClr>
              <a:buSzPts val="3900"/>
              <a:buFont typeface="Arial" panose="020B0604020202020204" pitchFamily="34" charset="0"/>
              <a:buChar char="•"/>
            </a:pPr>
            <a:r>
              <a:rPr lang="en-US" sz="2400" dirty="0">
                <a:solidFill>
                  <a:srgbClr val="002B49"/>
                </a:solidFill>
                <a:latin typeface="Arial" panose="020B0604020202020204" pitchFamily="34" charset="0"/>
                <a:ea typeface="Arial"/>
                <a:cs typeface="Arial" panose="020B0604020202020204" pitchFamily="34" charset="0"/>
                <a:sym typeface="Arial"/>
              </a:rPr>
              <a:t>Original registration date and last updated date</a:t>
            </a:r>
            <a:endParaRPr sz="2400" dirty="0">
              <a:solidFill>
                <a:srgbClr val="000000"/>
              </a:solidFill>
              <a:latin typeface="Arial" panose="020B0604020202020204" pitchFamily="34" charset="0"/>
              <a:ea typeface="Arial"/>
              <a:cs typeface="Arial" panose="020B0604020202020204" pitchFamily="34" charset="0"/>
              <a:sym typeface="Arial"/>
            </a:endParaRPr>
          </a:p>
          <a:p>
            <a:pPr marL="834416" lvl="2" indent="-342900">
              <a:lnSpc>
                <a:spcPct val="144000"/>
              </a:lnSpc>
              <a:buClr>
                <a:srgbClr val="002B49"/>
              </a:buClr>
              <a:buSzPts val="3900"/>
              <a:buFont typeface="Arial" panose="020B0604020202020204" pitchFamily="34" charset="0"/>
              <a:buChar char="•"/>
            </a:pPr>
            <a:r>
              <a:rPr lang="en-US" sz="2400" dirty="0">
                <a:solidFill>
                  <a:srgbClr val="002B49"/>
                </a:solidFill>
                <a:latin typeface="Arial" panose="020B0604020202020204" pitchFamily="34" charset="0"/>
                <a:ea typeface="Arial"/>
                <a:cs typeface="Arial" panose="020B0604020202020204" pitchFamily="34" charset="0"/>
                <a:sym typeface="Arial"/>
              </a:rPr>
              <a:t>Customer reassignment information (ISP      customers)</a:t>
            </a:r>
            <a:endParaRPr sz="2400" dirty="0">
              <a:solidFill>
                <a:srgbClr val="000000"/>
              </a:solidFill>
              <a:latin typeface="Arial" panose="020B0604020202020204" pitchFamily="34" charset="0"/>
              <a:ea typeface="Arial"/>
              <a:cs typeface="Arial" panose="020B0604020202020204" pitchFamily="34" charset="0"/>
              <a:sym typeface="Arial"/>
            </a:endParaRPr>
          </a:p>
          <a:p>
            <a:pPr marL="834415" lvl="2" indent="-342900">
              <a:lnSpc>
                <a:spcPct val="144000"/>
              </a:lnSpc>
              <a:buClr>
                <a:srgbClr val="002B49"/>
              </a:buClr>
              <a:buSzPts val="3900"/>
              <a:buFont typeface="Arial" panose="020B0604020202020204" pitchFamily="34" charset="0"/>
              <a:buChar char="•"/>
            </a:pPr>
            <a:r>
              <a:rPr lang="en-US" sz="2400" dirty="0">
                <a:solidFill>
                  <a:srgbClr val="002B49"/>
                </a:solidFill>
                <a:latin typeface="Arial" panose="020B0604020202020204" pitchFamily="34" charset="0"/>
                <a:ea typeface="Arial"/>
                <a:cs typeface="Arial" panose="020B0604020202020204" pitchFamily="34" charset="0"/>
                <a:sym typeface="Arial"/>
              </a:rPr>
              <a:t>Referential information to authoritative RI</a:t>
            </a:r>
            <a:r>
              <a:rPr lang="en-US" sz="2400" dirty="0">
                <a:solidFill>
                  <a:srgbClr val="002B49"/>
                </a:solidFill>
                <a:latin typeface="Arial" panose="020B0604020202020204" pitchFamily="34" charset="0"/>
                <a:cs typeface="Arial" panose="020B0604020202020204" pitchFamily="34" charset="0"/>
              </a:rPr>
              <a:t>Rs</a:t>
            </a:r>
            <a:endParaRPr sz="2400" dirty="0">
              <a:solidFill>
                <a:srgbClr val="002B49"/>
              </a:solidFill>
              <a:latin typeface="Arial" panose="020B0604020202020204" pitchFamily="34" charset="0"/>
              <a:ea typeface="Arial"/>
              <a:cs typeface="Arial" panose="020B0604020202020204" pitchFamily="34" charset="0"/>
              <a:sym typeface="Arial"/>
            </a:endParaRPr>
          </a:p>
        </p:txBody>
      </p:sp>
      <p:grpSp>
        <p:nvGrpSpPr>
          <p:cNvPr id="755" name="Google Shape;755;p40"/>
          <p:cNvGrpSpPr/>
          <p:nvPr/>
        </p:nvGrpSpPr>
        <p:grpSpPr>
          <a:xfrm>
            <a:off x="6832915" y="3810706"/>
            <a:ext cx="330200" cy="255715"/>
            <a:chOff x="0" y="-1651"/>
            <a:chExt cx="660400" cy="511429"/>
          </a:xfrm>
        </p:grpSpPr>
        <p:sp>
          <p:nvSpPr>
            <p:cNvPr id="756" name="Google Shape;756;p40"/>
            <p:cNvSpPr/>
            <p:nvPr/>
          </p:nvSpPr>
          <p:spPr>
            <a:xfrm>
              <a:off x="25400" y="25400"/>
              <a:ext cx="609600" cy="457200"/>
            </a:xfrm>
            <a:custGeom>
              <a:avLst/>
              <a:gdLst/>
              <a:ahLst/>
              <a:cxnLst/>
              <a:rect l="l" t="t" r="r" b="b"/>
              <a:pathLst>
                <a:path w="609600" h="457200" extrusionOk="0">
                  <a:moveTo>
                    <a:pt x="0" y="114300"/>
                  </a:moveTo>
                  <a:lnTo>
                    <a:pt x="326898" y="114300"/>
                  </a:lnTo>
                  <a:lnTo>
                    <a:pt x="326898" y="0"/>
                  </a:lnTo>
                  <a:lnTo>
                    <a:pt x="609600" y="228600"/>
                  </a:lnTo>
                  <a:lnTo>
                    <a:pt x="326898" y="457200"/>
                  </a:lnTo>
                  <a:lnTo>
                    <a:pt x="326898" y="342900"/>
                  </a:lnTo>
                  <a:lnTo>
                    <a:pt x="0" y="342900"/>
                  </a:lnTo>
                  <a:close/>
                </a:path>
              </a:pathLst>
            </a:custGeom>
            <a:solidFill>
              <a:srgbClr val="BF7D0C"/>
            </a:solidFill>
            <a:ln>
              <a:noFill/>
            </a:ln>
          </p:spPr>
          <p:txBody>
            <a:bodyPr/>
            <a:lstStyle/>
            <a:p>
              <a:endParaRPr lang="en-GB" sz="1200"/>
            </a:p>
          </p:txBody>
        </p:sp>
        <p:sp>
          <p:nvSpPr>
            <p:cNvPr id="757" name="Google Shape;757;p40"/>
            <p:cNvSpPr/>
            <p:nvPr/>
          </p:nvSpPr>
          <p:spPr>
            <a:xfrm>
              <a:off x="0" y="-1651"/>
              <a:ext cx="660400" cy="511429"/>
            </a:xfrm>
            <a:custGeom>
              <a:avLst/>
              <a:gdLst/>
              <a:ahLst/>
              <a:cxnLst/>
              <a:rect l="l" t="t" r="r" b="b"/>
              <a:pathLst>
                <a:path w="660400" h="511429" extrusionOk="0">
                  <a:moveTo>
                    <a:pt x="25400" y="115951"/>
                  </a:moveTo>
                  <a:lnTo>
                    <a:pt x="352298" y="115951"/>
                  </a:lnTo>
                  <a:lnTo>
                    <a:pt x="352298" y="141351"/>
                  </a:lnTo>
                  <a:lnTo>
                    <a:pt x="326898" y="141351"/>
                  </a:lnTo>
                  <a:lnTo>
                    <a:pt x="326898" y="27051"/>
                  </a:lnTo>
                  <a:cubicBezTo>
                    <a:pt x="326898" y="17272"/>
                    <a:pt x="332486" y="8382"/>
                    <a:pt x="341376" y="4191"/>
                  </a:cubicBezTo>
                  <a:cubicBezTo>
                    <a:pt x="350266" y="0"/>
                    <a:pt x="360680" y="1143"/>
                    <a:pt x="368300" y="7239"/>
                  </a:cubicBezTo>
                  <a:lnTo>
                    <a:pt x="651002" y="235839"/>
                  </a:lnTo>
                  <a:cubicBezTo>
                    <a:pt x="656971" y="240665"/>
                    <a:pt x="660400" y="247904"/>
                    <a:pt x="660400" y="255651"/>
                  </a:cubicBezTo>
                  <a:cubicBezTo>
                    <a:pt x="660400" y="263398"/>
                    <a:pt x="656971" y="270637"/>
                    <a:pt x="651002" y="275463"/>
                  </a:cubicBezTo>
                  <a:lnTo>
                    <a:pt x="368300" y="504063"/>
                  </a:lnTo>
                  <a:cubicBezTo>
                    <a:pt x="360680" y="510159"/>
                    <a:pt x="350266" y="511429"/>
                    <a:pt x="341376" y="507238"/>
                  </a:cubicBezTo>
                  <a:cubicBezTo>
                    <a:pt x="332486" y="503047"/>
                    <a:pt x="326898" y="494157"/>
                    <a:pt x="326898" y="484378"/>
                  </a:cubicBezTo>
                  <a:lnTo>
                    <a:pt x="326898" y="369951"/>
                  </a:lnTo>
                  <a:lnTo>
                    <a:pt x="352298" y="369951"/>
                  </a:lnTo>
                  <a:lnTo>
                    <a:pt x="352298" y="395351"/>
                  </a:lnTo>
                  <a:lnTo>
                    <a:pt x="25400" y="395351"/>
                  </a:lnTo>
                  <a:cubicBezTo>
                    <a:pt x="11430" y="395351"/>
                    <a:pt x="0" y="383921"/>
                    <a:pt x="0" y="369951"/>
                  </a:cubicBezTo>
                  <a:lnTo>
                    <a:pt x="0" y="141351"/>
                  </a:lnTo>
                  <a:cubicBezTo>
                    <a:pt x="0" y="127381"/>
                    <a:pt x="11430" y="115951"/>
                    <a:pt x="25400" y="115951"/>
                  </a:cubicBezTo>
                  <a:moveTo>
                    <a:pt x="25400" y="166751"/>
                  </a:moveTo>
                  <a:lnTo>
                    <a:pt x="25400" y="141351"/>
                  </a:lnTo>
                  <a:lnTo>
                    <a:pt x="50800" y="141351"/>
                  </a:lnTo>
                  <a:lnTo>
                    <a:pt x="50800" y="369951"/>
                  </a:lnTo>
                  <a:lnTo>
                    <a:pt x="25400" y="369951"/>
                  </a:lnTo>
                  <a:lnTo>
                    <a:pt x="25400" y="344551"/>
                  </a:lnTo>
                  <a:lnTo>
                    <a:pt x="352298" y="344551"/>
                  </a:lnTo>
                  <a:cubicBezTo>
                    <a:pt x="366268" y="344551"/>
                    <a:pt x="377698" y="355981"/>
                    <a:pt x="377698" y="369951"/>
                  </a:cubicBezTo>
                  <a:lnTo>
                    <a:pt x="377698" y="484251"/>
                  </a:lnTo>
                  <a:lnTo>
                    <a:pt x="352298" y="484251"/>
                  </a:lnTo>
                  <a:lnTo>
                    <a:pt x="336296" y="464439"/>
                  </a:lnTo>
                  <a:lnTo>
                    <a:pt x="618998" y="235839"/>
                  </a:lnTo>
                  <a:lnTo>
                    <a:pt x="635000" y="255651"/>
                  </a:lnTo>
                  <a:lnTo>
                    <a:pt x="618998" y="275463"/>
                  </a:lnTo>
                  <a:lnTo>
                    <a:pt x="336296" y="46863"/>
                  </a:lnTo>
                  <a:lnTo>
                    <a:pt x="352298" y="27051"/>
                  </a:lnTo>
                  <a:lnTo>
                    <a:pt x="377698" y="27051"/>
                  </a:lnTo>
                  <a:lnTo>
                    <a:pt x="377698" y="141351"/>
                  </a:lnTo>
                  <a:cubicBezTo>
                    <a:pt x="377698" y="155321"/>
                    <a:pt x="366268" y="166751"/>
                    <a:pt x="352298" y="166751"/>
                  </a:cubicBezTo>
                  <a:lnTo>
                    <a:pt x="25400" y="166751"/>
                  </a:lnTo>
                  <a:close/>
                </a:path>
              </a:pathLst>
            </a:custGeom>
            <a:solidFill>
              <a:srgbClr val="001D33"/>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grpSp>
      <p:sp>
        <p:nvSpPr>
          <p:cNvPr id="2" name="Title 1">
            <a:extLst>
              <a:ext uri="{FF2B5EF4-FFF2-40B4-BE49-F238E27FC236}">
                <a16:creationId xmlns:a16="http://schemas.microsoft.com/office/drawing/2014/main" id="{35C210D8-4387-0E9B-9798-4132F3FAEC3F}"/>
              </a:ext>
            </a:extLst>
          </p:cNvPr>
          <p:cNvSpPr>
            <a:spLocks noGrp="1"/>
          </p:cNvSpPr>
          <p:nvPr>
            <p:ph type="title"/>
          </p:nvPr>
        </p:nvSpPr>
        <p:spPr/>
        <p:txBody>
          <a:bodyPr/>
          <a:lstStyle/>
          <a:p>
            <a:r>
              <a:rPr lang="en-GB" sz="3600" b="1" dirty="0">
                <a:latin typeface="Arial" panose="020B0604020202020204" pitchFamily="34" charset="0"/>
                <a:cs typeface="Arial" panose="020B0604020202020204" pitchFamily="34" charset="0"/>
              </a:rPr>
              <a:t>RIR Whois Information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1" name="Google Shape;771;p42"/>
          <p:cNvSpPr txBox="1"/>
          <p:nvPr/>
        </p:nvSpPr>
        <p:spPr>
          <a:xfrm>
            <a:off x="674427" y="1491674"/>
            <a:ext cx="11305800" cy="4672048"/>
          </a:xfrm>
          <a:prstGeom prst="rect">
            <a:avLst/>
          </a:prstGeom>
          <a:noFill/>
          <a:ln>
            <a:noFill/>
          </a:ln>
        </p:spPr>
        <p:txBody>
          <a:bodyPr spcFirstLastPara="1" wrap="square" lIns="0" tIns="0" rIns="0" bIns="0" anchor="t" anchorCtr="0">
            <a:spAutoFit/>
          </a:bodyPr>
          <a:lstStyle/>
          <a:p>
            <a:pPr>
              <a:lnSpc>
                <a:spcPct val="115000"/>
              </a:lnSpc>
              <a:buClr>
                <a:srgbClr val="000000"/>
              </a:buClr>
              <a:buSzPts val="4201"/>
            </a:pPr>
            <a:r>
              <a:rPr lang="en-US" sz="2400" dirty="0">
                <a:solidFill>
                  <a:srgbClr val="002B49"/>
                </a:solidFill>
                <a:latin typeface="Arial"/>
                <a:ea typeface="Arial"/>
                <a:cs typeface="Arial"/>
                <a:sym typeface="Arial"/>
              </a:rPr>
              <a:t>The RIRs have deployed two technologies to help secure Internet routing:</a:t>
            </a:r>
            <a:endParaRPr lang="en-US" sz="2400" dirty="0">
              <a:solidFill>
                <a:srgbClr val="000000"/>
              </a:solidFill>
              <a:latin typeface="Arial"/>
              <a:ea typeface="Arial"/>
              <a:cs typeface="Arial"/>
              <a:sym typeface="Arial"/>
            </a:endParaRPr>
          </a:p>
          <a:p>
            <a:pPr>
              <a:lnSpc>
                <a:spcPct val="115000"/>
              </a:lnSpc>
              <a:buClr>
                <a:srgbClr val="000000"/>
              </a:buClr>
              <a:buSzPts val="4201"/>
            </a:pPr>
            <a:r>
              <a:rPr lang="en-US" sz="2400" b="1" dirty="0">
                <a:solidFill>
                  <a:srgbClr val="002B49"/>
                </a:solidFill>
                <a:latin typeface="Arial"/>
                <a:ea typeface="Arial"/>
                <a:cs typeface="Arial"/>
                <a:sym typeface="Arial"/>
              </a:rPr>
              <a:t>Resource Public Key Infrastructure (</a:t>
            </a:r>
            <a:r>
              <a:rPr lang="en-US" sz="2400" b="1" dirty="0">
                <a:solidFill>
                  <a:srgbClr val="D67B36"/>
                </a:solidFill>
                <a:latin typeface="Arial"/>
                <a:ea typeface="Arial"/>
                <a:cs typeface="Arial"/>
                <a:sym typeface="Arial"/>
              </a:rPr>
              <a:t>RPKI</a:t>
            </a:r>
            <a:r>
              <a:rPr lang="en-US" sz="2400" b="1" dirty="0">
                <a:solidFill>
                  <a:srgbClr val="002B49"/>
                </a:solidFill>
                <a:latin typeface="Arial"/>
                <a:ea typeface="Arial"/>
                <a:cs typeface="Arial"/>
                <a:sym typeface="Arial"/>
              </a:rPr>
              <a:t>)</a:t>
            </a:r>
            <a:endParaRPr lang="en-US" sz="2400" b="1" dirty="0">
              <a:solidFill>
                <a:srgbClr val="000000"/>
              </a:solidFill>
              <a:latin typeface="Arial"/>
              <a:ea typeface="Arial"/>
              <a:cs typeface="Arial"/>
              <a:sym typeface="Arial"/>
            </a:endParaRPr>
          </a:p>
          <a:p>
            <a:pPr marL="342900" indent="-342900">
              <a:lnSpc>
                <a:spcPct val="115000"/>
              </a:lnSpc>
              <a:buClr>
                <a:srgbClr val="000000"/>
              </a:buClr>
              <a:buSzPts val="4201"/>
              <a:buFont typeface="Arial" panose="020B0604020202020204" pitchFamily="34" charset="0"/>
              <a:buChar char="•"/>
            </a:pPr>
            <a:r>
              <a:rPr lang="en-US" sz="2400" dirty="0">
                <a:solidFill>
                  <a:srgbClr val="002B49"/>
                </a:solidFill>
                <a:latin typeface="Arial"/>
                <a:ea typeface="Arial"/>
                <a:cs typeface="Arial"/>
                <a:sym typeface="Arial"/>
              </a:rPr>
              <a:t>Security framework designed to improve/secure the Internet’s routing infrastructure </a:t>
            </a:r>
            <a:endParaRPr lang="en-US" sz="2400" dirty="0">
              <a:solidFill>
                <a:srgbClr val="000000"/>
              </a:solidFill>
              <a:latin typeface="Arial"/>
              <a:ea typeface="Arial"/>
              <a:cs typeface="Arial"/>
              <a:sym typeface="Arial"/>
            </a:endParaRPr>
          </a:p>
          <a:p>
            <a:pPr marL="342900" indent="-342900">
              <a:lnSpc>
                <a:spcPct val="115000"/>
              </a:lnSpc>
              <a:buClr>
                <a:srgbClr val="000000"/>
              </a:buClr>
              <a:buSzPts val="4201"/>
              <a:buFont typeface="Arial" panose="020B0604020202020204" pitchFamily="34" charset="0"/>
              <a:buChar char="•"/>
            </a:pPr>
            <a:r>
              <a:rPr lang="en-US" sz="2400" dirty="0">
                <a:solidFill>
                  <a:srgbClr val="002B49"/>
                </a:solidFill>
                <a:latin typeface="Arial"/>
                <a:ea typeface="Arial"/>
                <a:cs typeface="Arial"/>
                <a:sym typeface="Arial"/>
              </a:rPr>
              <a:t>Verifies association between resource holders and their number resources</a:t>
            </a:r>
          </a:p>
          <a:p>
            <a:pPr marL="342900" indent="-342900">
              <a:lnSpc>
                <a:spcPct val="115000"/>
              </a:lnSpc>
              <a:buClr>
                <a:srgbClr val="000000"/>
              </a:buClr>
              <a:buSzPts val="4201"/>
              <a:buFont typeface="Arial" panose="020B0604020202020204" pitchFamily="34" charset="0"/>
              <a:buChar char="•"/>
            </a:pPr>
            <a:endParaRPr lang="en-US" sz="2400" dirty="0">
              <a:solidFill>
                <a:srgbClr val="002B49"/>
              </a:solidFill>
              <a:latin typeface="Arial"/>
              <a:ea typeface="Arial"/>
              <a:cs typeface="Arial"/>
              <a:sym typeface="Arial"/>
            </a:endParaRPr>
          </a:p>
          <a:p>
            <a:pPr>
              <a:lnSpc>
                <a:spcPct val="115000"/>
              </a:lnSpc>
              <a:buClr>
                <a:srgbClr val="000000"/>
              </a:buClr>
              <a:buSzPts val="4201"/>
            </a:pPr>
            <a:r>
              <a:rPr lang="en-US" sz="2400" b="1" dirty="0">
                <a:solidFill>
                  <a:srgbClr val="002B49"/>
                </a:solidFill>
                <a:latin typeface="Arial"/>
                <a:ea typeface="Arial"/>
                <a:cs typeface="Arial"/>
                <a:sym typeface="Arial"/>
              </a:rPr>
              <a:t>Validated Internet Routing Registry (</a:t>
            </a:r>
            <a:r>
              <a:rPr lang="en-US" sz="2400" b="1" dirty="0">
                <a:solidFill>
                  <a:srgbClr val="D67B36"/>
                </a:solidFill>
                <a:latin typeface="Arial"/>
                <a:ea typeface="Arial"/>
                <a:cs typeface="Arial"/>
                <a:sym typeface="Arial"/>
              </a:rPr>
              <a:t>IRR</a:t>
            </a:r>
            <a:r>
              <a:rPr lang="en-US" sz="2400" b="1" dirty="0">
                <a:solidFill>
                  <a:srgbClr val="002B49"/>
                </a:solidFill>
                <a:latin typeface="Arial"/>
                <a:ea typeface="Arial"/>
                <a:cs typeface="Arial"/>
                <a:sym typeface="Arial"/>
              </a:rPr>
              <a:t>)</a:t>
            </a:r>
            <a:endParaRPr lang="en-US" sz="2400" b="1" dirty="0">
              <a:solidFill>
                <a:srgbClr val="000000"/>
              </a:solidFill>
              <a:latin typeface="Arial"/>
              <a:ea typeface="Arial"/>
              <a:cs typeface="Arial"/>
              <a:sym typeface="Arial"/>
            </a:endParaRPr>
          </a:p>
          <a:p>
            <a:pPr marL="342900" indent="-342900">
              <a:lnSpc>
                <a:spcPct val="115000"/>
              </a:lnSpc>
              <a:buClr>
                <a:srgbClr val="000000"/>
              </a:buClr>
              <a:buSzPts val="4201"/>
              <a:buFont typeface="Arial" panose="020B0604020202020204" pitchFamily="34" charset="0"/>
              <a:buChar char="•"/>
            </a:pPr>
            <a:r>
              <a:rPr lang="en-US" sz="2400" dirty="0">
                <a:solidFill>
                  <a:srgbClr val="002B49"/>
                </a:solidFill>
                <a:latin typeface="Arial"/>
                <a:ea typeface="Arial"/>
                <a:cs typeface="Arial"/>
                <a:sym typeface="Arial"/>
              </a:rPr>
              <a:t>Validation mechanisms added to IRR that guarantee routing announcements are published </a:t>
            </a:r>
            <a:r>
              <a:rPr lang="en-US" sz="2400" u="sng" dirty="0">
                <a:solidFill>
                  <a:srgbClr val="002B49"/>
                </a:solidFill>
                <a:latin typeface="Arial"/>
                <a:ea typeface="Arial"/>
                <a:cs typeface="Arial"/>
                <a:sym typeface="Arial"/>
              </a:rPr>
              <a:t>only</a:t>
            </a:r>
            <a:r>
              <a:rPr lang="en-US" sz="2400" dirty="0">
                <a:solidFill>
                  <a:srgbClr val="002B49"/>
                </a:solidFill>
                <a:latin typeface="Arial"/>
                <a:ea typeface="Arial"/>
                <a:cs typeface="Arial"/>
                <a:sym typeface="Arial"/>
              </a:rPr>
              <a:t> by an authorized network</a:t>
            </a:r>
          </a:p>
          <a:p>
            <a:pPr marL="342900" indent="-342900">
              <a:lnSpc>
                <a:spcPct val="115000"/>
              </a:lnSpc>
              <a:buClr>
                <a:srgbClr val="000000"/>
              </a:buClr>
              <a:buSzPts val="4201"/>
              <a:buFont typeface="Arial" panose="020B0604020202020204" pitchFamily="34" charset="0"/>
              <a:buChar char="•"/>
            </a:pPr>
            <a:endParaRPr lang="en-US" sz="2400" dirty="0">
              <a:solidFill>
                <a:srgbClr val="002B49"/>
              </a:solidFill>
              <a:latin typeface="Arial"/>
              <a:ea typeface="Arial"/>
              <a:cs typeface="Arial"/>
              <a:sym typeface="Arial"/>
            </a:endParaRPr>
          </a:p>
          <a:p>
            <a:pPr>
              <a:lnSpc>
                <a:spcPct val="115000"/>
              </a:lnSpc>
              <a:buClr>
                <a:srgbClr val="000000"/>
              </a:buClr>
              <a:buSzPts val="4201"/>
            </a:pPr>
            <a:r>
              <a:rPr lang="en-US" sz="2400" dirty="0">
                <a:solidFill>
                  <a:srgbClr val="002B49"/>
                </a:solidFill>
                <a:latin typeface="Arial"/>
                <a:ea typeface="Arial"/>
                <a:cs typeface="Arial"/>
                <a:sym typeface="Arial"/>
              </a:rPr>
              <a:t>A third technology – </a:t>
            </a:r>
            <a:r>
              <a:rPr lang="en-US" sz="2400" b="1" dirty="0">
                <a:solidFill>
                  <a:srgbClr val="D67B36"/>
                </a:solidFill>
                <a:latin typeface="Arial"/>
                <a:ea typeface="Arial"/>
                <a:cs typeface="Arial"/>
                <a:sym typeface="Arial"/>
              </a:rPr>
              <a:t>ASPA</a:t>
            </a:r>
            <a:r>
              <a:rPr lang="en-US" sz="2400" dirty="0">
                <a:solidFill>
                  <a:srgbClr val="002B49"/>
                </a:solidFill>
                <a:latin typeface="Arial"/>
                <a:ea typeface="Arial"/>
                <a:cs typeface="Arial"/>
                <a:sym typeface="Arial"/>
              </a:rPr>
              <a:t> (AS Provider </a:t>
            </a:r>
            <a:r>
              <a:rPr lang="en-US" sz="2400" dirty="0" err="1">
                <a:solidFill>
                  <a:srgbClr val="002B49"/>
                </a:solidFill>
                <a:latin typeface="Arial"/>
                <a:ea typeface="Arial"/>
                <a:cs typeface="Arial"/>
                <a:sym typeface="Arial"/>
              </a:rPr>
              <a:t>Authorisations</a:t>
            </a:r>
            <a:r>
              <a:rPr lang="en-US" sz="2400" dirty="0">
                <a:solidFill>
                  <a:srgbClr val="002B49"/>
                </a:solidFill>
                <a:latin typeface="Arial"/>
                <a:ea typeface="Arial"/>
                <a:cs typeface="Arial"/>
                <a:sym typeface="Arial"/>
              </a:rPr>
              <a:t>) is in development</a:t>
            </a:r>
            <a:endParaRPr sz="2400" dirty="0">
              <a:solidFill>
                <a:srgbClr val="002B49"/>
              </a:solidFill>
              <a:latin typeface="Arial"/>
              <a:ea typeface="Arial"/>
              <a:cs typeface="Arial"/>
              <a:sym typeface="Arial"/>
            </a:endParaRPr>
          </a:p>
        </p:txBody>
      </p:sp>
      <p:sp>
        <p:nvSpPr>
          <p:cNvPr id="2" name="Title 1">
            <a:extLst>
              <a:ext uri="{FF2B5EF4-FFF2-40B4-BE49-F238E27FC236}">
                <a16:creationId xmlns:a16="http://schemas.microsoft.com/office/drawing/2014/main" id="{71C12ED3-7213-D36C-CC4C-8D8C9FA33C6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Routing Security Tools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80" name="Google Shape;780;p43"/>
          <p:cNvSpPr txBox="1"/>
          <p:nvPr/>
        </p:nvSpPr>
        <p:spPr>
          <a:xfrm>
            <a:off x="519747" y="1694200"/>
            <a:ext cx="11049000" cy="4284250"/>
          </a:xfrm>
          <a:prstGeom prst="rect">
            <a:avLst/>
          </a:prstGeom>
          <a:noFill/>
          <a:ln>
            <a:noFill/>
          </a:ln>
        </p:spPr>
        <p:txBody>
          <a:bodyPr spcFirstLastPara="1" wrap="square" lIns="0" tIns="0" rIns="0" bIns="0" anchor="t" anchorCtr="0">
            <a:spAutoFit/>
          </a:bodyPr>
          <a:lstStyle/>
          <a:p>
            <a:pPr marL="434362" lvl="1" indent="-217180">
              <a:lnSpc>
                <a:spcPct val="120000"/>
              </a:lnSpc>
              <a:buClr>
                <a:srgbClr val="002B49"/>
              </a:buClr>
              <a:buSzPts val="3600"/>
              <a:buFont typeface="Arial"/>
              <a:buChar char="•"/>
            </a:pPr>
            <a:r>
              <a:rPr lang="en-US" sz="2400" dirty="0">
                <a:solidFill>
                  <a:srgbClr val="002B49"/>
                </a:solidFill>
                <a:latin typeface="Arial"/>
                <a:ea typeface="Arial"/>
                <a:cs typeface="Arial"/>
                <a:sym typeface="Arial"/>
              </a:rPr>
              <a:t> Public key infrastructure framework designed to secure the Internet’s BGP routing infrastructure</a:t>
            </a:r>
            <a:endParaRPr sz="933" dirty="0">
              <a:solidFill>
                <a:srgbClr val="000000"/>
              </a:solidFill>
              <a:latin typeface="Arial"/>
              <a:ea typeface="Arial"/>
              <a:cs typeface="Arial"/>
              <a:sym typeface="Arial"/>
            </a:endParaRPr>
          </a:p>
          <a:p>
            <a:pPr marL="434362" lvl="1" indent="-217180">
              <a:lnSpc>
                <a:spcPct val="120000"/>
              </a:lnSpc>
              <a:buClr>
                <a:srgbClr val="002B49"/>
              </a:buClr>
              <a:buSzPts val="3600"/>
              <a:buFont typeface="Arial"/>
              <a:buChar char="•"/>
            </a:pPr>
            <a:r>
              <a:rPr lang="en-US" sz="2400" dirty="0">
                <a:solidFill>
                  <a:srgbClr val="002B49"/>
                </a:solidFill>
                <a:latin typeface="Arial"/>
                <a:ea typeface="Arial"/>
                <a:cs typeface="Arial"/>
                <a:sym typeface="Arial"/>
              </a:rPr>
              <a:t> Cryptographically </a:t>
            </a:r>
            <a:r>
              <a:rPr lang="en-US" sz="2400" dirty="0">
                <a:solidFill>
                  <a:srgbClr val="000000"/>
                </a:solidFill>
                <a:latin typeface="Arial"/>
                <a:ea typeface="Arial"/>
                <a:cs typeface="Arial"/>
                <a:sym typeface="Arial"/>
              </a:rPr>
              <a:t>certifies network resources (AS Numbers &amp; IP address prefixes) and route announcements</a:t>
            </a:r>
            <a:endParaRPr sz="933" dirty="0">
              <a:solidFill>
                <a:srgbClr val="000000"/>
              </a:solidFill>
              <a:latin typeface="Arial"/>
              <a:ea typeface="Arial"/>
              <a:cs typeface="Arial"/>
              <a:sym typeface="Arial"/>
            </a:endParaRPr>
          </a:p>
          <a:p>
            <a:pPr marL="434362" lvl="1" indent="-217180">
              <a:lnSpc>
                <a:spcPct val="120000"/>
              </a:lnSpc>
              <a:buClr>
                <a:srgbClr val="002B49"/>
              </a:buClr>
              <a:buSzPts val="3600"/>
              <a:buFont typeface="Arial"/>
              <a:buChar char="•"/>
            </a:pPr>
            <a:r>
              <a:rPr lang="en-US" sz="2400" dirty="0">
                <a:solidFill>
                  <a:srgbClr val="002B49"/>
                </a:solidFill>
                <a:latin typeface="Arial"/>
                <a:ea typeface="Arial"/>
                <a:cs typeface="Arial"/>
                <a:sym typeface="Arial"/>
              </a:rPr>
              <a:t> Route Origin Authorizations (</a:t>
            </a:r>
            <a:r>
              <a:rPr lang="en-US" sz="2400" b="1" dirty="0">
                <a:solidFill>
                  <a:srgbClr val="D67B36"/>
                </a:solidFill>
                <a:latin typeface="Arial"/>
                <a:ea typeface="Arial"/>
                <a:cs typeface="Arial"/>
                <a:sym typeface="Arial"/>
              </a:rPr>
              <a:t>ROAs</a:t>
            </a:r>
            <a:r>
              <a:rPr lang="en-US" sz="2400" dirty="0">
                <a:solidFill>
                  <a:srgbClr val="002B49"/>
                </a:solidFill>
                <a:latin typeface="Arial"/>
                <a:ea typeface="Arial"/>
                <a:cs typeface="Arial"/>
                <a:sym typeface="Arial"/>
              </a:rPr>
              <a:t>) define which AS is authorized to originate a prefix</a:t>
            </a:r>
            <a:endParaRPr sz="933" dirty="0">
              <a:solidFill>
                <a:srgbClr val="000000"/>
              </a:solidFill>
              <a:latin typeface="Arial"/>
              <a:ea typeface="Arial"/>
              <a:cs typeface="Arial"/>
              <a:sym typeface="Arial"/>
            </a:endParaRPr>
          </a:p>
          <a:p>
            <a:pPr marL="434362" lvl="1" indent="-217180">
              <a:lnSpc>
                <a:spcPct val="120000"/>
              </a:lnSpc>
              <a:buClr>
                <a:srgbClr val="002B49"/>
              </a:buClr>
              <a:buSzPts val="3600"/>
              <a:buFont typeface="Arial"/>
              <a:buChar char="•"/>
            </a:pPr>
            <a:r>
              <a:rPr lang="en-US" sz="2400" dirty="0">
                <a:solidFill>
                  <a:srgbClr val="002B49"/>
                </a:solidFill>
                <a:latin typeface="Arial"/>
                <a:ea typeface="Arial"/>
                <a:cs typeface="Arial"/>
                <a:sym typeface="Arial"/>
              </a:rPr>
              <a:t> Provides stronger validation than existing technologies such as: </a:t>
            </a:r>
            <a:endParaRPr sz="933" dirty="0">
              <a:solidFill>
                <a:srgbClr val="000000"/>
              </a:solidFill>
              <a:latin typeface="Arial"/>
              <a:ea typeface="Arial"/>
              <a:cs typeface="Arial"/>
              <a:sym typeface="Arial"/>
            </a:endParaRPr>
          </a:p>
          <a:p>
            <a:pPr marL="762021" lvl="2" indent="-342900">
              <a:lnSpc>
                <a:spcPct val="120000"/>
              </a:lnSpc>
              <a:buClr>
                <a:srgbClr val="002B49"/>
              </a:buClr>
              <a:buSzPts val="3000"/>
              <a:buFont typeface="Arial" panose="020B0604020202020204" pitchFamily="34" charset="0"/>
              <a:buChar char="•"/>
            </a:pPr>
            <a:r>
              <a:rPr lang="en-US" sz="2000" dirty="0">
                <a:solidFill>
                  <a:srgbClr val="002B49"/>
                </a:solidFill>
                <a:latin typeface="Arial"/>
                <a:ea typeface="Arial"/>
                <a:cs typeface="Arial"/>
                <a:sym typeface="Arial"/>
              </a:rPr>
              <a:t>Internet Routing Registries (IRR)</a:t>
            </a:r>
            <a:endParaRPr sz="933" dirty="0">
              <a:solidFill>
                <a:srgbClr val="000000"/>
              </a:solidFill>
              <a:latin typeface="Arial"/>
              <a:ea typeface="Arial"/>
              <a:cs typeface="Arial"/>
              <a:sym typeface="Arial"/>
            </a:endParaRPr>
          </a:p>
          <a:p>
            <a:pPr marL="762021" lvl="2" indent="-342900">
              <a:lnSpc>
                <a:spcPct val="120000"/>
              </a:lnSpc>
              <a:buClr>
                <a:srgbClr val="002B49"/>
              </a:buClr>
              <a:buSzPts val="3000"/>
              <a:buFont typeface="Arial" panose="020B0604020202020204" pitchFamily="34" charset="0"/>
              <a:buChar char="•"/>
            </a:pPr>
            <a:r>
              <a:rPr lang="en-US" sz="2000" dirty="0">
                <a:solidFill>
                  <a:srgbClr val="002B49"/>
                </a:solidFill>
                <a:latin typeface="Arial"/>
                <a:ea typeface="Arial"/>
                <a:cs typeface="Arial"/>
                <a:sym typeface="Arial"/>
              </a:rPr>
              <a:t>Letters of Authority (LOA)</a:t>
            </a:r>
            <a:endParaRPr sz="933" dirty="0">
              <a:solidFill>
                <a:srgbClr val="000000"/>
              </a:solidFill>
              <a:latin typeface="Arial"/>
              <a:ea typeface="Arial"/>
              <a:cs typeface="Arial"/>
              <a:sym typeface="Arial"/>
            </a:endParaRPr>
          </a:p>
          <a:p>
            <a:pPr marL="434057" lvl="1" indent="-217028">
              <a:lnSpc>
                <a:spcPct val="120000"/>
              </a:lnSpc>
              <a:buClr>
                <a:srgbClr val="002B49"/>
              </a:buClr>
              <a:buSzPts val="3600"/>
              <a:buFont typeface="Arial"/>
              <a:buChar char="•"/>
            </a:pPr>
            <a:r>
              <a:rPr lang="en-US" sz="2400" dirty="0">
                <a:solidFill>
                  <a:srgbClr val="002B49"/>
                </a:solidFill>
                <a:latin typeface="Arial"/>
                <a:ea typeface="Arial"/>
                <a:cs typeface="Arial"/>
                <a:sym typeface="Arial"/>
              </a:rPr>
              <a:t>Five RIRs (NRO) collaborating on this cross-RIR project</a:t>
            </a:r>
            <a:endParaRPr sz="933"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2B89CD59-2481-EED3-5B41-8092EA11707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Resource Public Key Infrastructure (RPKI)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3CBB4-5C68-B34C-F4B0-81A50708E8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D474CB-F143-204C-F38B-3C926EB7BCE4}"/>
              </a:ext>
            </a:extLst>
          </p:cNvPr>
          <p:cNvSpPr>
            <a:spLocks noGrp="1"/>
          </p:cNvSpPr>
          <p:nvPr>
            <p:ph idx="1"/>
          </p:nvPr>
        </p:nvSpPr>
        <p:spPr/>
        <p:txBody>
          <a:bodyPr>
            <a:noAutofit/>
          </a:bodyPr>
          <a:lstStyle/>
          <a:p>
            <a:r>
              <a:rPr lang="en-GB" sz="2400" dirty="0">
                <a:latin typeface="Arial" panose="020B0604020202020204" pitchFamily="34" charset="0"/>
              </a:rPr>
              <a:t>The Internet is built on two core principles: </a:t>
            </a:r>
          </a:p>
          <a:p>
            <a:pPr marL="857250" indent="-857250">
              <a:buFont typeface="Arial" panose="020B0604020202020204" pitchFamily="34" charset="0"/>
              <a:buChar char="•"/>
            </a:pPr>
            <a:r>
              <a:rPr lang="en-GB" sz="2400" b="1" dirty="0">
                <a:latin typeface="Arial" panose="020B0604020202020204" pitchFamily="34" charset="0"/>
              </a:rPr>
              <a:t>Open standards </a:t>
            </a:r>
            <a:r>
              <a:rPr lang="en-GB" sz="2400" dirty="0">
                <a:latin typeface="Arial" panose="020B0604020202020204" pitchFamily="34" charset="0"/>
              </a:rPr>
              <a:t>that ensure devices can communicate seamlessly across networks with different underlying technologies worldwide, to guarantee interoperability. </a:t>
            </a:r>
          </a:p>
          <a:p>
            <a:pPr marL="857250" indent="-857250">
              <a:buFont typeface="Arial" panose="020B0604020202020204" pitchFamily="34" charset="0"/>
              <a:buChar char="•"/>
            </a:pPr>
            <a:r>
              <a:rPr lang="en-GB" sz="2400" dirty="0">
                <a:latin typeface="Arial" panose="020B0604020202020204" pitchFamily="34" charset="0"/>
              </a:rPr>
              <a:t>Registration of global Internet identifiers (names, numbers and ports), coordinated openly and without commercial control, </a:t>
            </a:r>
            <a:r>
              <a:rPr lang="en-GB" sz="2400" b="1" dirty="0">
                <a:latin typeface="Arial" panose="020B0604020202020204" pitchFamily="34" charset="0"/>
              </a:rPr>
              <a:t>to guarantee global uniqueness</a:t>
            </a:r>
            <a:r>
              <a:rPr lang="en-GB" sz="2400" dirty="0">
                <a:latin typeface="Arial" panose="020B0604020202020204" pitchFamily="34" charset="0"/>
              </a:rPr>
              <a:t>. </a:t>
            </a:r>
          </a:p>
          <a:p>
            <a:r>
              <a:rPr lang="en-GB" sz="2400" dirty="0">
                <a:latin typeface="Arial" panose="020B0604020202020204" pitchFamily="34" charset="0"/>
              </a:rPr>
              <a:t>Together, they make the Internet a permissionless, global platform for innovation and communication. </a:t>
            </a:r>
          </a:p>
        </p:txBody>
      </p:sp>
      <p:sp>
        <p:nvSpPr>
          <p:cNvPr id="3" name="Title 2">
            <a:extLst>
              <a:ext uri="{FF2B5EF4-FFF2-40B4-BE49-F238E27FC236}">
                <a16:creationId xmlns:a16="http://schemas.microsoft.com/office/drawing/2014/main" id="{77757199-7DCE-0198-AEBB-540DEF4F1EF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Core Principles Behind the Internet</a:t>
            </a:r>
          </a:p>
        </p:txBody>
      </p:sp>
    </p:spTree>
    <p:extLst>
      <p:ext uri="{BB962C8B-B14F-4D97-AF65-F5344CB8AC3E}">
        <p14:creationId xmlns:p14="http://schemas.microsoft.com/office/powerpoint/2010/main" val="1259513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7" name="Google Shape;787;p44"/>
          <p:cNvSpPr txBox="1"/>
          <p:nvPr/>
        </p:nvSpPr>
        <p:spPr>
          <a:xfrm>
            <a:off x="803677" y="2839492"/>
            <a:ext cx="3147040" cy="2585323"/>
          </a:xfrm>
          <a:prstGeom prst="rect">
            <a:avLst/>
          </a:prstGeom>
          <a:noFill/>
          <a:ln>
            <a:noFill/>
          </a:ln>
        </p:spPr>
        <p:txBody>
          <a:bodyPr spcFirstLastPara="1" wrap="square" lIns="0" tIns="0" rIns="0" bIns="0" anchor="t" anchorCtr="0">
            <a:spAutoFit/>
          </a:bodyPr>
          <a:lstStyle/>
          <a:p>
            <a:pPr algn="ctr">
              <a:buClr>
                <a:srgbClr val="000000"/>
              </a:buClr>
              <a:buSzPts val="3600"/>
            </a:pPr>
            <a:r>
              <a:rPr lang="en-US" sz="2400" dirty="0">
                <a:solidFill>
                  <a:srgbClr val="000000"/>
                </a:solidFill>
                <a:latin typeface="Arial" panose="020B0604020202020204" pitchFamily="34" charset="0"/>
                <a:ea typeface="Arimo"/>
                <a:cs typeface="Arial" panose="020B0604020202020204" pitchFamily="34" charset="0"/>
                <a:sym typeface="Arimo"/>
              </a:rPr>
              <a:t>Establishes a </a:t>
            </a:r>
            <a:r>
              <a:rPr lang="en-US" sz="2400" b="1" dirty="0">
                <a:solidFill>
                  <a:srgbClr val="D67B36"/>
                </a:solidFill>
                <a:latin typeface="Arial" panose="020B0604020202020204" pitchFamily="34" charset="0"/>
                <a:ea typeface="Arimo"/>
                <a:cs typeface="Arial" panose="020B0604020202020204" pitchFamily="34" charset="0"/>
                <a:sym typeface="Arimo"/>
              </a:rPr>
              <a:t>level of trust</a:t>
            </a:r>
            <a:r>
              <a:rPr lang="en-US" sz="2400" dirty="0">
                <a:solidFill>
                  <a:srgbClr val="BF7D0C"/>
                </a:solidFill>
                <a:latin typeface="Arial" panose="020B0604020202020204" pitchFamily="34" charset="0"/>
                <a:ea typeface="Arimo"/>
                <a:cs typeface="Arial" panose="020B0604020202020204" pitchFamily="34" charset="0"/>
                <a:sym typeface="Arimo"/>
              </a:rPr>
              <a:t> </a:t>
            </a:r>
            <a:r>
              <a:rPr lang="en-US" sz="2400" dirty="0">
                <a:solidFill>
                  <a:srgbClr val="000000"/>
                </a:solidFill>
                <a:latin typeface="Arial" panose="020B0604020202020204" pitchFamily="34" charset="0"/>
                <a:ea typeface="Arimo"/>
                <a:cs typeface="Arial" panose="020B0604020202020204" pitchFamily="34" charset="0"/>
                <a:sym typeface="Arimo"/>
              </a:rPr>
              <a:t>that the RPKI information is authentic and is confirmed coming from the authorized holder of the resources</a:t>
            </a:r>
            <a:endParaRPr sz="933" dirty="0">
              <a:solidFill>
                <a:srgbClr val="000000"/>
              </a:solidFill>
              <a:latin typeface="Arial" panose="020B0604020202020204" pitchFamily="34" charset="0"/>
              <a:ea typeface="Arial"/>
              <a:cs typeface="Arial" panose="020B0604020202020204" pitchFamily="34" charset="0"/>
              <a:sym typeface="Arial"/>
            </a:endParaRPr>
          </a:p>
        </p:txBody>
      </p:sp>
      <p:sp>
        <p:nvSpPr>
          <p:cNvPr id="788" name="Google Shape;788;p44"/>
          <p:cNvSpPr txBox="1"/>
          <p:nvPr/>
        </p:nvSpPr>
        <p:spPr>
          <a:xfrm>
            <a:off x="4586676" y="2863940"/>
            <a:ext cx="3021822" cy="2954655"/>
          </a:xfrm>
          <a:prstGeom prst="rect">
            <a:avLst/>
          </a:prstGeom>
          <a:noFill/>
          <a:ln>
            <a:noFill/>
          </a:ln>
        </p:spPr>
        <p:txBody>
          <a:bodyPr spcFirstLastPara="1" wrap="square" lIns="0" tIns="0" rIns="0" bIns="0" anchor="t" anchorCtr="0">
            <a:spAutoFit/>
          </a:bodyPr>
          <a:lstStyle/>
          <a:p>
            <a:pPr algn="ctr">
              <a:buClr>
                <a:srgbClr val="000000"/>
              </a:buClr>
              <a:buSzPts val="3600"/>
            </a:pPr>
            <a:r>
              <a:rPr lang="en-US" sz="2400" dirty="0">
                <a:solidFill>
                  <a:srgbClr val="000000"/>
                </a:solidFill>
                <a:latin typeface="Arial" panose="020B0604020202020204" pitchFamily="34" charset="0"/>
                <a:ea typeface="Arimo"/>
                <a:cs typeface="Arial" panose="020B0604020202020204" pitchFamily="34" charset="0"/>
                <a:sym typeface="Arimo"/>
              </a:rPr>
              <a:t>The RPKI gives network operators a </a:t>
            </a:r>
            <a:r>
              <a:rPr lang="en-US" sz="2400" b="1" dirty="0">
                <a:solidFill>
                  <a:srgbClr val="BF7D0C"/>
                </a:solidFill>
                <a:latin typeface="Arial" panose="020B0604020202020204" pitchFamily="34" charset="0"/>
                <a:ea typeface="Arimo"/>
                <a:cs typeface="Arial" panose="020B0604020202020204" pitchFamily="34" charset="0"/>
                <a:sym typeface="Arimo"/>
              </a:rPr>
              <a:t>method to make better judgments </a:t>
            </a:r>
            <a:endParaRPr sz="933" dirty="0">
              <a:solidFill>
                <a:srgbClr val="000000"/>
              </a:solidFill>
              <a:latin typeface="Arial" panose="020B0604020202020204" pitchFamily="34" charset="0"/>
              <a:ea typeface="Arial"/>
              <a:cs typeface="Arial" panose="020B0604020202020204" pitchFamily="34" charset="0"/>
              <a:sym typeface="Arial"/>
            </a:endParaRPr>
          </a:p>
          <a:p>
            <a:pPr algn="ctr">
              <a:buClr>
                <a:srgbClr val="000000"/>
              </a:buClr>
              <a:buSzPts val="3600"/>
            </a:pPr>
            <a:r>
              <a:rPr lang="en-US" sz="2400" dirty="0">
                <a:solidFill>
                  <a:srgbClr val="000000"/>
                </a:solidFill>
                <a:latin typeface="Arial" panose="020B0604020202020204" pitchFamily="34" charset="0"/>
                <a:ea typeface="Arimo"/>
                <a:cs typeface="Arial" panose="020B0604020202020204" pitchFamily="34" charset="0"/>
                <a:sym typeface="Arimo"/>
              </a:rPr>
              <a:t>on which is the valid source (origin) of a route</a:t>
            </a:r>
            <a:endParaRPr sz="933" dirty="0">
              <a:solidFill>
                <a:srgbClr val="000000"/>
              </a:solidFill>
              <a:latin typeface="Arial" panose="020B0604020202020204" pitchFamily="34" charset="0"/>
              <a:ea typeface="Arial"/>
              <a:cs typeface="Arial" panose="020B0604020202020204" pitchFamily="34" charset="0"/>
              <a:sym typeface="Arial"/>
            </a:endParaRPr>
          </a:p>
          <a:p>
            <a:pPr algn="ctr">
              <a:buClr>
                <a:srgbClr val="000000"/>
              </a:buClr>
              <a:buSzPts val="3600"/>
            </a:pPr>
            <a:r>
              <a:rPr lang="en-US" sz="2400" dirty="0">
                <a:solidFill>
                  <a:srgbClr val="000000"/>
                </a:solidFill>
                <a:latin typeface="Arial" panose="020B0604020202020204" pitchFamily="34" charset="0"/>
                <a:ea typeface="Arimo"/>
                <a:cs typeface="Arial" panose="020B0604020202020204" pitchFamily="34" charset="0"/>
                <a:sym typeface="Arimo"/>
              </a:rPr>
              <a:t>announcement</a:t>
            </a:r>
            <a:endParaRPr sz="933" dirty="0">
              <a:solidFill>
                <a:srgbClr val="000000"/>
              </a:solidFill>
              <a:latin typeface="Arial" panose="020B0604020202020204" pitchFamily="34" charset="0"/>
              <a:ea typeface="Arial"/>
              <a:cs typeface="Arial" panose="020B0604020202020204" pitchFamily="34" charset="0"/>
              <a:sym typeface="Arial"/>
            </a:endParaRPr>
          </a:p>
        </p:txBody>
      </p:sp>
      <p:sp>
        <p:nvSpPr>
          <p:cNvPr id="789" name="Google Shape;789;p44"/>
          <p:cNvSpPr txBox="1"/>
          <p:nvPr/>
        </p:nvSpPr>
        <p:spPr>
          <a:xfrm>
            <a:off x="8019906" y="2885692"/>
            <a:ext cx="3147040" cy="1846659"/>
          </a:xfrm>
          <a:prstGeom prst="rect">
            <a:avLst/>
          </a:prstGeom>
          <a:noFill/>
          <a:ln>
            <a:noFill/>
          </a:ln>
        </p:spPr>
        <p:txBody>
          <a:bodyPr spcFirstLastPara="1" wrap="square" lIns="0" tIns="0" rIns="0" bIns="0" anchor="t" anchorCtr="0">
            <a:spAutoFit/>
          </a:bodyPr>
          <a:lstStyle/>
          <a:p>
            <a:pPr algn="ctr">
              <a:buClr>
                <a:srgbClr val="000000"/>
              </a:buClr>
              <a:buSzPts val="3600"/>
            </a:pPr>
            <a:r>
              <a:rPr lang="en-US" sz="2400" dirty="0">
                <a:solidFill>
                  <a:srgbClr val="000000"/>
                </a:solidFill>
                <a:latin typeface="Arial" panose="020B0604020202020204" pitchFamily="34" charset="0"/>
                <a:ea typeface="Arimo"/>
                <a:cs typeface="Arial" panose="020B0604020202020204" pitchFamily="34" charset="0"/>
                <a:sym typeface="Arimo"/>
              </a:rPr>
              <a:t>RPKI can </a:t>
            </a:r>
            <a:r>
              <a:rPr lang="en-US" sz="2400" b="1" dirty="0">
                <a:solidFill>
                  <a:srgbClr val="BF7D0C"/>
                </a:solidFill>
                <a:latin typeface="Arial" panose="020B0604020202020204" pitchFamily="34" charset="0"/>
                <a:ea typeface="Arimo"/>
                <a:cs typeface="Arial" panose="020B0604020202020204" pitchFamily="34" charset="0"/>
                <a:sym typeface="Arimo"/>
              </a:rPr>
              <a:t>limit the impact </a:t>
            </a:r>
            <a:r>
              <a:rPr lang="en-US" sz="2400" dirty="0">
                <a:solidFill>
                  <a:srgbClr val="000000"/>
                </a:solidFill>
                <a:latin typeface="Arial" panose="020B0604020202020204" pitchFamily="34" charset="0"/>
                <a:ea typeface="Arimo"/>
                <a:cs typeface="Arial" panose="020B0604020202020204" pitchFamily="34" charset="0"/>
                <a:sym typeface="Arimo"/>
              </a:rPr>
              <a:t>of a configuration mistake or nefarious activity of a bad actor</a:t>
            </a:r>
            <a:endParaRPr sz="933" dirty="0">
              <a:solidFill>
                <a:srgbClr val="000000"/>
              </a:solidFill>
              <a:latin typeface="Arial" panose="020B0604020202020204" pitchFamily="34" charset="0"/>
              <a:ea typeface="Arial"/>
              <a:cs typeface="Arial" panose="020B0604020202020204" pitchFamily="34" charset="0"/>
              <a:sym typeface="Arial"/>
            </a:endParaRPr>
          </a:p>
        </p:txBody>
      </p:sp>
      <p:sp>
        <p:nvSpPr>
          <p:cNvPr id="791" name="Google Shape;791;p44" descr="Shield Tick outline"/>
          <p:cNvSpPr/>
          <p:nvPr/>
        </p:nvSpPr>
        <p:spPr>
          <a:xfrm>
            <a:off x="1919891" y="1943929"/>
            <a:ext cx="914612" cy="914612"/>
          </a:xfrm>
          <a:custGeom>
            <a:avLst/>
            <a:gdLst/>
            <a:ahLst/>
            <a:cxnLst/>
            <a:rect l="l" t="t" r="r" b="b"/>
            <a:pathLst>
              <a:path w="1371918" h="1371918" extrusionOk="0">
                <a:moveTo>
                  <a:pt x="0" y="0"/>
                </a:moveTo>
                <a:lnTo>
                  <a:pt x="1371918" y="0"/>
                </a:lnTo>
                <a:lnTo>
                  <a:pt x="1371918" y="1371918"/>
                </a:lnTo>
                <a:lnTo>
                  <a:pt x="0" y="1371918"/>
                </a:lnTo>
                <a:lnTo>
                  <a:pt x="0" y="0"/>
                </a:lnTo>
                <a:close/>
              </a:path>
            </a:pathLst>
          </a:custGeom>
          <a:blipFill rotWithShape="1">
            <a:blip r:embed="rId3">
              <a:alphaModFix/>
            </a:blip>
            <a:stretch>
              <a:fillRect/>
            </a:stretch>
          </a:blipFill>
          <a:ln>
            <a:noFill/>
          </a:ln>
        </p:spPr>
        <p:txBody>
          <a:bodyPr/>
          <a:lstStyle/>
          <a:p>
            <a:endParaRPr lang="en-GB" sz="1200"/>
          </a:p>
        </p:txBody>
      </p:sp>
      <p:sp>
        <p:nvSpPr>
          <p:cNvPr id="792" name="Google Shape;792;p44" descr="Gavel outline"/>
          <p:cNvSpPr/>
          <p:nvPr/>
        </p:nvSpPr>
        <p:spPr>
          <a:xfrm>
            <a:off x="5729941" y="1943929"/>
            <a:ext cx="914612" cy="914612"/>
          </a:xfrm>
          <a:custGeom>
            <a:avLst/>
            <a:gdLst/>
            <a:ahLst/>
            <a:cxnLst/>
            <a:rect l="l" t="t" r="r" b="b"/>
            <a:pathLst>
              <a:path w="1371918" h="1371918" extrusionOk="0">
                <a:moveTo>
                  <a:pt x="0" y="0"/>
                </a:moveTo>
                <a:lnTo>
                  <a:pt x="1371918" y="0"/>
                </a:lnTo>
                <a:lnTo>
                  <a:pt x="1371918" y="1371918"/>
                </a:lnTo>
                <a:lnTo>
                  <a:pt x="0" y="1371918"/>
                </a:lnTo>
                <a:lnTo>
                  <a:pt x="0" y="0"/>
                </a:lnTo>
                <a:close/>
              </a:path>
            </a:pathLst>
          </a:custGeom>
          <a:blipFill rotWithShape="1">
            <a:blip r:embed="rId4">
              <a:alphaModFix/>
            </a:blip>
            <a:stretch>
              <a:fillRect/>
            </a:stretch>
          </a:blipFill>
          <a:ln>
            <a:noFill/>
          </a:ln>
        </p:spPr>
        <p:txBody>
          <a:bodyPr/>
          <a:lstStyle/>
          <a:p>
            <a:endParaRPr lang="en-GB" sz="1200"/>
          </a:p>
        </p:txBody>
      </p:sp>
      <p:sp>
        <p:nvSpPr>
          <p:cNvPr id="793" name="Google Shape;793;p44" descr="Playbook outline"/>
          <p:cNvSpPr/>
          <p:nvPr/>
        </p:nvSpPr>
        <p:spPr>
          <a:xfrm>
            <a:off x="9136120" y="1990130"/>
            <a:ext cx="914612" cy="914612"/>
          </a:xfrm>
          <a:custGeom>
            <a:avLst/>
            <a:gdLst/>
            <a:ahLst/>
            <a:cxnLst/>
            <a:rect l="l" t="t" r="r" b="b"/>
            <a:pathLst>
              <a:path w="1371918" h="1371918" extrusionOk="0">
                <a:moveTo>
                  <a:pt x="0" y="0"/>
                </a:moveTo>
                <a:lnTo>
                  <a:pt x="1371918" y="0"/>
                </a:lnTo>
                <a:lnTo>
                  <a:pt x="1371918" y="1371918"/>
                </a:lnTo>
                <a:lnTo>
                  <a:pt x="0" y="1371918"/>
                </a:lnTo>
                <a:lnTo>
                  <a:pt x="0" y="0"/>
                </a:lnTo>
                <a:close/>
              </a:path>
            </a:pathLst>
          </a:custGeom>
          <a:blipFill rotWithShape="1">
            <a:blip r:embed="rId5">
              <a:alphaModFix/>
            </a:blip>
            <a:stretch>
              <a:fillRect/>
            </a:stretch>
          </a:blipFill>
          <a:ln>
            <a:noFill/>
          </a:ln>
        </p:spPr>
        <p:txBody>
          <a:bodyPr/>
          <a:lstStyle/>
          <a:p>
            <a:endParaRPr lang="en-GB" sz="1200"/>
          </a:p>
        </p:txBody>
      </p:sp>
      <p:sp>
        <p:nvSpPr>
          <p:cNvPr id="2" name="Title 1">
            <a:extLst>
              <a:ext uri="{FF2B5EF4-FFF2-40B4-BE49-F238E27FC236}">
                <a16:creationId xmlns:a16="http://schemas.microsoft.com/office/drawing/2014/main" id="{7F2A8539-69C3-A499-F0AE-712595D9262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Why is RPKI important?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405254" y="5918994"/>
            <a:ext cx="10789922" cy="307777"/>
          </a:xfrm>
          <a:prstGeom prst="rect">
            <a:avLst/>
          </a:prstGeom>
        </p:spPr>
        <p:txBody>
          <a:bodyPr lIns="0" tIns="0" rIns="0" bIns="0" rtlCol="0" anchor="t">
            <a:spAutoFit/>
          </a:bodyPr>
          <a:lstStyle/>
          <a:p>
            <a:pPr>
              <a:lnSpc>
                <a:spcPts val="2400"/>
              </a:lnSpc>
            </a:pPr>
            <a:r>
              <a:rPr lang="en-US" sz="2000" b="1" dirty="0">
                <a:solidFill>
                  <a:srgbClr val="D67B36"/>
                </a:solidFill>
                <a:latin typeface="Arial Bold"/>
                <a:ea typeface="Arial Bold"/>
                <a:cs typeface="Arial Bold"/>
                <a:sym typeface="Arial Bold"/>
              </a:rPr>
              <a:t>https://</a:t>
            </a:r>
            <a:r>
              <a:rPr lang="en-US" sz="2000" b="1" dirty="0" err="1">
                <a:solidFill>
                  <a:srgbClr val="D67B36"/>
                </a:solidFill>
                <a:latin typeface="Arial Bold"/>
                <a:ea typeface="Arial Bold"/>
                <a:cs typeface="Arial Bold"/>
                <a:sym typeface="Arial Bold"/>
              </a:rPr>
              <a:t>ftp.ripe.net</a:t>
            </a:r>
            <a:r>
              <a:rPr lang="en-US" sz="2000" b="1" dirty="0">
                <a:solidFill>
                  <a:srgbClr val="D67B36"/>
                </a:solidFill>
                <a:latin typeface="Arial Bold"/>
                <a:ea typeface="Arial Bold"/>
                <a:cs typeface="Arial Bold"/>
                <a:sym typeface="Arial Bold"/>
              </a:rPr>
              <a:t>/pub/stats/</a:t>
            </a:r>
            <a:r>
              <a:rPr lang="en-US" sz="2000" b="1" dirty="0" err="1">
                <a:solidFill>
                  <a:srgbClr val="D67B36"/>
                </a:solidFill>
                <a:latin typeface="Arial Bold"/>
                <a:ea typeface="Arial Bold"/>
                <a:cs typeface="Arial Bold"/>
                <a:sym typeface="Arial Bold"/>
              </a:rPr>
              <a:t>ripencc</a:t>
            </a:r>
            <a:r>
              <a:rPr lang="en-US" sz="2000" b="1" dirty="0">
                <a:solidFill>
                  <a:srgbClr val="D67B36"/>
                </a:solidFill>
                <a:latin typeface="Arial Bold"/>
                <a:ea typeface="Arial Bold"/>
                <a:cs typeface="Arial Bold"/>
                <a:sym typeface="Arial Bold"/>
              </a:rPr>
              <a:t>/</a:t>
            </a:r>
            <a:r>
              <a:rPr lang="en-US" sz="2000" b="1" dirty="0" err="1">
                <a:solidFill>
                  <a:srgbClr val="D67B36"/>
                </a:solidFill>
                <a:latin typeface="Arial Bold"/>
                <a:ea typeface="Arial Bold"/>
                <a:cs typeface="Arial Bold"/>
                <a:sym typeface="Arial Bold"/>
              </a:rPr>
              <a:t>nro</a:t>
            </a:r>
            <a:r>
              <a:rPr lang="en-US" sz="2000" b="1" dirty="0">
                <a:solidFill>
                  <a:srgbClr val="D67B36"/>
                </a:solidFill>
                <a:latin typeface="Arial Bold"/>
                <a:ea typeface="Arial Bold"/>
                <a:cs typeface="Arial Bold"/>
                <a:sym typeface="Arial Bold"/>
              </a:rPr>
              <a:t>-adoption/latest/</a:t>
            </a:r>
            <a:r>
              <a:rPr lang="en-US" sz="2000" b="1" dirty="0" err="1">
                <a:solidFill>
                  <a:srgbClr val="D67B36"/>
                </a:solidFill>
                <a:latin typeface="Arial Bold"/>
                <a:ea typeface="Arial Bold"/>
                <a:cs typeface="Arial Bold"/>
                <a:sym typeface="Arial Bold"/>
              </a:rPr>
              <a:t>rir-adoption.txt</a:t>
            </a:r>
            <a:endParaRPr lang="en-US" sz="2000" b="1" dirty="0">
              <a:solidFill>
                <a:srgbClr val="D67B36"/>
              </a:solidFill>
              <a:latin typeface="Arial Bold"/>
              <a:ea typeface="Arial Bold"/>
              <a:cs typeface="Arial Bold"/>
              <a:sym typeface="Arial Bold"/>
            </a:endParaRPr>
          </a:p>
        </p:txBody>
      </p:sp>
      <p:graphicFrame>
        <p:nvGraphicFramePr>
          <p:cNvPr id="5" name="Table 5"/>
          <p:cNvGraphicFramePr>
            <a:graphicFrameLocks noGrp="1"/>
          </p:cNvGraphicFramePr>
          <p:nvPr/>
        </p:nvGraphicFramePr>
        <p:xfrm>
          <a:off x="759345" y="2285946"/>
          <a:ext cx="10782300" cy="3274698"/>
        </p:xfrm>
        <a:graphic>
          <a:graphicData uri="http://schemas.openxmlformats.org/drawingml/2006/table">
            <a:tbl>
              <a:tblPr/>
              <a:tblGrid>
                <a:gridCol w="3594100">
                  <a:extLst>
                    <a:ext uri="{9D8B030D-6E8A-4147-A177-3AD203B41FA5}">
                      <a16:colId xmlns:a16="http://schemas.microsoft.com/office/drawing/2014/main" val="20000"/>
                    </a:ext>
                  </a:extLst>
                </a:gridCol>
                <a:gridCol w="3594100">
                  <a:extLst>
                    <a:ext uri="{9D8B030D-6E8A-4147-A177-3AD203B41FA5}">
                      <a16:colId xmlns:a16="http://schemas.microsoft.com/office/drawing/2014/main" val="20001"/>
                    </a:ext>
                  </a:extLst>
                </a:gridCol>
                <a:gridCol w="3594100">
                  <a:extLst>
                    <a:ext uri="{9D8B030D-6E8A-4147-A177-3AD203B41FA5}">
                      <a16:colId xmlns:a16="http://schemas.microsoft.com/office/drawing/2014/main" val="20002"/>
                    </a:ext>
                  </a:extLst>
                </a:gridCol>
              </a:tblGrid>
              <a:tr h="469900">
                <a:tc>
                  <a:txBody>
                    <a:bodyPr/>
                    <a:lstStyle/>
                    <a:p>
                      <a:pPr algn="l">
                        <a:lnSpc>
                          <a:spcPts val="3779"/>
                        </a:lnSpc>
                        <a:defRPr/>
                      </a:pPr>
                      <a:r>
                        <a:rPr lang="en-US" sz="2100" b="1" dirty="0">
                          <a:solidFill>
                            <a:srgbClr val="FFFFFF"/>
                          </a:solidFill>
                          <a:latin typeface="Arial Bold"/>
                          <a:ea typeface="Arial Bold"/>
                          <a:cs typeface="Arial Bold"/>
                          <a:sym typeface="Arial Bold"/>
                        </a:rPr>
                        <a:t>REGION</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6D99B3"/>
                    </a:solidFill>
                  </a:tcPr>
                </a:tc>
                <a:tc>
                  <a:txBody>
                    <a:bodyPr/>
                    <a:lstStyle/>
                    <a:p>
                      <a:pPr algn="l">
                        <a:lnSpc>
                          <a:spcPts val="3779"/>
                        </a:lnSpc>
                        <a:defRPr/>
                      </a:pPr>
                      <a:r>
                        <a:rPr lang="en-US" sz="2100" b="1">
                          <a:solidFill>
                            <a:srgbClr val="FFFFFF"/>
                          </a:solidFill>
                          <a:latin typeface="Arial Bold"/>
                          <a:ea typeface="Arial Bold"/>
                          <a:cs typeface="Arial Bold"/>
                          <a:sym typeface="Arial Bold"/>
                        </a:rPr>
                        <a:t>IPv4 ADOPTION</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6D99B3"/>
                    </a:solidFill>
                  </a:tcPr>
                </a:tc>
                <a:tc>
                  <a:txBody>
                    <a:bodyPr/>
                    <a:lstStyle/>
                    <a:p>
                      <a:pPr algn="l">
                        <a:lnSpc>
                          <a:spcPts val="3779"/>
                        </a:lnSpc>
                        <a:defRPr/>
                      </a:pPr>
                      <a:r>
                        <a:rPr lang="en-US" sz="2100" b="1">
                          <a:solidFill>
                            <a:srgbClr val="FFFFFF"/>
                          </a:solidFill>
                          <a:latin typeface="Arial Bold"/>
                          <a:ea typeface="Arial Bold"/>
                          <a:cs typeface="Arial Bold"/>
                          <a:sym typeface="Arial Bold"/>
                        </a:rPr>
                        <a:t>IPv6 ADOPTION</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6D99B3"/>
                    </a:solidFill>
                  </a:tcPr>
                </a:tc>
                <a:extLst>
                  <a:ext uri="{0D108BD9-81ED-4DB2-BD59-A6C34878D82A}">
                    <a16:rowId xmlns:a16="http://schemas.microsoft.com/office/drawing/2014/main" val="10000"/>
                  </a:ext>
                </a:extLst>
              </a:tr>
              <a:tr h="469900">
                <a:tc>
                  <a:txBody>
                    <a:bodyPr/>
                    <a:lstStyle/>
                    <a:p>
                      <a:pPr algn="l">
                        <a:lnSpc>
                          <a:spcPts val="3779"/>
                        </a:lnSpc>
                        <a:defRPr/>
                      </a:pPr>
                      <a:r>
                        <a:rPr lang="en-US" sz="2100">
                          <a:solidFill>
                            <a:srgbClr val="000000"/>
                          </a:solidFill>
                          <a:latin typeface="Arial"/>
                          <a:ea typeface="Arial"/>
                          <a:cs typeface="Arial"/>
                          <a:sym typeface="Arial"/>
                        </a:rPr>
                        <a:t>AFRINIC</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4DEE5"/>
                    </a:solidFill>
                  </a:tcPr>
                </a:tc>
                <a:tc>
                  <a:txBody>
                    <a:bodyPr/>
                    <a:lstStyle/>
                    <a:p>
                      <a:pPr algn="l">
                        <a:lnSpc>
                          <a:spcPts val="3779"/>
                        </a:lnSpc>
                        <a:defRPr/>
                      </a:pPr>
                      <a:r>
                        <a:rPr lang="en-US" sz="2100" dirty="0">
                          <a:solidFill>
                            <a:srgbClr val="000000"/>
                          </a:solidFill>
                          <a:latin typeface="Arial"/>
                          <a:cs typeface="Arial"/>
                          <a:sym typeface="Arial"/>
                        </a:rPr>
                        <a:t>31.15</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4DEE5"/>
                    </a:solidFill>
                  </a:tcPr>
                </a:tc>
                <a:tc>
                  <a:txBody>
                    <a:bodyPr/>
                    <a:lstStyle/>
                    <a:p>
                      <a:pPr algn="l">
                        <a:lnSpc>
                          <a:spcPts val="3779"/>
                        </a:lnSpc>
                        <a:defRPr/>
                      </a:pPr>
                      <a:r>
                        <a:rPr lang="en-US" sz="2100" dirty="0">
                          <a:solidFill>
                            <a:srgbClr val="000000"/>
                          </a:solidFill>
                          <a:latin typeface="Arial"/>
                          <a:ea typeface="Arial"/>
                          <a:cs typeface="Arial"/>
                          <a:sym typeface="Arial"/>
                        </a:rPr>
                        <a:t>11.06</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4DEE5"/>
                    </a:solidFill>
                  </a:tcPr>
                </a:tc>
                <a:extLst>
                  <a:ext uri="{0D108BD9-81ED-4DB2-BD59-A6C34878D82A}">
                    <a16:rowId xmlns:a16="http://schemas.microsoft.com/office/drawing/2014/main" val="10001"/>
                  </a:ext>
                </a:extLst>
              </a:tr>
              <a:tr h="469900">
                <a:tc>
                  <a:txBody>
                    <a:bodyPr/>
                    <a:lstStyle/>
                    <a:p>
                      <a:pPr algn="l">
                        <a:lnSpc>
                          <a:spcPts val="3779"/>
                        </a:lnSpc>
                        <a:defRPr/>
                      </a:pPr>
                      <a:r>
                        <a:rPr lang="en-US" sz="2100">
                          <a:solidFill>
                            <a:srgbClr val="000000"/>
                          </a:solidFill>
                          <a:latin typeface="Arial"/>
                          <a:ea typeface="Arial"/>
                          <a:cs typeface="Arial"/>
                          <a:sym typeface="Arial"/>
                        </a:rPr>
                        <a:t>APNIC</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BEFF2"/>
                    </a:solidFill>
                  </a:tcPr>
                </a:tc>
                <a:tc>
                  <a:txBody>
                    <a:bodyPr/>
                    <a:lstStyle/>
                    <a:p>
                      <a:pPr algn="l">
                        <a:lnSpc>
                          <a:spcPts val="3779"/>
                        </a:lnSpc>
                        <a:defRPr/>
                      </a:pPr>
                      <a:r>
                        <a:rPr lang="en-US" sz="2100" dirty="0">
                          <a:solidFill>
                            <a:srgbClr val="000000"/>
                          </a:solidFill>
                          <a:latin typeface="Arial"/>
                          <a:ea typeface="Arial"/>
                          <a:cs typeface="Arial"/>
                          <a:sym typeface="Arial"/>
                        </a:rPr>
                        <a:t>37.94</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BEFF2"/>
                    </a:solidFill>
                  </a:tcPr>
                </a:tc>
                <a:tc>
                  <a:txBody>
                    <a:bodyPr/>
                    <a:lstStyle/>
                    <a:p>
                      <a:pPr algn="l">
                        <a:lnSpc>
                          <a:spcPts val="3779"/>
                        </a:lnSpc>
                        <a:defRPr/>
                      </a:pPr>
                      <a:r>
                        <a:rPr lang="en-US" sz="2100" dirty="0">
                          <a:solidFill>
                            <a:srgbClr val="000000"/>
                          </a:solidFill>
                          <a:latin typeface="Arial"/>
                          <a:ea typeface="Arial"/>
                          <a:cs typeface="Arial"/>
                          <a:sym typeface="Arial"/>
                        </a:rPr>
                        <a:t>18.09</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BEFF2"/>
                    </a:solidFill>
                  </a:tcPr>
                </a:tc>
                <a:extLst>
                  <a:ext uri="{0D108BD9-81ED-4DB2-BD59-A6C34878D82A}">
                    <a16:rowId xmlns:a16="http://schemas.microsoft.com/office/drawing/2014/main" val="10002"/>
                  </a:ext>
                </a:extLst>
              </a:tr>
              <a:tr h="469900">
                <a:tc>
                  <a:txBody>
                    <a:bodyPr/>
                    <a:lstStyle/>
                    <a:p>
                      <a:pPr algn="l">
                        <a:lnSpc>
                          <a:spcPts val="3779"/>
                        </a:lnSpc>
                        <a:defRPr/>
                      </a:pPr>
                      <a:r>
                        <a:rPr lang="en-US" sz="2100">
                          <a:solidFill>
                            <a:srgbClr val="000000"/>
                          </a:solidFill>
                          <a:latin typeface="Arial"/>
                          <a:ea typeface="Arial"/>
                          <a:cs typeface="Arial"/>
                          <a:sym typeface="Arial"/>
                        </a:rPr>
                        <a:t>ARIN</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4DEE5"/>
                    </a:solidFill>
                  </a:tcPr>
                </a:tc>
                <a:tc>
                  <a:txBody>
                    <a:bodyPr/>
                    <a:lstStyle/>
                    <a:p>
                      <a:pPr algn="l">
                        <a:lnSpc>
                          <a:spcPts val="3779"/>
                        </a:lnSpc>
                        <a:defRPr/>
                      </a:pPr>
                      <a:r>
                        <a:rPr lang="en-US" sz="2100" dirty="0">
                          <a:solidFill>
                            <a:srgbClr val="000000"/>
                          </a:solidFill>
                          <a:latin typeface="Arial"/>
                          <a:cs typeface="Arial"/>
                          <a:sym typeface="Arial"/>
                        </a:rPr>
                        <a:t>40.91</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4DEE5"/>
                    </a:solidFill>
                  </a:tcPr>
                </a:tc>
                <a:tc>
                  <a:txBody>
                    <a:bodyPr/>
                    <a:lstStyle/>
                    <a:p>
                      <a:pPr algn="l">
                        <a:lnSpc>
                          <a:spcPts val="3779"/>
                        </a:lnSpc>
                        <a:defRPr/>
                      </a:pPr>
                      <a:r>
                        <a:rPr lang="en-US" sz="2100" dirty="0">
                          <a:solidFill>
                            <a:srgbClr val="000000"/>
                          </a:solidFill>
                          <a:latin typeface="Arial"/>
                          <a:ea typeface="Arial"/>
                          <a:cs typeface="Arial"/>
                          <a:sym typeface="Arial"/>
                        </a:rPr>
                        <a:t>63.71</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4DEE5"/>
                    </a:solidFill>
                  </a:tcPr>
                </a:tc>
                <a:extLst>
                  <a:ext uri="{0D108BD9-81ED-4DB2-BD59-A6C34878D82A}">
                    <a16:rowId xmlns:a16="http://schemas.microsoft.com/office/drawing/2014/main" val="10003"/>
                  </a:ext>
                </a:extLst>
              </a:tr>
              <a:tr h="469900">
                <a:tc>
                  <a:txBody>
                    <a:bodyPr/>
                    <a:lstStyle/>
                    <a:p>
                      <a:pPr algn="l">
                        <a:lnSpc>
                          <a:spcPts val="3779"/>
                        </a:lnSpc>
                        <a:defRPr/>
                      </a:pPr>
                      <a:r>
                        <a:rPr lang="en-US" sz="2100">
                          <a:solidFill>
                            <a:srgbClr val="000000"/>
                          </a:solidFill>
                          <a:latin typeface="Arial"/>
                          <a:ea typeface="Arial"/>
                          <a:cs typeface="Arial"/>
                          <a:sym typeface="Arial"/>
                        </a:rPr>
                        <a:t>LACNIC</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BEFF2"/>
                    </a:solidFill>
                  </a:tcPr>
                </a:tc>
                <a:tc>
                  <a:txBody>
                    <a:bodyPr/>
                    <a:lstStyle/>
                    <a:p>
                      <a:pPr algn="l">
                        <a:lnSpc>
                          <a:spcPts val="3779"/>
                        </a:lnSpc>
                        <a:defRPr/>
                      </a:pPr>
                      <a:r>
                        <a:rPr lang="en-US" sz="2100" dirty="0">
                          <a:solidFill>
                            <a:srgbClr val="000000"/>
                          </a:solidFill>
                          <a:latin typeface="Arial"/>
                          <a:cs typeface="Arial"/>
                          <a:sym typeface="Arial"/>
                        </a:rPr>
                        <a:t>56.93</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BEFF2"/>
                    </a:solidFill>
                  </a:tcPr>
                </a:tc>
                <a:tc>
                  <a:txBody>
                    <a:bodyPr/>
                    <a:lstStyle/>
                    <a:p>
                      <a:pPr algn="l">
                        <a:lnSpc>
                          <a:spcPts val="3779"/>
                        </a:lnSpc>
                        <a:defRPr/>
                      </a:pPr>
                      <a:r>
                        <a:rPr lang="en-US" sz="2100" dirty="0">
                          <a:solidFill>
                            <a:srgbClr val="000000"/>
                          </a:solidFill>
                          <a:latin typeface="Arial"/>
                          <a:ea typeface="Arial"/>
                          <a:cs typeface="Arial"/>
                          <a:sym typeface="Arial"/>
                        </a:rPr>
                        <a:t>57.74</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BEFF2"/>
                    </a:solidFill>
                  </a:tcPr>
                </a:tc>
                <a:extLst>
                  <a:ext uri="{0D108BD9-81ED-4DB2-BD59-A6C34878D82A}">
                    <a16:rowId xmlns:a16="http://schemas.microsoft.com/office/drawing/2014/main" val="10004"/>
                  </a:ext>
                </a:extLst>
              </a:tr>
              <a:tr h="469900">
                <a:tc>
                  <a:txBody>
                    <a:bodyPr/>
                    <a:lstStyle/>
                    <a:p>
                      <a:pPr algn="l">
                        <a:lnSpc>
                          <a:spcPts val="3779"/>
                        </a:lnSpc>
                        <a:defRPr/>
                      </a:pPr>
                      <a:r>
                        <a:rPr lang="en-US" sz="2100">
                          <a:solidFill>
                            <a:srgbClr val="000000"/>
                          </a:solidFill>
                          <a:latin typeface="Arial"/>
                          <a:ea typeface="Arial"/>
                          <a:cs typeface="Arial"/>
                          <a:sym typeface="Arial"/>
                        </a:rPr>
                        <a:t>RIPE NCC</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4DEE5"/>
                    </a:solidFill>
                  </a:tcPr>
                </a:tc>
                <a:tc>
                  <a:txBody>
                    <a:bodyPr/>
                    <a:lstStyle/>
                    <a:p>
                      <a:pPr algn="l">
                        <a:lnSpc>
                          <a:spcPts val="3779"/>
                        </a:lnSpc>
                        <a:defRPr/>
                      </a:pPr>
                      <a:r>
                        <a:rPr lang="en-US" sz="2100" dirty="0">
                          <a:solidFill>
                            <a:srgbClr val="000000"/>
                          </a:solidFill>
                          <a:latin typeface="Arial"/>
                          <a:cs typeface="Arial"/>
                          <a:sym typeface="Arial"/>
                        </a:rPr>
                        <a:t>74.35</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4DEE5"/>
                    </a:solidFill>
                  </a:tcPr>
                </a:tc>
                <a:tc>
                  <a:txBody>
                    <a:bodyPr/>
                    <a:lstStyle/>
                    <a:p>
                      <a:pPr algn="l">
                        <a:lnSpc>
                          <a:spcPts val="3779"/>
                        </a:lnSpc>
                        <a:defRPr/>
                      </a:pPr>
                      <a:r>
                        <a:rPr lang="en-US" sz="2100">
                          <a:solidFill>
                            <a:srgbClr val="000000"/>
                          </a:solidFill>
                          <a:latin typeface="Arial"/>
                          <a:cs typeface="Arial"/>
                          <a:sym typeface="Arial"/>
                        </a:rPr>
                        <a:t>41.64</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4DEE5"/>
                    </a:solidFill>
                  </a:tcPr>
                </a:tc>
                <a:extLst>
                  <a:ext uri="{0D108BD9-81ED-4DB2-BD59-A6C34878D82A}">
                    <a16:rowId xmlns:a16="http://schemas.microsoft.com/office/drawing/2014/main" val="10005"/>
                  </a:ext>
                </a:extLst>
              </a:tr>
            </a:tbl>
          </a:graphicData>
        </a:graphic>
      </p:graphicFrame>
      <p:sp>
        <p:nvSpPr>
          <p:cNvPr id="7" name="TextBox 7"/>
          <p:cNvSpPr txBox="1"/>
          <p:nvPr/>
        </p:nvSpPr>
        <p:spPr>
          <a:xfrm>
            <a:off x="900745" y="1698925"/>
            <a:ext cx="10668002" cy="360163"/>
          </a:xfrm>
          <a:prstGeom prst="rect">
            <a:avLst/>
          </a:prstGeom>
        </p:spPr>
        <p:txBody>
          <a:bodyPr lIns="0" tIns="0" rIns="0" bIns="0" rtlCol="0" anchor="t">
            <a:spAutoFit/>
          </a:bodyPr>
          <a:lstStyle/>
          <a:p>
            <a:pPr>
              <a:lnSpc>
                <a:spcPts val="2880"/>
              </a:lnSpc>
            </a:pPr>
            <a:r>
              <a:rPr lang="en-US" sz="2400" b="1" spc="-5" dirty="0">
                <a:solidFill>
                  <a:srgbClr val="D67B36"/>
                </a:solidFill>
                <a:latin typeface="Arial Bold"/>
                <a:ea typeface="Arial Bold"/>
                <a:cs typeface="Arial Bold"/>
                <a:sym typeface="Arial Bold"/>
              </a:rPr>
              <a:t>% of IP address space covered by RPKI certificates as of 27 October 2025</a:t>
            </a:r>
          </a:p>
        </p:txBody>
      </p:sp>
      <p:sp>
        <p:nvSpPr>
          <p:cNvPr id="2" name="Title 1">
            <a:extLst>
              <a:ext uri="{FF2B5EF4-FFF2-40B4-BE49-F238E27FC236}">
                <a16:creationId xmlns:a16="http://schemas.microsoft.com/office/drawing/2014/main" id="{1BF052B8-A59E-A21A-39E0-942ECE01267D}"/>
              </a:ext>
            </a:extLst>
          </p:cNvPr>
          <p:cNvSpPr>
            <a:spLocks noGrp="1"/>
          </p:cNvSpPr>
          <p:nvPr>
            <p:ph type="title"/>
          </p:nvPr>
        </p:nvSpPr>
        <p:spPr>
          <a:xfrm>
            <a:off x="838200" y="426053"/>
            <a:ext cx="10515600" cy="871303"/>
          </a:xfrm>
        </p:spPr>
        <p:txBody>
          <a:bodyPr/>
          <a:lstStyle/>
          <a:p>
            <a:r>
              <a:rPr lang="en-GB" sz="4000" dirty="0">
                <a:latin typeface="Arial" panose="020B0604020202020204" pitchFamily="34" charset="0"/>
                <a:cs typeface="Arial" panose="020B0604020202020204" pitchFamily="34" charset="0"/>
              </a:rPr>
              <a:t>RPKI Adoption Rate in Each Region</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7EF3-24B1-96C7-B14F-41343F0B9936}"/>
              </a:ext>
            </a:extLst>
          </p:cNvPr>
          <p:cNvSpPr>
            <a:spLocks noGrp="1"/>
          </p:cNvSpPr>
          <p:nvPr>
            <p:ph type="title"/>
          </p:nvPr>
        </p:nvSpPr>
        <p:spPr>
          <a:xfrm>
            <a:off x="337351" y="365126"/>
            <a:ext cx="11366969" cy="679904"/>
          </a:xfrm>
        </p:spPr>
        <p:txBody>
          <a:bodyPr vert="horz" wrap="square" lIns="68580" tIns="34291" rIns="68580" bIns="34291" numCol="1" rtlCol="0" anchor="b" anchorCtr="0" compatLnSpc="1">
            <a:prstTxWarp prst="textNoShape">
              <a:avLst/>
            </a:prstTxWarp>
            <a:noAutofit/>
          </a:bodyPr>
          <a:lstStyle/>
          <a:p>
            <a:r>
              <a:rPr lang="en-US" sz="2933" b="1" dirty="0">
                <a:latin typeface="Arial" panose="020B0604020202020204" pitchFamily="34" charset="0"/>
                <a:cs typeface="Arial" panose="020B0604020202020204" pitchFamily="34" charset="0"/>
              </a:rPr>
              <a:t>NRO RPKI Program: </a:t>
            </a:r>
            <a:r>
              <a:rPr lang="en-US" sz="2933" dirty="0">
                <a:latin typeface="Arial" panose="020B0604020202020204" pitchFamily="34" charset="0"/>
                <a:cs typeface="Arial" panose="020B0604020202020204" pitchFamily="34" charset="0"/>
              </a:rPr>
              <a:t>Securing the Internet routing system, together</a:t>
            </a:r>
          </a:p>
        </p:txBody>
      </p:sp>
      <p:sp>
        <p:nvSpPr>
          <p:cNvPr id="3" name="Content Placeholder 2">
            <a:extLst>
              <a:ext uri="{FF2B5EF4-FFF2-40B4-BE49-F238E27FC236}">
                <a16:creationId xmlns:a16="http://schemas.microsoft.com/office/drawing/2014/main" id="{E85EAC96-4525-A821-0737-1351DE6B5DE2}"/>
              </a:ext>
            </a:extLst>
          </p:cNvPr>
          <p:cNvSpPr>
            <a:spLocks/>
          </p:cNvSpPr>
          <p:nvPr/>
        </p:nvSpPr>
        <p:spPr>
          <a:xfrm>
            <a:off x="550242" y="1784329"/>
            <a:ext cx="10849205" cy="3969247"/>
          </a:xfrm>
          <a:prstGeom prst="rect">
            <a:avLst/>
          </a:prstGeom>
        </p:spPr>
        <p:txBody>
          <a:bodyPr>
            <a:normAutofit/>
          </a:bodyPr>
          <a:lstStyle/>
          <a:p>
            <a:pPr defTabSz="486943">
              <a:spcAft>
                <a:spcPts val="451"/>
              </a:spcAft>
            </a:pPr>
            <a:r>
              <a:rPr lang="en-AU" sz="2667" dirty="0">
                <a:solidFill>
                  <a:srgbClr val="00203F"/>
                </a:solidFill>
                <a:latin typeface="Arial" panose="020B0604020202020204" pitchFamily="34" charset="0"/>
                <a:cs typeface="Arial" panose="020B0604020202020204" pitchFamily="34" charset="0"/>
              </a:rPr>
              <a:t>Purpose: “</a:t>
            </a:r>
            <a:r>
              <a:rPr lang="en-AU" sz="2667" b="1" dirty="0">
                <a:solidFill>
                  <a:srgbClr val="00203F"/>
                </a:solidFill>
                <a:latin typeface="Arial" panose="020B0604020202020204" pitchFamily="34" charset="0"/>
                <a:cs typeface="Arial" panose="020B0604020202020204" pitchFamily="34" charset="0"/>
              </a:rPr>
              <a:t>To provide a more consistent and uniformly secure, resilient and reliable RPKI service</a:t>
            </a:r>
            <a:r>
              <a:rPr lang="en-AU" sz="2667" dirty="0">
                <a:solidFill>
                  <a:srgbClr val="00203F"/>
                </a:solidFill>
                <a:latin typeface="Arial" panose="020B0604020202020204" pitchFamily="34" charset="0"/>
                <a:cs typeface="Arial" panose="020B0604020202020204" pitchFamily="34" charset="0"/>
              </a:rPr>
              <a:t>”</a:t>
            </a:r>
            <a:endParaRPr lang="en-US" sz="2667" dirty="0">
              <a:solidFill>
                <a:srgbClr val="00203F"/>
              </a:solidFill>
              <a:latin typeface="Arial" panose="020B0604020202020204" pitchFamily="34" charset="0"/>
              <a:cs typeface="Arial" panose="020B0604020202020204" pitchFamily="34" charset="0"/>
            </a:endParaRPr>
          </a:p>
          <a:p>
            <a:pPr defTabSz="486943">
              <a:spcAft>
                <a:spcPts val="451"/>
              </a:spcAft>
            </a:pPr>
            <a:endParaRPr lang="en-AU" sz="2667" dirty="0">
              <a:solidFill>
                <a:srgbClr val="00203F"/>
              </a:solidFill>
              <a:latin typeface="Arial" panose="020B0604020202020204" pitchFamily="34" charset="0"/>
              <a:cs typeface="Arial" panose="020B0604020202020204" pitchFamily="34" charset="0"/>
            </a:endParaRPr>
          </a:p>
          <a:p>
            <a:pPr defTabSz="486943">
              <a:spcAft>
                <a:spcPts val="451"/>
              </a:spcAft>
            </a:pPr>
            <a:r>
              <a:rPr lang="en-AU" sz="2667" dirty="0">
                <a:solidFill>
                  <a:srgbClr val="00203F"/>
                </a:solidFill>
                <a:latin typeface="Arial" panose="020B0604020202020204" pitchFamily="34" charset="0"/>
                <a:cs typeface="Arial" panose="020B0604020202020204" pitchFamily="34" charset="0"/>
              </a:rPr>
              <a:t>Why is it important?</a:t>
            </a:r>
          </a:p>
          <a:p>
            <a:pPr marL="1219261" lvl="1" indent="-609630" defTabSz="486943">
              <a:spcAft>
                <a:spcPts val="451"/>
              </a:spcAft>
              <a:buFont typeface="+mj-lt"/>
              <a:buAutoNum type="arabicPeriod"/>
            </a:pPr>
            <a:r>
              <a:rPr lang="en-AU" sz="2133" dirty="0">
                <a:solidFill>
                  <a:srgbClr val="00203F"/>
                </a:solidFill>
                <a:latin typeface="Arial" panose="020B0604020202020204" pitchFamily="34" charset="0"/>
                <a:cs typeface="Arial" panose="020B0604020202020204" pitchFamily="34" charset="0"/>
              </a:rPr>
              <a:t>It creates a space for structured </a:t>
            </a:r>
            <a:r>
              <a:rPr lang="en-AU" sz="2133" b="1" dirty="0">
                <a:solidFill>
                  <a:srgbClr val="00203F"/>
                </a:solidFill>
                <a:latin typeface="Arial" panose="020B0604020202020204" pitchFamily="34" charset="0"/>
                <a:cs typeface="Arial" panose="020B0604020202020204" pitchFamily="34" charset="0"/>
              </a:rPr>
              <a:t>coordination and collaboration </a:t>
            </a:r>
            <a:r>
              <a:rPr lang="en-AU" sz="2133" dirty="0">
                <a:solidFill>
                  <a:srgbClr val="00203F"/>
                </a:solidFill>
                <a:latin typeface="Arial" panose="020B0604020202020204" pitchFamily="34" charset="0"/>
                <a:cs typeface="Arial" panose="020B0604020202020204" pitchFamily="34" charset="0"/>
              </a:rPr>
              <a:t>on RPKI among the RIRs</a:t>
            </a:r>
          </a:p>
          <a:p>
            <a:pPr marL="1219261" lvl="1" indent="-609630" defTabSz="486943">
              <a:spcAft>
                <a:spcPts val="451"/>
              </a:spcAft>
              <a:buFont typeface="+mj-lt"/>
              <a:buAutoNum type="arabicPeriod"/>
            </a:pPr>
            <a:r>
              <a:rPr lang="en-AU" sz="2133" dirty="0">
                <a:solidFill>
                  <a:srgbClr val="00203F"/>
                </a:solidFill>
                <a:latin typeface="Arial" panose="020B0604020202020204" pitchFamily="34" charset="0"/>
                <a:cs typeface="Arial" panose="020B0604020202020204" pitchFamily="34" charset="0"/>
              </a:rPr>
              <a:t>Current </a:t>
            </a:r>
            <a:r>
              <a:rPr lang="en-AU" sz="2133" b="1" dirty="0">
                <a:solidFill>
                  <a:srgbClr val="00203F"/>
                </a:solidFill>
                <a:latin typeface="Arial" panose="020B0604020202020204" pitchFamily="34" charset="0"/>
                <a:cs typeface="Arial" panose="020B0604020202020204" pitchFamily="34" charset="0"/>
              </a:rPr>
              <a:t>diversity/inconsistency </a:t>
            </a:r>
            <a:r>
              <a:rPr lang="en-AU" sz="2133" dirty="0">
                <a:solidFill>
                  <a:srgbClr val="00203F"/>
                </a:solidFill>
                <a:latin typeface="Arial" panose="020B0604020202020204" pitchFamily="34" charset="0"/>
                <a:cs typeface="Arial" panose="020B0604020202020204" pitchFamily="34" charset="0"/>
              </a:rPr>
              <a:t>among RIRs’ RPKI implementations</a:t>
            </a:r>
          </a:p>
          <a:p>
            <a:pPr marL="1219261" lvl="1" indent="-609630" defTabSz="486943">
              <a:spcAft>
                <a:spcPts val="451"/>
              </a:spcAft>
              <a:buFont typeface="+mj-lt"/>
              <a:buAutoNum type="arabicPeriod"/>
            </a:pPr>
            <a:r>
              <a:rPr lang="en-AU" sz="2133" dirty="0">
                <a:solidFill>
                  <a:srgbClr val="00203F"/>
                </a:solidFill>
                <a:latin typeface="Arial" panose="020B0604020202020204" pitchFamily="34" charset="0"/>
                <a:cs typeface="Arial" panose="020B0604020202020204" pitchFamily="34" charset="0"/>
              </a:rPr>
              <a:t>Some RPKI challenges/concerns need to be addressed by the five RIRs </a:t>
            </a:r>
            <a:r>
              <a:rPr lang="en-AU" sz="2133" b="1" dirty="0">
                <a:solidFill>
                  <a:srgbClr val="00203F"/>
                </a:solidFill>
                <a:latin typeface="Arial" panose="020B0604020202020204" pitchFamily="34" charset="0"/>
                <a:cs typeface="Arial" panose="020B0604020202020204" pitchFamily="34" charset="0"/>
              </a:rPr>
              <a:t>in alignment</a:t>
            </a:r>
          </a:p>
        </p:txBody>
      </p:sp>
    </p:spTree>
    <p:extLst>
      <p:ext uri="{BB962C8B-B14F-4D97-AF65-F5344CB8AC3E}">
        <p14:creationId xmlns:p14="http://schemas.microsoft.com/office/powerpoint/2010/main" val="3907019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606AB5-33C4-2097-80E8-AC7E787FE49C}"/>
              </a:ext>
            </a:extLst>
          </p:cNvPr>
          <p:cNvSpPr>
            <a:spLocks noGrp="1"/>
          </p:cNvSpPr>
          <p:nvPr>
            <p:ph idx="1"/>
          </p:nvPr>
        </p:nvSpPr>
        <p:spPr/>
        <p:txBody>
          <a:bodyPr>
            <a:normAutofit fontScale="92500" lnSpcReduction="20000"/>
          </a:bodyPr>
          <a:lstStyle/>
          <a:p>
            <a:r>
              <a:rPr lang="en-AU" sz="2133" b="1" dirty="0">
                <a:solidFill>
                  <a:srgbClr val="292A2E"/>
                </a:solidFill>
                <a:latin typeface="Arial" panose="020B0604020202020204" pitchFamily="34" charset="0"/>
              </a:rPr>
              <a:t>Progress towards improved transparency, robustness, and security of the RPKI system</a:t>
            </a:r>
          </a:p>
          <a:p>
            <a:pPr lvl="1"/>
            <a:r>
              <a:rPr lang="en-AU" sz="1733" dirty="0">
                <a:solidFill>
                  <a:srgbClr val="292A2E"/>
                </a:solidFill>
              </a:rPr>
              <a:t>Building on 2024 work:</a:t>
            </a:r>
          </a:p>
          <a:p>
            <a:pPr lvl="2"/>
            <a:r>
              <a:rPr lang="en-AU" sz="1600" dirty="0">
                <a:solidFill>
                  <a:srgbClr val="292A2E"/>
                </a:solidFill>
              </a:rPr>
              <a:t>Key aspects of robustness documented</a:t>
            </a:r>
          </a:p>
          <a:p>
            <a:pPr lvl="2"/>
            <a:r>
              <a:rPr lang="en-AU" sz="1600" dirty="0">
                <a:solidFill>
                  <a:srgbClr val="292A2E"/>
                </a:solidFill>
              </a:rPr>
              <a:t>TA configuration problem statement and potential solutions</a:t>
            </a:r>
          </a:p>
          <a:p>
            <a:endParaRPr lang="en-AU" sz="2133" b="1" dirty="0">
              <a:solidFill>
                <a:srgbClr val="292A2E"/>
              </a:solidFill>
              <a:latin typeface="Arial" panose="020B0604020202020204" pitchFamily="34" charset="0"/>
            </a:endParaRPr>
          </a:p>
          <a:p>
            <a:r>
              <a:rPr lang="en-AU" sz="2133" b="1" dirty="0">
                <a:solidFill>
                  <a:srgbClr val="292A2E"/>
                </a:solidFill>
                <a:latin typeface="Arial" panose="020B0604020202020204" pitchFamily="34" charset="0"/>
              </a:rPr>
              <a:t>Increased consistency of the RPKI system user experience</a:t>
            </a:r>
          </a:p>
          <a:p>
            <a:pPr lvl="1"/>
            <a:r>
              <a:rPr lang="en-AU" sz="1733" dirty="0">
                <a:solidFill>
                  <a:srgbClr val="292A2E"/>
                </a:solidFill>
              </a:rPr>
              <a:t>Building on 2024 work:</a:t>
            </a:r>
          </a:p>
          <a:p>
            <a:pPr lvl="2"/>
            <a:r>
              <a:rPr lang="en-AU" sz="1600" dirty="0">
                <a:solidFill>
                  <a:srgbClr val="000000"/>
                </a:solidFill>
              </a:rPr>
              <a:t>Documentation of baseline for RPKI services/features offered by each RIR</a:t>
            </a:r>
          </a:p>
          <a:p>
            <a:pPr lvl="2"/>
            <a:r>
              <a:rPr lang="en-AU" sz="1600" dirty="0">
                <a:solidFill>
                  <a:srgbClr val="000000"/>
                </a:solidFill>
              </a:rPr>
              <a:t>User research with users interacting with multiple RIRs</a:t>
            </a:r>
            <a:endParaRPr lang="en-AU" sz="1600" dirty="0">
              <a:solidFill>
                <a:srgbClr val="292A2E"/>
              </a:solidFill>
            </a:endParaRPr>
          </a:p>
          <a:p>
            <a:pPr algn="l"/>
            <a:endParaRPr lang="en-AU" sz="2133" b="1" dirty="0">
              <a:solidFill>
                <a:srgbClr val="292A2E"/>
              </a:solidFill>
              <a:latin typeface="Arial" panose="020B0604020202020204" pitchFamily="34" charset="0"/>
            </a:endParaRPr>
          </a:p>
          <a:p>
            <a:pPr algn="l"/>
            <a:r>
              <a:rPr lang="en-AU" sz="2133" b="1" dirty="0">
                <a:solidFill>
                  <a:srgbClr val="292A2E"/>
                </a:solidFill>
                <a:latin typeface="Arial" panose="020B0604020202020204" pitchFamily="34" charset="0"/>
              </a:rPr>
              <a:t>The technical community is kept informed and engaged throughout the program.</a:t>
            </a:r>
          </a:p>
          <a:p>
            <a:pPr lvl="1"/>
            <a:r>
              <a:rPr lang="en-AU" sz="1733" dirty="0">
                <a:solidFill>
                  <a:srgbClr val="292A2E"/>
                </a:solidFill>
              </a:rPr>
              <a:t>RPKI Program updates presented at relevant events</a:t>
            </a:r>
          </a:p>
          <a:p>
            <a:pPr lvl="1"/>
            <a:r>
              <a:rPr lang="en-AU" sz="1733" dirty="0">
                <a:solidFill>
                  <a:srgbClr val="292A2E"/>
                </a:solidFill>
              </a:rPr>
              <a:t>Blog articles in RIR blogs</a:t>
            </a:r>
          </a:p>
          <a:p>
            <a:pPr lvl="1"/>
            <a:r>
              <a:rPr lang="en-AU" sz="1733" dirty="0">
                <a:solidFill>
                  <a:srgbClr val="292A2E"/>
                </a:solidFill>
              </a:rPr>
              <a:t>Etc.</a:t>
            </a:r>
          </a:p>
        </p:txBody>
      </p:sp>
      <p:sp>
        <p:nvSpPr>
          <p:cNvPr id="2" name="Title 1">
            <a:extLst>
              <a:ext uri="{FF2B5EF4-FFF2-40B4-BE49-F238E27FC236}">
                <a16:creationId xmlns:a16="http://schemas.microsoft.com/office/drawing/2014/main" id="{2614A306-C57A-7ECD-5D43-611ABB745B9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RPKI NRO Program Objectives</a:t>
            </a:r>
          </a:p>
        </p:txBody>
      </p:sp>
    </p:spTree>
    <p:extLst>
      <p:ext uri="{BB962C8B-B14F-4D97-AF65-F5344CB8AC3E}">
        <p14:creationId xmlns:p14="http://schemas.microsoft.com/office/powerpoint/2010/main" val="4269272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838676" y="1636300"/>
            <a:ext cx="10514648" cy="4568045"/>
          </a:xfrm>
          <a:prstGeom prst="rect">
            <a:avLst/>
          </a:prstGeom>
        </p:spPr>
        <p:txBody>
          <a:bodyPr lIns="0" tIns="0" rIns="0" bIns="0" rtlCol="0" anchor="t">
            <a:spAutoFit/>
          </a:bodyPr>
          <a:lstStyle/>
          <a:p>
            <a:pPr marL="506755" lvl="1" indent="-253378">
              <a:lnSpc>
                <a:spcPts val="3360"/>
              </a:lnSpc>
              <a:buFont typeface="Arial"/>
              <a:buChar char="•"/>
            </a:pPr>
            <a:r>
              <a:rPr lang="en-US" sz="2800" b="1" dirty="0">
                <a:solidFill>
                  <a:srgbClr val="002B49"/>
                </a:solidFill>
                <a:latin typeface="Arial Bold"/>
                <a:ea typeface="Arial Bold"/>
                <a:cs typeface="Arial Bold"/>
                <a:sym typeface="Arial Bold"/>
              </a:rPr>
              <a:t>Global Internet Number Statistics</a:t>
            </a:r>
          </a:p>
          <a:p>
            <a:pPr marL="977314" lvl="3" indent="-244328">
              <a:lnSpc>
                <a:spcPts val="2880"/>
              </a:lnSpc>
              <a:buFont typeface="Arial"/>
              <a:buChar char="￭"/>
            </a:pPr>
            <a:r>
              <a:rPr lang="en-US" sz="2400" dirty="0">
                <a:solidFill>
                  <a:srgbClr val="002B49"/>
                </a:solidFill>
                <a:latin typeface="Arial"/>
                <a:ea typeface="Arial"/>
                <a:cs typeface="Arial"/>
                <a:sym typeface="Arial"/>
              </a:rPr>
              <a:t>Internet Number Resources Status Report (updated quarterly)</a:t>
            </a:r>
          </a:p>
          <a:p>
            <a:pPr marL="977314" lvl="3" indent="-244328">
              <a:lnSpc>
                <a:spcPts val="2880"/>
              </a:lnSpc>
              <a:buFont typeface="Arial"/>
              <a:buChar char="￭"/>
            </a:pPr>
            <a:r>
              <a:rPr lang="en-US" sz="2400" dirty="0">
                <a:solidFill>
                  <a:srgbClr val="002B49"/>
                </a:solidFill>
                <a:latin typeface="Arial"/>
                <a:ea typeface="Arial"/>
                <a:cs typeface="Arial"/>
                <a:sym typeface="Arial"/>
              </a:rPr>
              <a:t>Global stats on IPv4, IPv6, ASN (updated daily)</a:t>
            </a:r>
          </a:p>
          <a:p>
            <a:pPr marL="977314" lvl="3" indent="-244328">
              <a:lnSpc>
                <a:spcPts val="2880"/>
              </a:lnSpc>
              <a:buFont typeface="Arial"/>
              <a:buChar char="￭"/>
            </a:pPr>
            <a:r>
              <a:rPr lang="en-US" sz="2400" dirty="0">
                <a:solidFill>
                  <a:srgbClr val="002B49"/>
                </a:solidFill>
                <a:latin typeface="Arial"/>
                <a:ea typeface="Arial"/>
                <a:cs typeface="Arial"/>
                <a:sym typeface="Arial"/>
              </a:rPr>
              <a:t>RPKI Adoption Reports by IPv4, IPv6, economy (updated daily)</a:t>
            </a:r>
          </a:p>
          <a:p>
            <a:pPr marL="977238" lvl="3" indent="-244310">
              <a:lnSpc>
                <a:spcPts val="2880"/>
              </a:lnSpc>
              <a:buFont typeface="Arial"/>
              <a:buChar char="￭"/>
            </a:pPr>
            <a:r>
              <a:rPr lang="en-US" sz="2400" u="sng" dirty="0">
                <a:solidFill>
                  <a:srgbClr val="BF7D0C"/>
                </a:solidFill>
                <a:latin typeface="Arial"/>
                <a:ea typeface="Arial"/>
                <a:cs typeface="Arial"/>
                <a:sym typeface="Arial"/>
                <a:hlinkClick r:id="rId3" tooltip="https://www.nro.net/statistics"/>
              </a:rPr>
              <a:t>https://www.nro.net/statistics</a:t>
            </a:r>
          </a:p>
          <a:p>
            <a:pPr>
              <a:lnSpc>
                <a:spcPts val="2880"/>
              </a:lnSpc>
            </a:pPr>
            <a:endParaRPr lang="en-US" sz="2400" u="sng" dirty="0">
              <a:solidFill>
                <a:srgbClr val="BF7D0C"/>
              </a:solidFill>
              <a:latin typeface="Arial"/>
              <a:ea typeface="Arial"/>
              <a:cs typeface="Arial"/>
              <a:sym typeface="Arial"/>
              <a:hlinkClick r:id="rId3" tooltip="https://www.nro.net/statistics"/>
            </a:endParaRPr>
          </a:p>
          <a:p>
            <a:pPr marL="506755" lvl="1" indent="-253378">
              <a:lnSpc>
                <a:spcPts val="3360"/>
              </a:lnSpc>
              <a:buFont typeface="Arial"/>
              <a:buChar char="•"/>
            </a:pPr>
            <a:r>
              <a:rPr lang="en-US" sz="2800" b="1" dirty="0">
                <a:solidFill>
                  <a:srgbClr val="002B49"/>
                </a:solidFill>
                <a:latin typeface="Arial Bold"/>
                <a:ea typeface="Arial Bold"/>
                <a:cs typeface="Arial Bold"/>
                <a:sym typeface="Arial Bold"/>
              </a:rPr>
              <a:t>Comparative Policy Overview</a:t>
            </a:r>
          </a:p>
          <a:p>
            <a:pPr marL="977314" lvl="3" indent="-244328">
              <a:lnSpc>
                <a:spcPts val="2880"/>
              </a:lnSpc>
              <a:buFont typeface="Arial"/>
              <a:buChar char="￭"/>
            </a:pPr>
            <a:r>
              <a:rPr lang="en-US" sz="2400" dirty="0">
                <a:solidFill>
                  <a:srgbClr val="002B49"/>
                </a:solidFill>
                <a:latin typeface="Arial"/>
                <a:ea typeface="Arial"/>
                <a:cs typeface="Arial"/>
                <a:sym typeface="Arial"/>
              </a:rPr>
              <a:t>Updated quarterly</a:t>
            </a:r>
          </a:p>
          <a:p>
            <a:pPr marL="977314" lvl="3" indent="-244328">
              <a:lnSpc>
                <a:spcPts val="2880"/>
              </a:lnSpc>
              <a:buFont typeface="Arial"/>
              <a:buChar char="￭"/>
            </a:pPr>
            <a:r>
              <a:rPr lang="en-US" sz="2400" dirty="0">
                <a:solidFill>
                  <a:srgbClr val="002B49"/>
                </a:solidFill>
                <a:latin typeface="Arial"/>
                <a:ea typeface="Arial"/>
                <a:cs typeface="Arial"/>
                <a:sym typeface="Arial"/>
              </a:rPr>
              <a:t>Information on RIRs Membership policies (access to delegation and registration services)</a:t>
            </a:r>
          </a:p>
          <a:p>
            <a:pPr marL="977314" lvl="3" indent="-244328">
              <a:lnSpc>
                <a:spcPts val="2880"/>
              </a:lnSpc>
              <a:buFont typeface="Arial"/>
              <a:buChar char="￭"/>
            </a:pPr>
            <a:r>
              <a:rPr lang="en-US" sz="2400" u="sng" dirty="0">
                <a:solidFill>
                  <a:srgbClr val="BF7D0C"/>
                </a:solidFill>
                <a:latin typeface="Arial"/>
                <a:ea typeface="Arial"/>
                <a:cs typeface="Arial"/>
                <a:sym typeface="Arial"/>
                <a:hlinkClick r:id="rId4" tooltip="https://www.nro.net/rir-comparative-policy-overview"/>
              </a:rPr>
              <a:t>https://www.nro.net/rir-comparative-policy-overview</a:t>
            </a:r>
          </a:p>
          <a:p>
            <a:pPr marL="977314" lvl="3" indent="-244328">
              <a:lnSpc>
                <a:spcPts val="2880"/>
              </a:lnSpc>
            </a:pPr>
            <a:endParaRPr lang="en-US" sz="2400" u="sng" dirty="0">
              <a:solidFill>
                <a:srgbClr val="BF7D0C"/>
              </a:solidFill>
              <a:latin typeface="Arial"/>
              <a:ea typeface="Arial"/>
              <a:cs typeface="Arial"/>
              <a:sym typeface="Arial"/>
              <a:hlinkClick r:id="rId4" tooltip="https://www.nro.net/rir-comparative-policy-overview"/>
            </a:endParaRPr>
          </a:p>
        </p:txBody>
      </p:sp>
      <p:sp>
        <p:nvSpPr>
          <p:cNvPr id="2" name="Title 1">
            <a:extLst>
              <a:ext uri="{FF2B5EF4-FFF2-40B4-BE49-F238E27FC236}">
                <a16:creationId xmlns:a16="http://schemas.microsoft.com/office/drawing/2014/main" id="{B92FF3D9-EC95-5F31-BB1E-97B99D4CB53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NRO Publications</a:t>
            </a:r>
          </a:p>
        </p:txBody>
      </p:sp>
    </p:spTree>
    <p:custDataLst>
      <p:tags r:id="rId1"/>
    </p:custData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9" name="Google Shape;819;p47"/>
          <p:cNvSpPr txBox="1"/>
          <p:nvPr/>
        </p:nvSpPr>
        <p:spPr>
          <a:xfrm>
            <a:off x="1766097" y="5758549"/>
            <a:ext cx="1907166" cy="332399"/>
          </a:xfrm>
          <a:prstGeom prst="rect">
            <a:avLst/>
          </a:prstGeom>
          <a:noFill/>
          <a:ln>
            <a:noFill/>
          </a:ln>
        </p:spPr>
        <p:txBody>
          <a:bodyPr spcFirstLastPara="1" wrap="square" lIns="0" tIns="0" rIns="0" bIns="0" anchor="t" anchorCtr="0">
            <a:spAutoFit/>
          </a:bodyPr>
          <a:lstStyle/>
          <a:p>
            <a:pPr marL="431822" lvl="2" indent="-143941">
              <a:lnSpc>
                <a:spcPct val="108000"/>
              </a:lnSpc>
              <a:buClr>
                <a:srgbClr val="000000"/>
              </a:buClr>
              <a:buSzPts val="3000"/>
            </a:pPr>
            <a:r>
              <a:rPr lang="en-US" sz="2000" b="1" u="sng" dirty="0" err="1">
                <a:solidFill>
                  <a:srgbClr val="000000"/>
                </a:solidFill>
                <a:latin typeface="Arial"/>
                <a:ea typeface="Arial"/>
                <a:cs typeface="Arial"/>
                <a:sym typeface="Arial"/>
              </a:rPr>
              <a:t>lacnic.net</a:t>
            </a:r>
            <a:endParaRPr sz="933" dirty="0">
              <a:solidFill>
                <a:srgbClr val="000000"/>
              </a:solidFill>
              <a:latin typeface="Arial"/>
              <a:ea typeface="Arial"/>
              <a:cs typeface="Arial"/>
              <a:sym typeface="Arial"/>
            </a:endParaRPr>
          </a:p>
        </p:txBody>
      </p:sp>
      <p:sp>
        <p:nvSpPr>
          <p:cNvPr id="821" name="Google Shape;821;p47"/>
          <p:cNvSpPr txBox="1"/>
          <p:nvPr/>
        </p:nvSpPr>
        <p:spPr>
          <a:xfrm>
            <a:off x="708869" y="1817970"/>
            <a:ext cx="1907166" cy="332399"/>
          </a:xfrm>
          <a:prstGeom prst="rect">
            <a:avLst/>
          </a:prstGeom>
          <a:noFill/>
          <a:ln>
            <a:noFill/>
          </a:ln>
        </p:spPr>
        <p:txBody>
          <a:bodyPr spcFirstLastPara="1" wrap="square" lIns="0" tIns="0" rIns="0" bIns="0" anchor="t" anchorCtr="0">
            <a:spAutoFit/>
          </a:bodyPr>
          <a:lstStyle/>
          <a:p>
            <a:pPr marL="431822" lvl="2" indent="-143941">
              <a:lnSpc>
                <a:spcPct val="108000"/>
              </a:lnSpc>
              <a:buClr>
                <a:srgbClr val="000000"/>
              </a:buClr>
              <a:buSzPts val="3000"/>
            </a:pPr>
            <a:r>
              <a:rPr lang="en-US" sz="2000" b="1" u="sng" dirty="0" err="1">
                <a:solidFill>
                  <a:srgbClr val="000000"/>
                </a:solidFill>
                <a:latin typeface="Arial"/>
                <a:ea typeface="Arial"/>
                <a:cs typeface="Arial"/>
                <a:sym typeface="Arial"/>
              </a:rPr>
              <a:t>arin.net</a:t>
            </a:r>
            <a:endParaRPr sz="933" dirty="0">
              <a:solidFill>
                <a:srgbClr val="000000"/>
              </a:solidFill>
              <a:latin typeface="Arial"/>
              <a:ea typeface="Arial"/>
              <a:cs typeface="Arial"/>
              <a:sym typeface="Arial"/>
            </a:endParaRPr>
          </a:p>
        </p:txBody>
      </p:sp>
      <p:sp>
        <p:nvSpPr>
          <p:cNvPr id="822" name="Google Shape;822;p47"/>
          <p:cNvSpPr txBox="1"/>
          <p:nvPr/>
        </p:nvSpPr>
        <p:spPr>
          <a:xfrm>
            <a:off x="9985484" y="1778357"/>
            <a:ext cx="1907166" cy="332399"/>
          </a:xfrm>
          <a:prstGeom prst="rect">
            <a:avLst/>
          </a:prstGeom>
          <a:noFill/>
          <a:ln>
            <a:noFill/>
          </a:ln>
        </p:spPr>
        <p:txBody>
          <a:bodyPr spcFirstLastPara="1" wrap="square" lIns="0" tIns="0" rIns="0" bIns="0" anchor="t" anchorCtr="0">
            <a:spAutoFit/>
          </a:bodyPr>
          <a:lstStyle/>
          <a:p>
            <a:pPr marL="431822" lvl="2" indent="-143941">
              <a:lnSpc>
                <a:spcPct val="108000"/>
              </a:lnSpc>
              <a:buClr>
                <a:srgbClr val="000000"/>
              </a:buClr>
              <a:buSzPts val="3000"/>
            </a:pPr>
            <a:r>
              <a:rPr lang="en-US" sz="2000" b="1" u="sng" dirty="0" err="1">
                <a:solidFill>
                  <a:srgbClr val="000000"/>
                </a:solidFill>
                <a:latin typeface="Arial"/>
                <a:ea typeface="Arial"/>
                <a:cs typeface="Arial"/>
                <a:sym typeface="Arial"/>
              </a:rPr>
              <a:t>ripe.net</a:t>
            </a:r>
            <a:endParaRPr sz="933" dirty="0">
              <a:solidFill>
                <a:srgbClr val="000000"/>
              </a:solidFill>
              <a:latin typeface="Arial"/>
              <a:ea typeface="Arial"/>
              <a:cs typeface="Arial"/>
              <a:sym typeface="Arial"/>
            </a:endParaRPr>
          </a:p>
        </p:txBody>
      </p:sp>
      <p:sp>
        <p:nvSpPr>
          <p:cNvPr id="823" name="Google Shape;823;p47"/>
          <p:cNvSpPr txBox="1"/>
          <p:nvPr/>
        </p:nvSpPr>
        <p:spPr>
          <a:xfrm>
            <a:off x="5380383" y="6213627"/>
            <a:ext cx="1907166" cy="332399"/>
          </a:xfrm>
          <a:prstGeom prst="rect">
            <a:avLst/>
          </a:prstGeom>
          <a:noFill/>
          <a:ln>
            <a:noFill/>
          </a:ln>
        </p:spPr>
        <p:txBody>
          <a:bodyPr spcFirstLastPara="1" wrap="square" lIns="0" tIns="0" rIns="0" bIns="0" anchor="t" anchorCtr="0">
            <a:spAutoFit/>
          </a:bodyPr>
          <a:lstStyle/>
          <a:p>
            <a:pPr marL="431822" lvl="2" indent="-143941">
              <a:lnSpc>
                <a:spcPct val="108000"/>
              </a:lnSpc>
              <a:buClr>
                <a:srgbClr val="000000"/>
              </a:buClr>
              <a:buSzPts val="3000"/>
            </a:pPr>
            <a:r>
              <a:rPr lang="en-US" sz="2000" b="1" u="sng" dirty="0" err="1">
                <a:solidFill>
                  <a:srgbClr val="000000"/>
                </a:solidFill>
                <a:latin typeface="Arial"/>
                <a:ea typeface="Arial"/>
                <a:cs typeface="Arial"/>
                <a:sym typeface="Arial"/>
              </a:rPr>
              <a:t>afrinic.net</a:t>
            </a:r>
            <a:endParaRPr sz="933" dirty="0">
              <a:solidFill>
                <a:srgbClr val="000000"/>
              </a:solidFill>
              <a:latin typeface="Arial"/>
              <a:ea typeface="Arial"/>
              <a:cs typeface="Arial"/>
              <a:sym typeface="Arial"/>
            </a:endParaRPr>
          </a:p>
        </p:txBody>
      </p:sp>
      <p:sp>
        <p:nvSpPr>
          <p:cNvPr id="824" name="Google Shape;824;p47"/>
          <p:cNvSpPr txBox="1"/>
          <p:nvPr/>
        </p:nvSpPr>
        <p:spPr>
          <a:xfrm>
            <a:off x="9464689" y="4414846"/>
            <a:ext cx="1716564" cy="332399"/>
          </a:xfrm>
          <a:prstGeom prst="rect">
            <a:avLst/>
          </a:prstGeom>
          <a:noFill/>
          <a:ln>
            <a:noFill/>
          </a:ln>
        </p:spPr>
        <p:txBody>
          <a:bodyPr spcFirstLastPara="1" wrap="square" lIns="0" tIns="0" rIns="0" bIns="0" anchor="t" anchorCtr="0">
            <a:spAutoFit/>
          </a:bodyPr>
          <a:lstStyle/>
          <a:p>
            <a:pPr marL="431822" lvl="2" indent="-143941">
              <a:lnSpc>
                <a:spcPct val="108000"/>
              </a:lnSpc>
              <a:buClr>
                <a:srgbClr val="000000"/>
              </a:buClr>
              <a:buSzPts val="3000"/>
            </a:pPr>
            <a:r>
              <a:rPr lang="en-US" sz="2000" b="1" u="sng" dirty="0" err="1">
                <a:solidFill>
                  <a:srgbClr val="000000"/>
                </a:solidFill>
                <a:latin typeface="Arial"/>
                <a:ea typeface="Arial"/>
                <a:cs typeface="Arial"/>
                <a:sym typeface="Arial"/>
              </a:rPr>
              <a:t>apnic.net</a:t>
            </a:r>
            <a:endParaRPr sz="933" dirty="0">
              <a:solidFill>
                <a:srgbClr val="000000"/>
              </a:solidFill>
              <a:latin typeface="Arial"/>
              <a:ea typeface="Arial"/>
              <a:cs typeface="Arial"/>
              <a:sym typeface="Arial"/>
            </a:endParaRPr>
          </a:p>
        </p:txBody>
      </p:sp>
      <p:pic>
        <p:nvPicPr>
          <p:cNvPr id="830" name="Google Shape;830;p47" title="RIR Map.png"/>
          <p:cNvPicPr preferRelativeResize="0"/>
          <p:nvPr/>
        </p:nvPicPr>
        <p:blipFill>
          <a:blip r:embed="rId3">
            <a:alphaModFix/>
          </a:blip>
          <a:stretch>
            <a:fillRect/>
          </a:stretch>
        </p:blipFill>
        <p:spPr>
          <a:xfrm>
            <a:off x="416050" y="767052"/>
            <a:ext cx="11183781" cy="5961549"/>
          </a:xfrm>
          <a:prstGeom prst="rect">
            <a:avLst/>
          </a:prstGeom>
          <a:noFill/>
          <a:ln>
            <a:noFill/>
          </a:ln>
        </p:spPr>
      </p:pic>
      <p:sp>
        <p:nvSpPr>
          <p:cNvPr id="2" name="Title 1">
            <a:extLst>
              <a:ext uri="{FF2B5EF4-FFF2-40B4-BE49-F238E27FC236}">
                <a16:creationId xmlns:a16="http://schemas.microsoft.com/office/drawing/2014/main" id="{402DD4EB-2CAB-457F-36D5-8DE8043073B6}"/>
              </a:ext>
            </a:extLst>
          </p:cNvPr>
          <p:cNvSpPr>
            <a:spLocks noGrp="1"/>
          </p:cNvSpPr>
          <p:nvPr>
            <p:ph type="title"/>
          </p:nvPr>
        </p:nvSpPr>
        <p:spPr>
          <a:xfrm>
            <a:off x="838200" y="365126"/>
            <a:ext cx="10515600" cy="1066198"/>
          </a:xfrm>
        </p:spPr>
        <p:txBody>
          <a:bodyPr/>
          <a:lstStyle/>
          <a:p>
            <a:r>
              <a:rPr lang="en-GB" dirty="0">
                <a:latin typeface="Arial" panose="020B0604020202020204" pitchFamily="34" charset="0"/>
                <a:cs typeface="Arial" panose="020B0604020202020204" pitchFamily="34" charset="0"/>
              </a:rPr>
              <a:t>Stay Informed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AD4E-6C8B-C3E7-6522-5283AA61D143}"/>
              </a:ext>
            </a:extLst>
          </p:cNvPr>
          <p:cNvSpPr>
            <a:spLocks noGrp="1"/>
          </p:cNvSpPr>
          <p:nvPr>
            <p:ph type="title"/>
          </p:nvPr>
        </p:nvSpPr>
        <p:spPr>
          <a:xfrm>
            <a:off x="1768928" y="2563586"/>
            <a:ext cx="10167257" cy="1097417"/>
          </a:xfrm>
        </p:spPr>
        <p:txBody>
          <a:bodyPr/>
          <a:lstStyle/>
          <a:p>
            <a:r>
              <a:rPr lang="en-GB" b="1" dirty="0"/>
              <a:t>Any Questions?</a:t>
            </a:r>
          </a:p>
        </p:txBody>
      </p:sp>
    </p:spTree>
    <p:extLst>
      <p:ext uri="{BB962C8B-B14F-4D97-AF65-F5344CB8AC3E}">
        <p14:creationId xmlns:p14="http://schemas.microsoft.com/office/powerpoint/2010/main" val="1486363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BB2F-2755-2F39-9300-F93D26D63FE4}"/>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02363416-03E9-B9CE-34D7-06CB016F335C}"/>
              </a:ext>
            </a:extLst>
          </p:cNvPr>
          <p:cNvSpPr>
            <a:spLocks noGrp="1"/>
          </p:cNvSpPr>
          <p:nvPr>
            <p:ph type="body" sz="quarter" idx="10"/>
          </p:nvPr>
        </p:nvSpPr>
        <p:spPr/>
        <p:txBody>
          <a:bodyPr/>
          <a:lstStyle/>
          <a:p>
            <a:r>
              <a:rPr lang="en-US" dirty="0"/>
              <a:t>secretariat@nro.net</a:t>
            </a:r>
          </a:p>
        </p:txBody>
      </p:sp>
    </p:spTree>
    <p:custDataLst>
      <p:tags r:id="rId1"/>
    </p:custDataLst>
    <p:extLst>
      <p:ext uri="{BB962C8B-B14F-4D97-AF65-F5344CB8AC3E}">
        <p14:creationId xmlns:p14="http://schemas.microsoft.com/office/powerpoint/2010/main" val="408546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64FA1-5334-1B5A-1CB3-DA1546824D7B}"/>
              </a:ext>
            </a:extLst>
          </p:cNvPr>
          <p:cNvSpPr>
            <a:spLocks noGrp="1"/>
          </p:cNvSpPr>
          <p:nvPr>
            <p:ph idx="1"/>
          </p:nvPr>
        </p:nvSpPr>
        <p:spPr>
          <a:xfrm>
            <a:off x="0" y="1825625"/>
            <a:ext cx="7906537" cy="4495662"/>
          </a:xfrm>
        </p:spPr>
        <p:txBody>
          <a:bodyPr>
            <a:normAutofit fontScale="77500" lnSpcReduction="20000"/>
          </a:bodyPr>
          <a:lstStyle/>
          <a:p>
            <a:pPr marL="344807" lvl="1" indent="0">
              <a:lnSpc>
                <a:spcPct val="115194"/>
              </a:lnSpc>
              <a:spcBef>
                <a:spcPts val="0"/>
              </a:spcBef>
              <a:buClr>
                <a:srgbClr val="002B49"/>
              </a:buClr>
              <a:buSzPts val="3300"/>
              <a:buNone/>
            </a:pPr>
            <a:r>
              <a:rPr lang="en-US" sz="3000" dirty="0">
                <a:solidFill>
                  <a:schemeClr val="dk1"/>
                </a:solidFill>
              </a:rPr>
              <a:t>The US Department of Defence contracted administration of names, numbers and protocols to the University of Southern California’s ISI</a:t>
            </a:r>
            <a:br>
              <a:rPr lang="en-US" sz="3000" dirty="0">
                <a:solidFill>
                  <a:schemeClr val="dk1"/>
                </a:solidFill>
              </a:rPr>
            </a:br>
            <a:endParaRPr lang="en-US" sz="3000" dirty="0">
              <a:solidFill>
                <a:schemeClr val="dk1"/>
              </a:solidFill>
            </a:endParaRPr>
          </a:p>
          <a:p>
            <a:pPr marL="344807" lvl="1" indent="0">
              <a:lnSpc>
                <a:spcPct val="115194"/>
              </a:lnSpc>
              <a:spcBef>
                <a:spcPts val="0"/>
              </a:spcBef>
              <a:buClr>
                <a:srgbClr val="002B49"/>
              </a:buClr>
              <a:buSzPts val="3300"/>
              <a:buNone/>
            </a:pPr>
            <a:r>
              <a:rPr lang="en-US" sz="3000" dirty="0">
                <a:solidFill>
                  <a:schemeClr val="dk1"/>
                </a:solidFill>
              </a:rPr>
              <a:t>Run by </a:t>
            </a:r>
            <a:r>
              <a:rPr lang="en-US" sz="3000" b="1" dirty="0">
                <a:solidFill>
                  <a:schemeClr val="dk1"/>
                </a:solidFill>
              </a:rPr>
              <a:t>Jon Postel</a:t>
            </a:r>
            <a:r>
              <a:rPr lang="en-US" sz="3000" dirty="0">
                <a:solidFill>
                  <a:schemeClr val="dk1"/>
                </a:solidFill>
              </a:rPr>
              <a:t>, the function was called Internet Assigned Numbers Authority (</a:t>
            </a:r>
            <a:r>
              <a:rPr lang="en-US" sz="3000" b="1" dirty="0">
                <a:solidFill>
                  <a:schemeClr val="dk1"/>
                </a:solidFill>
              </a:rPr>
              <a:t>IANA</a:t>
            </a:r>
            <a:r>
              <a:rPr lang="en-US" sz="3000" dirty="0">
                <a:solidFill>
                  <a:schemeClr val="dk1"/>
                </a:solidFill>
              </a:rPr>
              <a:t>)</a:t>
            </a:r>
            <a:br>
              <a:rPr lang="en-US" sz="3000" dirty="0">
                <a:solidFill>
                  <a:schemeClr val="dk1"/>
                </a:solidFill>
              </a:rPr>
            </a:br>
            <a:endParaRPr lang="en-US" sz="3000" dirty="0">
              <a:solidFill>
                <a:schemeClr val="dk1"/>
              </a:solidFill>
            </a:endParaRPr>
          </a:p>
          <a:p>
            <a:pPr marL="344807" lvl="1" indent="0">
              <a:lnSpc>
                <a:spcPct val="115194"/>
              </a:lnSpc>
              <a:spcBef>
                <a:spcPts val="0"/>
              </a:spcBef>
              <a:buClr>
                <a:srgbClr val="002B49"/>
              </a:buClr>
              <a:buSzPts val="3300"/>
              <a:buNone/>
            </a:pPr>
            <a:r>
              <a:rPr lang="en-US" sz="3000" dirty="0">
                <a:solidFill>
                  <a:schemeClr val="dk1"/>
                </a:solidFill>
              </a:rPr>
              <a:t>The </a:t>
            </a:r>
            <a:r>
              <a:rPr lang="en-US" sz="3000" b="1" dirty="0">
                <a:solidFill>
                  <a:schemeClr val="dk1"/>
                </a:solidFill>
              </a:rPr>
              <a:t>RIR system</a:t>
            </a:r>
            <a:r>
              <a:rPr lang="en-US" sz="3000" dirty="0">
                <a:solidFill>
                  <a:schemeClr val="dk1"/>
                </a:solidFill>
              </a:rPr>
              <a:t> was formed in the early 1990s, starting with the RIPE NCC in 1992, APNIC in 1993 and ARIN in 1997</a:t>
            </a:r>
          </a:p>
          <a:p>
            <a:pPr marL="344807" lvl="1" indent="0">
              <a:lnSpc>
                <a:spcPct val="115194"/>
              </a:lnSpc>
              <a:spcBef>
                <a:spcPts val="0"/>
              </a:spcBef>
              <a:buClr>
                <a:srgbClr val="002B49"/>
              </a:buClr>
              <a:buSzPts val="3300"/>
              <a:buNone/>
            </a:pPr>
            <a:endParaRPr lang="en-US" sz="3000" dirty="0">
              <a:solidFill>
                <a:schemeClr val="dk1"/>
              </a:solidFill>
            </a:endParaRPr>
          </a:p>
          <a:p>
            <a:pPr marL="344807" lvl="1" indent="0">
              <a:lnSpc>
                <a:spcPct val="115194"/>
              </a:lnSpc>
              <a:spcBef>
                <a:spcPts val="0"/>
              </a:spcBef>
              <a:buClr>
                <a:srgbClr val="002B49"/>
              </a:buClr>
              <a:buSzPts val="3300"/>
              <a:buNone/>
            </a:pPr>
            <a:r>
              <a:rPr lang="en-US" sz="3000" dirty="0">
                <a:solidFill>
                  <a:schemeClr val="dk1"/>
                </a:solidFill>
                <a:latin typeface="Arial"/>
                <a:ea typeface="Arial"/>
                <a:cs typeface="Arial"/>
                <a:sym typeface="Arial"/>
              </a:rPr>
              <a:t>I</a:t>
            </a:r>
            <a:r>
              <a:rPr lang="en-US" sz="3000" dirty="0">
                <a:solidFill>
                  <a:schemeClr val="dk1"/>
                </a:solidFill>
              </a:rPr>
              <a:t>nternet</a:t>
            </a:r>
            <a:r>
              <a:rPr lang="en-US" sz="3000" dirty="0">
                <a:solidFill>
                  <a:schemeClr val="dk1"/>
                </a:solidFill>
                <a:latin typeface="Arial"/>
                <a:ea typeface="Arial"/>
                <a:cs typeface="Arial"/>
                <a:sym typeface="Arial"/>
              </a:rPr>
              <a:t> number resource administration split from Domain Name System (DNS)</a:t>
            </a:r>
          </a:p>
          <a:p>
            <a:endParaRPr lang="en-GB" dirty="0"/>
          </a:p>
        </p:txBody>
      </p:sp>
      <p:sp>
        <p:nvSpPr>
          <p:cNvPr id="3" name="Title 2">
            <a:extLst>
              <a:ext uri="{FF2B5EF4-FFF2-40B4-BE49-F238E27FC236}">
                <a16:creationId xmlns:a16="http://schemas.microsoft.com/office/drawing/2014/main" id="{90B9C490-2D01-93F9-C334-BF5371B7F71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 Short History (1980s to 1990s)</a:t>
            </a:r>
          </a:p>
        </p:txBody>
      </p:sp>
      <p:sp>
        <p:nvSpPr>
          <p:cNvPr id="4" name="Google Shape;178;p7">
            <a:extLst>
              <a:ext uri="{FF2B5EF4-FFF2-40B4-BE49-F238E27FC236}">
                <a16:creationId xmlns:a16="http://schemas.microsoft.com/office/drawing/2014/main" id="{B1567B2A-C277-D1D9-6906-2E41F3D1191D}"/>
              </a:ext>
            </a:extLst>
          </p:cNvPr>
          <p:cNvSpPr/>
          <p:nvPr/>
        </p:nvSpPr>
        <p:spPr>
          <a:xfrm>
            <a:off x="8001841" y="2311917"/>
            <a:ext cx="3637439" cy="2234165"/>
          </a:xfrm>
          <a:custGeom>
            <a:avLst/>
            <a:gdLst/>
            <a:ahLst/>
            <a:cxnLst/>
            <a:rect l="l" t="t" r="r" b="b"/>
            <a:pathLst>
              <a:path w="3637439" h="2234165" extrusionOk="0">
                <a:moveTo>
                  <a:pt x="0" y="0"/>
                </a:moveTo>
                <a:lnTo>
                  <a:pt x="3637439" y="0"/>
                </a:lnTo>
                <a:lnTo>
                  <a:pt x="3637439" y="2234164"/>
                </a:lnTo>
                <a:lnTo>
                  <a:pt x="0" y="2234164"/>
                </a:lnTo>
                <a:lnTo>
                  <a:pt x="0" y="0"/>
                </a:lnTo>
                <a:close/>
              </a:path>
            </a:pathLst>
          </a:custGeom>
          <a:blipFill rotWithShape="1">
            <a:blip r:embed="rId2">
              <a:alphaModFix/>
            </a:blip>
            <a:stretch>
              <a:fillRect t="-116" b="-117"/>
            </a:stretch>
          </a:blipFill>
          <a:ln>
            <a:noFill/>
          </a:ln>
        </p:spPr>
        <p:txBody>
          <a:bodyPr/>
          <a:lstStyle/>
          <a:p>
            <a:endParaRPr lang="en-GB"/>
          </a:p>
        </p:txBody>
      </p:sp>
      <p:sp>
        <p:nvSpPr>
          <p:cNvPr id="5" name="Google Shape;179;p7">
            <a:extLst>
              <a:ext uri="{FF2B5EF4-FFF2-40B4-BE49-F238E27FC236}">
                <a16:creationId xmlns:a16="http://schemas.microsoft.com/office/drawing/2014/main" id="{BAD68489-8F83-2E03-11DC-C3338BBFBF84}"/>
              </a:ext>
            </a:extLst>
          </p:cNvPr>
          <p:cNvSpPr txBox="1"/>
          <p:nvPr/>
        </p:nvSpPr>
        <p:spPr>
          <a:xfrm>
            <a:off x="7768871" y="4689032"/>
            <a:ext cx="3724800" cy="448500"/>
          </a:xfrm>
          <a:prstGeom prst="rect">
            <a:avLst/>
          </a:prstGeom>
          <a:noFill/>
          <a:ln>
            <a:noFill/>
          </a:ln>
        </p:spPr>
        <p:txBody>
          <a:bodyPr spcFirstLastPara="1" wrap="square" lIns="0" tIns="0" rIns="0" bIns="0" anchor="t" anchorCtr="0">
            <a:spAutoFit/>
          </a:bodyPr>
          <a:lstStyle/>
          <a:p>
            <a:pPr marL="0" marR="0" lvl="0" indent="0" algn="ctr" rtl="0">
              <a:lnSpc>
                <a:spcPct val="120013"/>
              </a:lnSpc>
              <a:spcBef>
                <a:spcPts val="0"/>
              </a:spcBef>
              <a:spcAft>
                <a:spcPts val="0"/>
              </a:spcAft>
              <a:buClr>
                <a:srgbClr val="000000"/>
              </a:buClr>
              <a:buSzPts val="2913"/>
              <a:buFont typeface="Arial"/>
              <a:buNone/>
            </a:pPr>
            <a:r>
              <a:rPr lang="en-US" sz="2400" b="1" i="0" u="none" strike="noStrike" cap="none" dirty="0">
                <a:solidFill>
                  <a:srgbClr val="000000"/>
                </a:solidFill>
                <a:latin typeface="Arial"/>
                <a:ea typeface="Arial"/>
                <a:cs typeface="Arial"/>
                <a:sym typeface="Arial"/>
              </a:rPr>
              <a:t>Jon Postel</a:t>
            </a:r>
            <a:endParaRPr sz="24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9320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21462" y="2342741"/>
            <a:ext cx="11264034" cy="897682"/>
          </a:xfrm>
          <a:prstGeom prst="rect">
            <a:avLst/>
          </a:prstGeom>
        </p:spPr>
        <p:txBody>
          <a:bodyPr lIns="0" tIns="0" rIns="0" bIns="0" rtlCol="0" anchor="t">
            <a:spAutoFit/>
          </a:bodyPr>
          <a:lstStyle/>
          <a:p>
            <a:pPr algn="ctr">
              <a:lnSpc>
                <a:spcPts val="3456"/>
              </a:lnSpc>
            </a:pPr>
            <a:r>
              <a:rPr lang="en-US" sz="3200" dirty="0">
                <a:solidFill>
                  <a:srgbClr val="000000"/>
                </a:solidFill>
                <a:latin typeface="Arial"/>
                <a:ea typeface="Arial"/>
                <a:cs typeface="Arial"/>
                <a:sym typeface="Arial"/>
              </a:rPr>
              <a:t>Early IP address space referred to as  </a:t>
            </a:r>
            <a:r>
              <a:rPr lang="en-US" sz="3200" dirty="0">
                <a:solidFill>
                  <a:srgbClr val="D67B36"/>
                </a:solidFill>
                <a:latin typeface="Arial"/>
                <a:ea typeface="Arial"/>
                <a:cs typeface="Arial"/>
                <a:sym typeface="Arial"/>
              </a:rPr>
              <a:t>“legacy space”</a:t>
            </a:r>
          </a:p>
          <a:p>
            <a:pPr>
              <a:lnSpc>
                <a:spcPts val="3456"/>
              </a:lnSpc>
            </a:pPr>
            <a:endParaRPr lang="en-US" sz="3200" dirty="0">
              <a:solidFill>
                <a:srgbClr val="BF7D0C"/>
              </a:solidFill>
              <a:latin typeface="Arial"/>
              <a:ea typeface="Arial"/>
              <a:cs typeface="Arial"/>
              <a:sym typeface="Arial"/>
            </a:endParaRPr>
          </a:p>
        </p:txBody>
      </p:sp>
      <p:sp>
        <p:nvSpPr>
          <p:cNvPr id="5" name="Freeform 5" descr="Internet Of Things with solid fill"/>
          <p:cNvSpPr/>
          <p:nvPr/>
        </p:nvSpPr>
        <p:spPr>
          <a:xfrm>
            <a:off x="1647627" y="3036498"/>
            <a:ext cx="1141501" cy="1141501"/>
          </a:xfrm>
          <a:custGeom>
            <a:avLst/>
            <a:gdLst/>
            <a:ahLst/>
            <a:cxnLst/>
            <a:rect l="l" t="t" r="r" b="b"/>
            <a:pathLst>
              <a:path w="1712252" h="1712251">
                <a:moveTo>
                  <a:pt x="0" y="0"/>
                </a:moveTo>
                <a:lnTo>
                  <a:pt x="1712252" y="0"/>
                </a:lnTo>
                <a:lnTo>
                  <a:pt x="1712252" y="1712251"/>
                </a:lnTo>
                <a:lnTo>
                  <a:pt x="0" y="17122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6" name="TextBox 6"/>
          <p:cNvSpPr txBox="1"/>
          <p:nvPr/>
        </p:nvSpPr>
        <p:spPr>
          <a:xfrm>
            <a:off x="924124" y="4412523"/>
            <a:ext cx="2588505" cy="1092735"/>
          </a:xfrm>
          <a:prstGeom prst="rect">
            <a:avLst/>
          </a:prstGeom>
        </p:spPr>
        <p:txBody>
          <a:bodyPr lIns="0" tIns="0" rIns="0" bIns="0" rtlCol="0" anchor="t">
            <a:spAutoFit/>
          </a:bodyPr>
          <a:lstStyle/>
          <a:p>
            <a:pPr algn="ctr">
              <a:lnSpc>
                <a:spcPts val="2880"/>
              </a:lnSpc>
            </a:pPr>
            <a:r>
              <a:rPr lang="en-US" sz="2400">
                <a:solidFill>
                  <a:srgbClr val="333333"/>
                </a:solidFill>
                <a:latin typeface="Arial"/>
                <a:ea typeface="Arial"/>
                <a:cs typeface="Arial"/>
                <a:sym typeface="Arial"/>
              </a:rPr>
              <a:t> Internet number resources  allocated liberally</a:t>
            </a:r>
          </a:p>
        </p:txBody>
      </p:sp>
      <p:sp>
        <p:nvSpPr>
          <p:cNvPr id="7" name="TextBox 7"/>
          <p:cNvSpPr txBox="1"/>
          <p:nvPr/>
        </p:nvSpPr>
        <p:spPr>
          <a:xfrm>
            <a:off x="4642370" y="4372487"/>
            <a:ext cx="2910081" cy="1092735"/>
          </a:xfrm>
          <a:prstGeom prst="rect">
            <a:avLst/>
          </a:prstGeom>
        </p:spPr>
        <p:txBody>
          <a:bodyPr lIns="0" tIns="0" rIns="0" bIns="0" rtlCol="0" anchor="t">
            <a:spAutoFit/>
          </a:bodyPr>
          <a:lstStyle/>
          <a:p>
            <a:pPr algn="ctr">
              <a:lnSpc>
                <a:spcPts val="2880"/>
              </a:lnSpc>
            </a:pPr>
            <a:r>
              <a:rPr lang="en-US" sz="2400" dirty="0">
                <a:solidFill>
                  <a:srgbClr val="333333"/>
                </a:solidFill>
                <a:latin typeface="Arial"/>
                <a:ea typeface="Arial"/>
                <a:cs typeface="Arial"/>
                <a:sym typeface="Arial"/>
              </a:rPr>
              <a:t>Organizations made simple request; no contract required</a:t>
            </a:r>
          </a:p>
        </p:txBody>
      </p:sp>
      <p:sp>
        <p:nvSpPr>
          <p:cNvPr id="8" name="Freeform 8" descr="Contract with solid fill"/>
          <p:cNvSpPr/>
          <p:nvPr/>
        </p:nvSpPr>
        <p:spPr>
          <a:xfrm>
            <a:off x="5411788" y="3050150"/>
            <a:ext cx="1141501" cy="1141501"/>
          </a:xfrm>
          <a:custGeom>
            <a:avLst/>
            <a:gdLst/>
            <a:ahLst/>
            <a:cxnLst/>
            <a:rect l="l" t="t" r="r" b="b"/>
            <a:pathLst>
              <a:path w="1712251" h="1712252">
                <a:moveTo>
                  <a:pt x="0" y="0"/>
                </a:moveTo>
                <a:lnTo>
                  <a:pt x="1712251" y="0"/>
                </a:lnTo>
                <a:lnTo>
                  <a:pt x="1712251" y="1712251"/>
                </a:lnTo>
                <a:lnTo>
                  <a:pt x="0" y="17122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9" name="Freeform 9" descr="World with solid fill"/>
          <p:cNvSpPr/>
          <p:nvPr/>
        </p:nvSpPr>
        <p:spPr>
          <a:xfrm>
            <a:off x="9190494" y="3031440"/>
            <a:ext cx="1141500" cy="1141500"/>
          </a:xfrm>
          <a:custGeom>
            <a:avLst/>
            <a:gdLst/>
            <a:ahLst/>
            <a:cxnLst/>
            <a:rect l="l" t="t" r="r" b="b"/>
            <a:pathLst>
              <a:path w="1712250" h="1712250">
                <a:moveTo>
                  <a:pt x="0" y="0"/>
                </a:moveTo>
                <a:lnTo>
                  <a:pt x="1712250" y="0"/>
                </a:lnTo>
                <a:lnTo>
                  <a:pt x="1712250" y="1712250"/>
                </a:lnTo>
                <a:lnTo>
                  <a:pt x="0" y="17122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10" name="TextBox 10"/>
          <p:cNvSpPr txBox="1"/>
          <p:nvPr/>
        </p:nvSpPr>
        <p:spPr>
          <a:xfrm>
            <a:off x="8444547" y="4372487"/>
            <a:ext cx="2910081" cy="1464632"/>
          </a:xfrm>
          <a:prstGeom prst="rect">
            <a:avLst/>
          </a:prstGeom>
        </p:spPr>
        <p:txBody>
          <a:bodyPr lIns="0" tIns="0" rIns="0" bIns="0" rtlCol="0" anchor="t">
            <a:spAutoFit/>
          </a:bodyPr>
          <a:lstStyle/>
          <a:p>
            <a:pPr algn="ctr">
              <a:lnSpc>
                <a:spcPts val="2880"/>
              </a:lnSpc>
            </a:pPr>
            <a:r>
              <a:rPr lang="en-US" sz="2400">
                <a:solidFill>
                  <a:srgbClr val="333333"/>
                </a:solidFill>
                <a:latin typeface="Arial"/>
                <a:ea typeface="Arial"/>
                <a:cs typeface="Arial"/>
                <a:sym typeface="Arial"/>
              </a:rPr>
              <a:t>The Internet rapidly expanded,  distribution could not be managed this way</a:t>
            </a:r>
          </a:p>
        </p:txBody>
      </p:sp>
      <p:sp>
        <p:nvSpPr>
          <p:cNvPr id="2" name="Title 1">
            <a:extLst>
              <a:ext uri="{FF2B5EF4-FFF2-40B4-BE49-F238E27FC236}">
                <a16:creationId xmlns:a16="http://schemas.microsoft.com/office/drawing/2014/main" id="{DAE1E54F-52F1-39AB-4506-84448D08EF7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Early Registrations</a:t>
            </a:r>
          </a:p>
        </p:txBody>
      </p:sp>
    </p:spTree>
    <p:custDataLst>
      <p:tags r:id="rId1"/>
    </p:custData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31;g39d3c3f0bfb_0_13">
            <a:extLst>
              <a:ext uri="{FF2B5EF4-FFF2-40B4-BE49-F238E27FC236}">
                <a16:creationId xmlns:a16="http://schemas.microsoft.com/office/drawing/2014/main" id="{8EBCAB59-52FC-982C-7A0B-BA489607D861}"/>
              </a:ext>
            </a:extLst>
          </p:cNvPr>
          <p:cNvSpPr/>
          <p:nvPr/>
        </p:nvSpPr>
        <p:spPr>
          <a:xfrm>
            <a:off x="-94165" y="706366"/>
            <a:ext cx="12192000" cy="5642508"/>
          </a:xfrm>
          <a:custGeom>
            <a:avLst/>
            <a:gdLst/>
            <a:ahLst/>
            <a:cxnLst/>
            <a:rect l="l" t="t" r="r" b="b"/>
            <a:pathLst>
              <a:path w="18630403" h="8229600" extrusionOk="0">
                <a:moveTo>
                  <a:pt x="0" y="0"/>
                </a:moveTo>
                <a:lnTo>
                  <a:pt x="18630403" y="0"/>
                </a:lnTo>
                <a:lnTo>
                  <a:pt x="18630403" y="8229600"/>
                </a:lnTo>
                <a:lnTo>
                  <a:pt x="0" y="8229600"/>
                </a:lnTo>
                <a:lnTo>
                  <a:pt x="0" y="0"/>
                </a:lnTo>
                <a:close/>
              </a:path>
            </a:pathLst>
          </a:custGeom>
          <a:blipFill rotWithShape="1">
            <a:blip r:embed="rId2">
              <a:alphaModFix/>
            </a:blip>
            <a:stretch>
              <a:fillRect t="-25478" b="-25478"/>
            </a:stretch>
          </a:blipFill>
          <a:ln>
            <a:noFill/>
          </a:ln>
        </p:spPr>
        <p:txBody>
          <a:bodyPr/>
          <a:lstStyle/>
          <a:p>
            <a:endParaRPr lang="en-GB"/>
          </a:p>
        </p:txBody>
      </p:sp>
      <p:grpSp>
        <p:nvGrpSpPr>
          <p:cNvPr id="10" name="Google Shape;132;g39d3c3f0bfb_0_13">
            <a:extLst>
              <a:ext uri="{FF2B5EF4-FFF2-40B4-BE49-F238E27FC236}">
                <a16:creationId xmlns:a16="http://schemas.microsoft.com/office/drawing/2014/main" id="{46CE1AAD-602F-9D6B-764B-403FD4C89D20}"/>
              </a:ext>
            </a:extLst>
          </p:cNvPr>
          <p:cNvGrpSpPr/>
          <p:nvPr/>
        </p:nvGrpSpPr>
        <p:grpSpPr>
          <a:xfrm>
            <a:off x="0" y="3232625"/>
            <a:ext cx="7774525" cy="2948274"/>
            <a:chOff x="0" y="-9525"/>
            <a:chExt cx="2047598" cy="776495"/>
          </a:xfrm>
        </p:grpSpPr>
        <p:sp>
          <p:nvSpPr>
            <p:cNvPr id="11" name="Google Shape;133;g39d3c3f0bfb_0_13">
              <a:extLst>
                <a:ext uri="{FF2B5EF4-FFF2-40B4-BE49-F238E27FC236}">
                  <a16:creationId xmlns:a16="http://schemas.microsoft.com/office/drawing/2014/main" id="{A6E90650-BEAD-2A92-4E21-481266758171}"/>
                </a:ext>
              </a:extLst>
            </p:cNvPr>
            <p:cNvSpPr/>
            <p:nvPr/>
          </p:nvSpPr>
          <p:spPr>
            <a:xfrm>
              <a:off x="0" y="0"/>
              <a:ext cx="2047598" cy="766970"/>
            </a:xfrm>
            <a:custGeom>
              <a:avLst/>
              <a:gdLst/>
              <a:ahLst/>
              <a:cxnLst/>
              <a:rect l="l" t="t" r="r" b="b"/>
              <a:pathLst>
                <a:path w="2047598" h="766970" extrusionOk="0">
                  <a:moveTo>
                    <a:pt x="0" y="0"/>
                  </a:moveTo>
                  <a:lnTo>
                    <a:pt x="2047598" y="0"/>
                  </a:lnTo>
                  <a:lnTo>
                    <a:pt x="2047598" y="766970"/>
                  </a:lnTo>
                  <a:lnTo>
                    <a:pt x="0" y="766970"/>
                  </a:lnTo>
                  <a:close/>
                </a:path>
              </a:pathLst>
            </a:custGeom>
            <a:solidFill>
              <a:srgbClr val="131F48">
                <a:alpha val="61570"/>
              </a:srgbClr>
            </a:solidFill>
            <a:ln>
              <a:noFill/>
            </a:ln>
          </p:spPr>
          <p:txBody>
            <a:bodyPr/>
            <a:lstStyle/>
            <a:p>
              <a:endParaRPr lang="en-GB"/>
            </a:p>
          </p:txBody>
        </p:sp>
        <p:sp>
          <p:nvSpPr>
            <p:cNvPr id="12" name="Google Shape;134;g39d3c3f0bfb_0_13">
              <a:extLst>
                <a:ext uri="{FF2B5EF4-FFF2-40B4-BE49-F238E27FC236}">
                  <a16:creationId xmlns:a16="http://schemas.microsoft.com/office/drawing/2014/main" id="{E99CE230-5301-1E99-BC4E-46C562C989FB}"/>
                </a:ext>
              </a:extLst>
            </p:cNvPr>
            <p:cNvSpPr txBox="1"/>
            <p:nvPr/>
          </p:nvSpPr>
          <p:spPr>
            <a:xfrm>
              <a:off x="0" y="-9525"/>
              <a:ext cx="2047500" cy="776400"/>
            </a:xfrm>
            <a:prstGeom prst="rect">
              <a:avLst/>
            </a:prstGeom>
            <a:noFill/>
            <a:ln>
              <a:noFill/>
            </a:ln>
          </p:spPr>
          <p:txBody>
            <a:bodyPr spcFirstLastPara="1" wrap="square" lIns="50800" tIns="50800" rIns="50800" bIns="50800" anchor="ctr" anchorCtr="0">
              <a:noAutofit/>
            </a:bodyPr>
            <a:lstStyle/>
            <a:p>
              <a:pPr marL="0" marR="0" lvl="0" indent="0" algn="ctr" rtl="0">
                <a:lnSpc>
                  <a:spcPct val="13083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sp>
        <p:nvSpPr>
          <p:cNvPr id="13" name="Google Shape;136;g39d3c3f0bfb_0_13">
            <a:extLst>
              <a:ext uri="{FF2B5EF4-FFF2-40B4-BE49-F238E27FC236}">
                <a16:creationId xmlns:a16="http://schemas.microsoft.com/office/drawing/2014/main" id="{6146A993-0DF8-780C-4551-EF3533A4F5B6}"/>
              </a:ext>
            </a:extLst>
          </p:cNvPr>
          <p:cNvSpPr txBox="1"/>
          <p:nvPr/>
        </p:nvSpPr>
        <p:spPr>
          <a:xfrm>
            <a:off x="1043606" y="3388953"/>
            <a:ext cx="2230500" cy="738900"/>
          </a:xfrm>
          <a:prstGeom prst="rect">
            <a:avLst/>
          </a:prstGeom>
          <a:noFill/>
          <a:ln>
            <a:noFill/>
          </a:ln>
        </p:spPr>
        <p:txBody>
          <a:bodyPr spcFirstLastPara="1" wrap="square" lIns="0" tIns="0" rIns="0" bIns="0" anchor="t" anchorCtr="0">
            <a:spAutoFit/>
          </a:bodyPr>
          <a:lstStyle/>
          <a:p>
            <a:pPr marL="0" marR="0" lvl="0" indent="0" algn="l" rtl="0">
              <a:lnSpc>
                <a:spcPct val="139979"/>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RIR</a:t>
            </a:r>
            <a:endParaRPr sz="1400" b="0" i="0" u="none" strike="noStrike" cap="none">
              <a:solidFill>
                <a:srgbClr val="000000"/>
              </a:solidFill>
              <a:latin typeface="Arial"/>
              <a:ea typeface="Arial"/>
              <a:cs typeface="Arial"/>
              <a:sym typeface="Arial"/>
            </a:endParaRPr>
          </a:p>
        </p:txBody>
      </p:sp>
      <p:sp>
        <p:nvSpPr>
          <p:cNvPr id="14" name="Google Shape;137;g39d3c3f0bfb_0_13">
            <a:extLst>
              <a:ext uri="{FF2B5EF4-FFF2-40B4-BE49-F238E27FC236}">
                <a16:creationId xmlns:a16="http://schemas.microsoft.com/office/drawing/2014/main" id="{A7C3E8D8-9533-5B00-AC12-F00714A752C7}"/>
              </a:ext>
            </a:extLst>
          </p:cNvPr>
          <p:cNvSpPr txBox="1"/>
          <p:nvPr/>
        </p:nvSpPr>
        <p:spPr>
          <a:xfrm>
            <a:off x="1043614" y="4295737"/>
            <a:ext cx="65355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FFFFFF"/>
                </a:solidFill>
                <a:latin typeface="Arial"/>
                <a:ea typeface="Arial"/>
                <a:cs typeface="Arial"/>
                <a:sym typeface="Arial"/>
              </a:rPr>
              <a:t>Manages the allocation, administration and registration of Internet number resources in a specific region of the world.</a:t>
            </a:r>
            <a:endParaRPr sz="1400" b="0" i="0" u="none" strike="noStrike" cap="none" dirty="0">
              <a:solidFill>
                <a:srgbClr val="000000"/>
              </a:solidFill>
              <a:latin typeface="Arial"/>
              <a:ea typeface="Arial"/>
              <a:cs typeface="Arial"/>
              <a:sym typeface="Arial"/>
            </a:endParaRPr>
          </a:p>
        </p:txBody>
      </p:sp>
      <p:sp>
        <p:nvSpPr>
          <p:cNvPr id="15" name="TextBox 14">
            <a:extLst>
              <a:ext uri="{FF2B5EF4-FFF2-40B4-BE49-F238E27FC236}">
                <a16:creationId xmlns:a16="http://schemas.microsoft.com/office/drawing/2014/main" id="{3D6C6E19-4B19-371D-694F-E0FFF2B0650D}"/>
              </a:ext>
            </a:extLst>
          </p:cNvPr>
          <p:cNvSpPr txBox="1"/>
          <p:nvPr/>
        </p:nvSpPr>
        <p:spPr>
          <a:xfrm>
            <a:off x="-976987" y="-1202450"/>
            <a:ext cx="184731" cy="307777"/>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403881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1F614E-B07D-88AC-4010-42C8E64F4F68}"/>
              </a:ext>
            </a:extLst>
          </p:cNvPr>
          <p:cNvSpPr>
            <a:spLocks noGrp="1"/>
          </p:cNvSpPr>
          <p:nvPr>
            <p:ph idx="1"/>
          </p:nvPr>
        </p:nvSpPr>
        <p:spPr/>
        <p:txBody>
          <a:bodyPr>
            <a:normAutofit lnSpcReduction="10000"/>
          </a:bodyPr>
          <a:lstStyle/>
          <a:p>
            <a:pPr marL="571500" indent="-571500">
              <a:buFont typeface="Arial" panose="020B0604020202020204" pitchFamily="34" charset="0"/>
              <a:buChar char="•"/>
            </a:pPr>
            <a:r>
              <a:rPr lang="en-GB" dirty="0">
                <a:latin typeface="Arial" panose="020B0604020202020204" pitchFamily="34" charset="0"/>
              </a:rPr>
              <a:t>Regional Internet Registries (RIRs) were set up to ensure the accurate registration of IP address allocations.</a:t>
            </a:r>
          </a:p>
          <a:p>
            <a:pPr marL="571500" indent="-571500">
              <a:buFont typeface="Arial" panose="020B0604020202020204" pitchFamily="34" charset="0"/>
              <a:buChar char="•"/>
            </a:pPr>
            <a:endParaRPr lang="en-GB" dirty="0">
              <a:latin typeface="Arial" panose="020B0604020202020204" pitchFamily="34" charset="0"/>
            </a:endParaRPr>
          </a:p>
          <a:p>
            <a:pPr marL="571500" indent="-571500">
              <a:buFont typeface="Arial" panose="020B0604020202020204" pitchFamily="34" charset="0"/>
              <a:buChar char="•"/>
            </a:pPr>
            <a:r>
              <a:rPr lang="en-GB" dirty="0">
                <a:latin typeface="Arial" panose="020B0604020202020204" pitchFamily="34" charset="0"/>
              </a:rPr>
              <a:t>The goal is to ensure the uniqueness of IP addresses so that the Internet continues to function.</a:t>
            </a:r>
          </a:p>
        </p:txBody>
      </p:sp>
      <p:sp>
        <p:nvSpPr>
          <p:cNvPr id="3" name="Title 2">
            <a:extLst>
              <a:ext uri="{FF2B5EF4-FFF2-40B4-BE49-F238E27FC236}">
                <a16:creationId xmlns:a16="http://schemas.microsoft.com/office/drawing/2014/main" id="{D34C6734-8E3F-9F5F-33DF-7410405C6CC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This is why RIRs exist</a:t>
            </a:r>
          </a:p>
        </p:txBody>
      </p:sp>
    </p:spTree>
    <p:extLst>
      <p:ext uri="{BB962C8B-B14F-4D97-AF65-F5344CB8AC3E}">
        <p14:creationId xmlns:p14="http://schemas.microsoft.com/office/powerpoint/2010/main" val="1443416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OPIC SLIDE" val="3Cvk2mrB"/>
  <p:tag name="ARTICULATE_DESIGN_ID_CONTENT" val="WSlsC9nn"/>
  <p:tag name="ARTICULATE_DESIGN_ID_CUSTOM DESIGN" val="cUCU5p5N"/>
  <p:tag name="ARTICULATE_DESIGN_ID_1_CONTENT" val="RWAzwifW"/>
  <p:tag name="ARTICULATE_DESIGN_ID_CONFIDENTIAL CONTENT" val="xXoQ3hJA"/>
  <p:tag name="ARTICULATE_SLIDE_THUMBNAIL_REFRESH" val="1"/>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ntent">
  <a:themeElements>
    <a:clrScheme name="ASO 2">
      <a:dk1>
        <a:sysClr val="windowText" lastClr="000000"/>
      </a:dk1>
      <a:lt1>
        <a:sysClr val="window" lastClr="FFFFFF"/>
      </a:lt1>
      <a:dk2>
        <a:srgbClr val="44546A"/>
      </a:dk2>
      <a:lt2>
        <a:srgbClr val="E7E6E6"/>
      </a:lt2>
      <a:accent1>
        <a:srgbClr val="09324F"/>
      </a:accent1>
      <a:accent2>
        <a:srgbClr val="0072A0"/>
      </a:accent2>
      <a:accent3>
        <a:srgbClr val="00566B"/>
      </a:accent3>
      <a:accent4>
        <a:srgbClr val="777777"/>
      </a:accent4>
      <a:accent5>
        <a:srgbClr val="D67B36"/>
      </a:accent5>
      <a:accent6>
        <a:srgbClr val="E4F2FC"/>
      </a:accent6>
      <a:hlink>
        <a:srgbClr val="0563C1"/>
      </a:hlink>
      <a:folHlink>
        <a:srgbClr val="954F72"/>
      </a:folHlink>
    </a:clrScheme>
    <a:fontScheme name="v6 lets gow">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pic Slide">
  <a:themeElements>
    <a:clrScheme name="ASO">
      <a:dk1>
        <a:sysClr val="windowText" lastClr="000000"/>
      </a:dk1>
      <a:lt1>
        <a:sysClr val="window" lastClr="FFFFFF"/>
      </a:lt1>
      <a:dk2>
        <a:srgbClr val="44546A"/>
      </a:dk2>
      <a:lt2>
        <a:srgbClr val="E7E6E6"/>
      </a:lt2>
      <a:accent1>
        <a:srgbClr val="1F3947"/>
      </a:accent1>
      <a:accent2>
        <a:srgbClr val="0072A0"/>
      </a:accent2>
      <a:accent3>
        <a:srgbClr val="00566B"/>
      </a:accent3>
      <a:accent4>
        <a:srgbClr val="777777"/>
      </a:accent4>
      <a:accent5>
        <a:srgbClr val="D67B36"/>
      </a:accent5>
      <a:accent6>
        <a:srgbClr val="FFD700"/>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3944</TotalTime>
  <Words>2638</Words>
  <Application>Microsoft Macintosh PowerPoint</Application>
  <PresentationFormat>Widescreen</PresentationFormat>
  <Paragraphs>420</Paragraphs>
  <Slides>57</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57</vt:i4>
      </vt:variant>
    </vt:vector>
  </HeadingPairs>
  <TitlesOfParts>
    <vt:vector size="68" baseType="lpstr">
      <vt:lpstr>Aptos</vt:lpstr>
      <vt:lpstr>Arial</vt:lpstr>
      <vt:lpstr>Arial Black</vt:lpstr>
      <vt:lpstr>Arial Bold</vt:lpstr>
      <vt:lpstr>Arimo</vt:lpstr>
      <vt:lpstr>Calibri</vt:lpstr>
      <vt:lpstr>Corbel</vt:lpstr>
      <vt:lpstr>Open Sans</vt:lpstr>
      <vt:lpstr>Roboto Condensed</vt:lpstr>
      <vt:lpstr>Content</vt:lpstr>
      <vt:lpstr>Topic Slide</vt:lpstr>
      <vt:lpstr>How It Works</vt:lpstr>
      <vt:lpstr>True or False?</vt:lpstr>
      <vt:lpstr>The Internet and the Web are two different things.  The Internet is a foundational network of networks. The World Wide Web is one of many applications that run on the Internet.</vt:lpstr>
      <vt:lpstr>The Internet</vt:lpstr>
      <vt:lpstr>The Core Principles Behind the Internet</vt:lpstr>
      <vt:lpstr>A Short History (1980s to 1990s)</vt:lpstr>
      <vt:lpstr>Early Registrations</vt:lpstr>
      <vt:lpstr>PowerPoint Presentation</vt:lpstr>
      <vt:lpstr>This is why RIRs exist</vt:lpstr>
      <vt:lpstr>The Regional Internet Registries</vt:lpstr>
      <vt:lpstr>Functions of an RIR</vt:lpstr>
      <vt:lpstr>Supporting the Internet</vt:lpstr>
      <vt:lpstr>The RIRs are:</vt:lpstr>
      <vt:lpstr>RIR Governance</vt:lpstr>
      <vt:lpstr>The NRO and the ASO</vt:lpstr>
      <vt:lpstr>The Number Resource Organization</vt:lpstr>
      <vt:lpstr>NRO Mission</vt:lpstr>
      <vt:lpstr>ICANN Policy Stakeholders</vt:lpstr>
      <vt:lpstr>ICANN ASO AC (Address Council)</vt:lpstr>
      <vt:lpstr>Policy Development</vt:lpstr>
      <vt:lpstr>True or False?</vt:lpstr>
      <vt:lpstr>Multistakeholder Approach</vt:lpstr>
      <vt:lpstr>Policy Development Process</vt:lpstr>
      <vt:lpstr>The Global Policy Development Process</vt:lpstr>
      <vt:lpstr>Internet Number Resources IPv4, IPv6, and Autonomous System Numbers (ASNs) </vt:lpstr>
      <vt:lpstr>True or False?</vt:lpstr>
      <vt:lpstr>The correct answer is True</vt:lpstr>
      <vt:lpstr>Internet Protocol (IP) Addresses</vt:lpstr>
      <vt:lpstr>IP Addresses are Not Domain Names</vt:lpstr>
      <vt:lpstr>Autonomous System Numbers (ASNs)</vt:lpstr>
      <vt:lpstr>How IP Addresses are Issued</vt:lpstr>
      <vt:lpstr>Routing How Data Moves </vt:lpstr>
      <vt:lpstr>Core Internet Functions: DNS &amp; Routing</vt:lpstr>
      <vt:lpstr>The Internet is…</vt:lpstr>
      <vt:lpstr>A Network of Networks</vt:lpstr>
      <vt:lpstr>Networks That Use Standard Protocols</vt:lpstr>
      <vt:lpstr>Noteworthy Developments</vt:lpstr>
      <vt:lpstr>Global IPv4 Depletion at IANA</vt:lpstr>
      <vt:lpstr>Available IPv4 Space in each RIR In terms of /8s</vt:lpstr>
      <vt:lpstr>IPv6 Deployment</vt:lpstr>
      <vt:lpstr>Percentage of Members with IPv6 in each RIR</vt:lpstr>
      <vt:lpstr>Post-IPv4 Depletion</vt:lpstr>
      <vt:lpstr>IPv4 Transfers</vt:lpstr>
      <vt:lpstr>Inter-RIR IPv4 Transfers</vt:lpstr>
      <vt:lpstr>RIR Service and Tools</vt:lpstr>
      <vt:lpstr>Whois</vt:lpstr>
      <vt:lpstr>RIR Whois Information</vt:lpstr>
      <vt:lpstr>Routing Security Tools</vt:lpstr>
      <vt:lpstr>Resource Public Key Infrastructure (RPKI)</vt:lpstr>
      <vt:lpstr>Why is RPKI important?</vt:lpstr>
      <vt:lpstr>RPKI Adoption Rate in Each Region</vt:lpstr>
      <vt:lpstr>NRO RPKI Program: Securing the Internet routing system, together</vt:lpstr>
      <vt:lpstr>RPKI NRO Program Objectives</vt:lpstr>
      <vt:lpstr>NRO Publications</vt:lpstr>
      <vt:lpstr>Stay Informed</vt:lpstr>
      <vt:lpstr>Any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German Valdez Aviles</cp:lastModifiedBy>
  <cp:revision>78</cp:revision>
  <dcterms:created xsi:type="dcterms:W3CDTF">2019-03-27T16:00:44Z</dcterms:created>
  <dcterms:modified xsi:type="dcterms:W3CDTF">2025-10-28T13:14:30Z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9FB8646B-F4C1-4D4C-8505-A174F34CF435</vt:lpwstr>
  </property>
  <property fmtid="{D5CDD505-2E9C-101B-9397-08002B2CF9AE}" pid="3" name="ArticulatePath">
    <vt:lpwstr>ARIN Generic Slide Template Jan 24</vt:lpwstr>
  </property>
  <property fmtid="{D5CDD505-2E9C-101B-9397-08002B2CF9AE}" pid="4" name="MSIP_Label_66ca7b2a-4f6d-4766-806a-1a0c76ea1c59_Enabled">
    <vt:lpwstr>true</vt:lpwstr>
  </property>
  <property fmtid="{D5CDD505-2E9C-101B-9397-08002B2CF9AE}" pid="5" name="MSIP_Label_66ca7b2a-4f6d-4766-806a-1a0c76ea1c59_SetDate">
    <vt:lpwstr>2025-10-28T12:13:07Z</vt:lpwstr>
  </property>
  <property fmtid="{D5CDD505-2E9C-101B-9397-08002B2CF9AE}" pid="6" name="MSIP_Label_66ca7b2a-4f6d-4766-806a-1a0c76ea1c59_Method">
    <vt:lpwstr>Standard</vt:lpwstr>
  </property>
  <property fmtid="{D5CDD505-2E9C-101B-9397-08002B2CF9AE}" pid="7" name="MSIP_Label_66ca7b2a-4f6d-4766-806a-1a0c76ea1c59_Name">
    <vt:lpwstr>Internal</vt:lpwstr>
  </property>
  <property fmtid="{D5CDD505-2E9C-101B-9397-08002B2CF9AE}" pid="8" name="MSIP_Label_66ca7b2a-4f6d-4766-806a-1a0c76ea1c59_SiteId">
    <vt:lpwstr>127d8d0d-7ccf-473d-ab09-6e44ad752ded</vt:lpwstr>
  </property>
  <property fmtid="{D5CDD505-2E9C-101B-9397-08002B2CF9AE}" pid="9" name="MSIP_Label_66ca7b2a-4f6d-4766-806a-1a0c76ea1c59_ActionId">
    <vt:lpwstr>567260a2-1e9d-4f77-b091-df52acb715d7</vt:lpwstr>
  </property>
  <property fmtid="{D5CDD505-2E9C-101B-9397-08002B2CF9AE}" pid="10" name="MSIP_Label_66ca7b2a-4f6d-4766-806a-1a0c76ea1c59_ContentBits">
    <vt:lpwstr>0</vt:lpwstr>
  </property>
  <property fmtid="{D5CDD505-2E9C-101B-9397-08002B2CF9AE}" pid="11" name="MSIP_Label_66ca7b2a-4f6d-4766-806a-1a0c76ea1c59_Tag">
    <vt:lpwstr>50, 3, 0, 1</vt:lpwstr>
  </property>
</Properties>
</file>