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Arial Black" panose="020B0A04020102020204" pitchFamily="34" charset="0"/>
      <p:regular r:id="rId35"/>
      <p:bold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  <p:embeddedFont>
      <p:font typeface="Helvetica 75 Bold" panose="020B0804020202020204" pitchFamily="34" charset="0"/>
      <p:bold r:id="rId41"/>
    </p:embeddedFont>
    <p:embeddedFont>
      <p:font typeface="Quattrocento Sans" panose="020B05020500000200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0YopzEmfTpcm5hiR5se6ozPbh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6B0B2B-5324-4FFC-86B3-1B480B7D5264}">
  <a:tblStyle styleId="{7C6B0B2B-5324-4FFC-86B3-1B480B7D5264}" styleName="Table_0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Herve INNOV/NET" userId="f9ae0aca-9b64-43a8-be5d-5a289448c520" providerId="ADAL" clId="{F6508035-B12E-46BD-A668-0280CC3ECC3E}"/>
    <pc:docChg chg="modSld">
      <pc:chgData name="CLEMENT Herve INNOV/NET" userId="f9ae0aca-9b64-43a8-be5d-5a289448c520" providerId="ADAL" clId="{F6508035-B12E-46BD-A668-0280CC3ECC3E}" dt="2025-10-29T13:04:43.282" v="15" actId="20577"/>
      <pc:docMkLst>
        <pc:docMk/>
      </pc:docMkLst>
      <pc:sldChg chg="modSp mod">
        <pc:chgData name="CLEMENT Herve INNOV/NET" userId="f9ae0aca-9b64-43a8-be5d-5a289448c520" providerId="ADAL" clId="{F6508035-B12E-46BD-A668-0280CC3ECC3E}" dt="2025-10-29T13:04:43.282" v="15" actId="20577"/>
        <pc:sldMkLst>
          <pc:docMk/>
          <pc:sldMk cId="0" sldId="256"/>
        </pc:sldMkLst>
        <pc:spChg chg="mod">
          <ac:chgData name="CLEMENT Herve INNOV/NET" userId="f9ae0aca-9b64-43a8-be5d-5a289448c520" providerId="ADAL" clId="{F6508035-B12E-46BD-A668-0280CC3ECC3E}" dt="2025-10-29T13:04:36.466" v="13" actId="20577"/>
          <ac:spMkLst>
            <pc:docMk/>
            <pc:sldMk cId="0" sldId="256"/>
            <ac:spMk id="87" creationId="{00000000-0000-0000-0000-000000000000}"/>
          </ac:spMkLst>
        </pc:spChg>
        <pc:spChg chg="mod">
          <ac:chgData name="CLEMENT Herve INNOV/NET" userId="f9ae0aca-9b64-43a8-be5d-5a289448c520" providerId="ADAL" clId="{F6508035-B12E-46BD-A668-0280CC3ECC3E}" dt="2025-10-29T13:04:43.282" v="15" actId="20577"/>
          <ac:spMkLst>
            <pc:docMk/>
            <pc:sldMk cId="0" sldId="256"/>
            <ac:spMk id="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c61695d41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37c61695d4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c61695d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37c61695d41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37c61695d4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fa7a336e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7fa7a336ee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37fa7a336ee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fa7a336ee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37fa7a336e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c61695d41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37c61695d4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c61695d4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7c61695d41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37c61695d41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c61695d41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7c61695d4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d331ea4a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39d331ea4a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c61695d4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7c61695d41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37c61695d41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fa7a336e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37fa7a336ee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37fa7a336ee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8b33fd9f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348b33fd9fc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348b33fd9fc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Note, the title of the document has changed</a:t>
            </a:r>
            <a:endParaRPr/>
          </a:p>
        </p:txBody>
      </p:sp>
      <p:sp>
        <p:nvSpPr>
          <p:cNvPr id="284" name="Google Shape;2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8b33fd9fc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348b33fd9fc_4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348b33fd9fc_4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9d331ea4a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39d331ea4a4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39d331ea4a4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d331ea4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9d331ea4a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39d331ea4a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d331ea4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9d331ea4a4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39d331ea4a4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d331ea4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9d331ea4a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39d331ea4a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7f46ff44c6_0_43"/>
          <p:cNvSpPr/>
          <p:nvPr/>
        </p:nvSpPr>
        <p:spPr>
          <a:xfrm flipH="1">
            <a:off x="-1" y="-9600"/>
            <a:ext cx="11231100" cy="6877200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3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" name="Google Shape;14;g37f46ff44c6_0_43"/>
          <p:cNvSpPr txBox="1">
            <a:spLocks noGrp="1"/>
          </p:cNvSpPr>
          <p:nvPr>
            <p:ph type="ctrTitle"/>
          </p:nvPr>
        </p:nvSpPr>
        <p:spPr>
          <a:xfrm>
            <a:off x="375804" y="2888680"/>
            <a:ext cx="95388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37f46ff44c6_0_43"/>
          <p:cNvSpPr txBox="1">
            <a:spLocks noGrp="1"/>
          </p:cNvSpPr>
          <p:nvPr>
            <p:ph type="body" idx="1"/>
          </p:nvPr>
        </p:nvSpPr>
        <p:spPr>
          <a:xfrm>
            <a:off x="940775" y="4872227"/>
            <a:ext cx="80814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" name="Google Shape;16;g37f46ff44c6_0_43"/>
          <p:cNvCxnSpPr/>
          <p:nvPr/>
        </p:nvCxnSpPr>
        <p:spPr>
          <a:xfrm>
            <a:off x="1964212" y="4724943"/>
            <a:ext cx="6045900" cy="0"/>
          </a:xfrm>
          <a:prstGeom prst="straightConnector1">
            <a:avLst/>
          </a:prstGeom>
          <a:noFill/>
          <a:ln w="38100" cap="flat" cmpd="sng">
            <a:solidFill>
              <a:srgbClr val="85AEC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g37f46ff44c6_0_43" descr="A black and blue logo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8039" y="694598"/>
            <a:ext cx="5466797" cy="110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Blank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f46ff44c6_0_108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chemeClr val="lt2"/>
              </a:gs>
              <a:gs pos="12000">
                <a:schemeClr val="lt2"/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0784"/>
                </a:srgbClr>
              </a:gs>
              <a:gs pos="98000">
                <a:srgbClr val="AEDEF9"/>
              </a:gs>
              <a:gs pos="100000">
                <a:srgbClr val="AEDEF9"/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" name="Google Shape;64;g37f46ff44c6_0_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or Question">
  <p:cSld name="Main point or Question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f46ff44c6_0_89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chemeClr val="lt2"/>
              </a:gs>
              <a:gs pos="12000">
                <a:schemeClr val="lt2"/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0784"/>
                </a:srgbClr>
              </a:gs>
              <a:gs pos="98000">
                <a:srgbClr val="AEDEF9"/>
              </a:gs>
              <a:gs pos="100000">
                <a:srgbClr val="AEDEF9"/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" name="Google Shape;67;g37f46ff44c6_0_89"/>
          <p:cNvSpPr txBox="1">
            <a:spLocks noGrp="1"/>
          </p:cNvSpPr>
          <p:nvPr>
            <p:ph type="title"/>
          </p:nvPr>
        </p:nvSpPr>
        <p:spPr>
          <a:xfrm>
            <a:off x="1768928" y="2335440"/>
            <a:ext cx="1016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8" name="Google Shape;68;g37f46ff44c6_0_89"/>
          <p:cNvCxnSpPr/>
          <p:nvPr/>
        </p:nvCxnSpPr>
        <p:spPr>
          <a:xfrm>
            <a:off x="0" y="5823857"/>
            <a:ext cx="12192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g37f46ff44c6_0_89"/>
          <p:cNvSpPr/>
          <p:nvPr/>
        </p:nvSpPr>
        <p:spPr>
          <a:xfrm>
            <a:off x="495299" y="2514600"/>
            <a:ext cx="914400" cy="9144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0" name="Google Shape;70;g37f46ff44c6_0_89" descr="Megaphone1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2" y="2607128"/>
            <a:ext cx="691242" cy="69124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7f46ff44c6_0_89"/>
          <p:cNvSpPr/>
          <p:nvPr/>
        </p:nvSpPr>
        <p:spPr>
          <a:xfrm>
            <a:off x="-10756" y="5823857"/>
            <a:ext cx="12202800" cy="1043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chunks">
  <p:cSld name="3 content chunk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f46ff44c6_0_64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chemeClr val="lt2"/>
              </a:gs>
              <a:gs pos="12000">
                <a:schemeClr val="lt2"/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0784"/>
                </a:srgbClr>
              </a:gs>
              <a:gs pos="98000">
                <a:srgbClr val="AEDEF9"/>
              </a:gs>
              <a:gs pos="100000">
                <a:srgbClr val="AEDEF9"/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" name="Google Shape;74;g37f46ff44c6_0_64"/>
          <p:cNvSpPr txBox="1">
            <a:spLocks noGrp="1"/>
          </p:cNvSpPr>
          <p:nvPr>
            <p:ph type="body" idx="1"/>
          </p:nvPr>
        </p:nvSpPr>
        <p:spPr>
          <a:xfrm>
            <a:off x="596348" y="2551813"/>
            <a:ext cx="3146400" cy="3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5" name="Google Shape;75;g37f46ff44c6_0_64"/>
          <p:cNvSpPr txBox="1">
            <a:spLocks noGrp="1"/>
          </p:cNvSpPr>
          <p:nvPr>
            <p:ph type="body" idx="2"/>
          </p:nvPr>
        </p:nvSpPr>
        <p:spPr>
          <a:xfrm>
            <a:off x="4307111" y="2551813"/>
            <a:ext cx="3146400" cy="3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6" name="Google Shape;76;g37f46ff44c6_0_64"/>
          <p:cNvSpPr txBox="1">
            <a:spLocks noGrp="1"/>
          </p:cNvSpPr>
          <p:nvPr>
            <p:ph type="body" idx="3"/>
          </p:nvPr>
        </p:nvSpPr>
        <p:spPr>
          <a:xfrm>
            <a:off x="8017874" y="2527371"/>
            <a:ext cx="3146400" cy="3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7" name="Google Shape;77;g37f46ff44c6_0_64"/>
          <p:cNvSpPr txBox="1">
            <a:spLocks noGrp="1"/>
          </p:cNvSpPr>
          <p:nvPr>
            <p:ph type="title"/>
          </p:nvPr>
        </p:nvSpPr>
        <p:spPr>
          <a:xfrm>
            <a:off x="1076597" y="365126"/>
            <a:ext cx="100389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8" name="Google Shape;78;g37f46ff44c6_0_64"/>
          <p:cNvCxnSpPr/>
          <p:nvPr/>
        </p:nvCxnSpPr>
        <p:spPr>
          <a:xfrm>
            <a:off x="1832776" y="1208598"/>
            <a:ext cx="8754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 Graph Dark Background">
  <p:cSld name="Chart or Graph Dark Background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f46ff44c6_0_86"/>
          <p:cNvSpPr/>
          <p:nvPr/>
        </p:nvSpPr>
        <p:spPr>
          <a:xfrm>
            <a:off x="-13648" y="0"/>
            <a:ext cx="12192000" cy="6858000"/>
          </a:xfrm>
          <a:prstGeom prst="rect">
            <a:avLst/>
          </a:prstGeom>
          <a:solidFill>
            <a:schemeClr val="accent1">
              <a:alpha val="92156"/>
            </a:schemeClr>
          </a:soli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1" name="Google Shape;81;g37f46ff44c6_0_86"/>
          <p:cNvSpPr txBox="1">
            <a:spLocks noGrp="1"/>
          </p:cNvSpPr>
          <p:nvPr>
            <p:ph type="title"/>
          </p:nvPr>
        </p:nvSpPr>
        <p:spPr>
          <a:xfrm>
            <a:off x="658906" y="365125"/>
            <a:ext cx="106950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Title and Content">
  <p:cSld name="Dark Background Title and Content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7f46ff44c6_0_71"/>
          <p:cNvSpPr/>
          <p:nvPr/>
        </p:nvSpPr>
        <p:spPr>
          <a:xfrm flipH="1">
            <a:off x="960899" y="-9625"/>
            <a:ext cx="11231100" cy="6877200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3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Google Shape;20;g37f46ff44c6_0_71"/>
          <p:cNvSpPr txBox="1">
            <a:spLocks noGrp="1"/>
          </p:cNvSpPr>
          <p:nvPr>
            <p:ph type="title"/>
          </p:nvPr>
        </p:nvSpPr>
        <p:spPr>
          <a:xfrm>
            <a:off x="1186542" y="365125"/>
            <a:ext cx="1016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37f46ff44c6_0_71"/>
          <p:cNvSpPr txBox="1">
            <a:spLocks noGrp="1"/>
          </p:cNvSpPr>
          <p:nvPr>
            <p:ph type="body" idx="1"/>
          </p:nvPr>
        </p:nvSpPr>
        <p:spPr>
          <a:xfrm>
            <a:off x="1230086" y="1889125"/>
            <a:ext cx="10069800" cy="4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Google Shape;22;g37f46ff44c6_0_71"/>
          <p:cNvCxnSpPr/>
          <p:nvPr/>
        </p:nvCxnSpPr>
        <p:spPr>
          <a:xfrm>
            <a:off x="960891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g37f46ff44c6_0_71" descr="A number pattern with white numbe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625"/>
            <a:ext cx="960891" cy="6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7f46ff44c6_0_77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chemeClr val="lt2"/>
              </a:gs>
              <a:gs pos="12000">
                <a:schemeClr val="lt2"/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0784"/>
                </a:srgbClr>
              </a:gs>
              <a:gs pos="98000">
                <a:srgbClr val="AEDEF9"/>
              </a:gs>
              <a:gs pos="100000">
                <a:srgbClr val="AEDEF9"/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" name="Google Shape;26;g37f46ff44c6_0_77"/>
          <p:cNvSpPr txBox="1">
            <a:spLocks noGrp="1"/>
          </p:cNvSpPr>
          <p:nvPr>
            <p:ph type="body" idx="1"/>
          </p:nvPr>
        </p:nvSpPr>
        <p:spPr>
          <a:xfrm>
            <a:off x="838200" y="2001063"/>
            <a:ext cx="43818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7" name="Google Shape;27;g37f46ff44c6_0_77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8" name="Google Shape;28;g37f46ff44c6_0_77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9" name="Google Shape;29;g37f46ff44c6_0_77"/>
          <p:cNvCxnSpPr/>
          <p:nvPr/>
        </p:nvCxnSpPr>
        <p:spPr>
          <a:xfrm>
            <a:off x="6019137" y="2001063"/>
            <a:ext cx="0" cy="42924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7f46ff44c6_0_102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chemeClr val="lt2"/>
              </a:gs>
              <a:gs pos="12000">
                <a:schemeClr val="lt2"/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0784"/>
                </a:srgbClr>
              </a:gs>
              <a:gs pos="98000">
                <a:srgbClr val="AEDEF9"/>
              </a:gs>
              <a:gs pos="100000">
                <a:srgbClr val="AEDEF9"/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g37f46ff44c6_0_102"/>
          <p:cNvSpPr txBox="1">
            <a:spLocks noGrp="1"/>
          </p:cNvSpPr>
          <p:nvPr>
            <p:ph type="title"/>
          </p:nvPr>
        </p:nvSpPr>
        <p:spPr>
          <a:xfrm>
            <a:off x="382331" y="365125"/>
            <a:ext cx="105633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3" name="Google Shape;33;g37f46ff44c6_0_102"/>
          <p:cNvGrpSpPr/>
          <p:nvPr/>
        </p:nvGrpSpPr>
        <p:grpSpPr>
          <a:xfrm>
            <a:off x="-1" y="1299624"/>
            <a:ext cx="5877169" cy="110400"/>
            <a:chOff x="0" y="1064628"/>
            <a:chExt cx="4784020" cy="110400"/>
          </a:xfrm>
        </p:grpSpPr>
        <p:sp>
          <p:nvSpPr>
            <p:cNvPr id="34" name="Google Shape;34;g37f46ff44c6_0_102"/>
            <p:cNvSpPr/>
            <p:nvPr/>
          </p:nvSpPr>
          <p:spPr>
            <a:xfrm>
              <a:off x="0" y="1080706"/>
              <a:ext cx="4728900" cy="7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" name="Google Shape;35;g37f46ff44c6_0_102"/>
            <p:cNvSpPr/>
            <p:nvPr/>
          </p:nvSpPr>
          <p:spPr>
            <a:xfrm flipH="1">
              <a:off x="4673620" y="1064628"/>
              <a:ext cx="110400" cy="11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ndard Title Content">
  <p:cSld name="1_Standard Title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7f46ff44c6_0_57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rgbClr val="E7E6E6">
                  <a:alpha val="92549"/>
                </a:srgbClr>
              </a:gs>
              <a:gs pos="3669">
                <a:srgbClr val="E7E6E6">
                  <a:alpha val="92549"/>
                </a:srgbClr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3529"/>
                </a:srgbClr>
              </a:gs>
              <a:gs pos="98000">
                <a:srgbClr val="AEDEF9">
                  <a:alpha val="92549"/>
                </a:srgbClr>
              </a:gs>
              <a:gs pos="100000">
                <a:srgbClr val="AEDEF9">
                  <a:alpha val="92549"/>
                </a:srgbClr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" name="Google Shape;38;g37f46ff44c6_0_57"/>
          <p:cNvSpPr txBox="1">
            <a:spLocks noGrp="1"/>
          </p:cNvSpPr>
          <p:nvPr>
            <p:ph type="body" idx="1"/>
          </p:nvPr>
        </p:nvSpPr>
        <p:spPr>
          <a:xfrm>
            <a:off x="337351" y="1825625"/>
            <a:ext cx="110163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9" name="Google Shape;39;g37f46ff44c6_0_57"/>
          <p:cNvSpPr txBox="1">
            <a:spLocks noGrp="1"/>
          </p:cNvSpPr>
          <p:nvPr>
            <p:ph type="title"/>
          </p:nvPr>
        </p:nvSpPr>
        <p:spPr>
          <a:xfrm>
            <a:off x="337351" y="365126"/>
            <a:ext cx="10056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0" name="Google Shape;40;g37f46ff44c6_0_57"/>
          <p:cNvGrpSpPr/>
          <p:nvPr/>
        </p:nvGrpSpPr>
        <p:grpSpPr>
          <a:xfrm>
            <a:off x="-1" y="1144527"/>
            <a:ext cx="5877169" cy="110400"/>
            <a:chOff x="0" y="1064628"/>
            <a:chExt cx="4784020" cy="110400"/>
          </a:xfrm>
        </p:grpSpPr>
        <p:sp>
          <p:nvSpPr>
            <p:cNvPr id="41" name="Google Shape;41;g37f46ff44c6_0_57"/>
            <p:cNvSpPr/>
            <p:nvPr/>
          </p:nvSpPr>
          <p:spPr>
            <a:xfrm>
              <a:off x="0" y="1080706"/>
              <a:ext cx="4728900" cy="7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" name="Google Shape;42;g37f46ff44c6_0_57"/>
            <p:cNvSpPr/>
            <p:nvPr/>
          </p:nvSpPr>
          <p:spPr>
            <a:xfrm flipH="1">
              <a:off x="4673620" y="1064628"/>
              <a:ext cx="110400" cy="11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 Graph light background">
  <p:cSld name="Chart or Graph light backgroun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7f46ff44c6_0_83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chemeClr val="lt2"/>
              </a:gs>
              <a:gs pos="12000">
                <a:schemeClr val="lt2"/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0784"/>
                </a:srgbClr>
              </a:gs>
              <a:gs pos="98000">
                <a:srgbClr val="AEDEF9"/>
              </a:gs>
              <a:gs pos="100000">
                <a:srgbClr val="AEDEF9"/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" name="Google Shape;45;g37f46ff44c6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">
  <p:cSld name="1_Divi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7f46ff44c6_0_111"/>
          <p:cNvSpPr txBox="1">
            <a:spLocks noGrp="1"/>
          </p:cNvSpPr>
          <p:nvPr>
            <p:ph type="title"/>
          </p:nvPr>
        </p:nvSpPr>
        <p:spPr>
          <a:xfrm>
            <a:off x="237623" y="3260559"/>
            <a:ext cx="9447900" cy="3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(Great Agenda Slide)">
  <p:cSld name="Left Title (Great Agenda Slide)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7f46ff44c6_0_49"/>
          <p:cNvSpPr/>
          <p:nvPr/>
        </p:nvSpPr>
        <p:spPr>
          <a:xfrm>
            <a:off x="-10756" y="0"/>
            <a:ext cx="12202800" cy="6867600"/>
          </a:xfrm>
          <a:prstGeom prst="rect">
            <a:avLst/>
          </a:prstGeom>
          <a:gradFill>
            <a:gsLst>
              <a:gs pos="0">
                <a:schemeClr val="lt2"/>
              </a:gs>
              <a:gs pos="12000">
                <a:schemeClr val="lt2"/>
              </a:gs>
              <a:gs pos="48000">
                <a:srgbClr val="E7E6E6">
                  <a:alpha val="89803"/>
                </a:srgbClr>
              </a:gs>
              <a:gs pos="71000">
                <a:srgbClr val="E7E6E6">
                  <a:alpha val="80784"/>
                </a:srgbClr>
              </a:gs>
              <a:gs pos="98000">
                <a:srgbClr val="AEDEF9"/>
              </a:gs>
              <a:gs pos="100000">
                <a:srgbClr val="AEDEF9"/>
              </a:gs>
            </a:gsLst>
            <a:lin ang="0" scaled="0"/>
          </a:gradFill>
          <a:ln w="12700" cap="flat" cmpd="sng">
            <a:solidFill>
              <a:srgbClr val="031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g37f46ff44c6_0_49"/>
          <p:cNvSpPr txBox="1">
            <a:spLocks noGrp="1"/>
          </p:cNvSpPr>
          <p:nvPr>
            <p:ph type="title"/>
          </p:nvPr>
        </p:nvSpPr>
        <p:spPr>
          <a:xfrm>
            <a:off x="379012" y="2184200"/>
            <a:ext cx="4089600" cy="29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1" name="Google Shape;51;g37f46ff44c6_0_49"/>
          <p:cNvGrpSpPr/>
          <p:nvPr/>
        </p:nvGrpSpPr>
        <p:grpSpPr>
          <a:xfrm rot="-5400000">
            <a:off x="2333642" y="3735940"/>
            <a:ext cx="4784020" cy="110400"/>
            <a:chOff x="0" y="1064628"/>
            <a:chExt cx="4784020" cy="110400"/>
          </a:xfrm>
        </p:grpSpPr>
        <p:sp>
          <p:nvSpPr>
            <p:cNvPr id="52" name="Google Shape;52;g37f46ff44c6_0_49"/>
            <p:cNvSpPr/>
            <p:nvPr/>
          </p:nvSpPr>
          <p:spPr>
            <a:xfrm>
              <a:off x="0" y="1080706"/>
              <a:ext cx="4728900" cy="7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" name="Google Shape;53;g37f46ff44c6_0_49"/>
            <p:cNvSpPr/>
            <p:nvPr/>
          </p:nvSpPr>
          <p:spPr>
            <a:xfrm flipH="1">
              <a:off x="4673620" y="1064628"/>
              <a:ext cx="110400" cy="11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4" name="Google Shape;54;g37f46ff44c6_0_49"/>
          <p:cNvSpPr txBox="1">
            <a:spLocks noGrp="1"/>
          </p:cNvSpPr>
          <p:nvPr>
            <p:ph type="body" idx="1"/>
          </p:nvPr>
        </p:nvSpPr>
        <p:spPr>
          <a:xfrm>
            <a:off x="5144500" y="634275"/>
            <a:ext cx="6699900" cy="5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" name="Google Shape;55;g37f46ff44c6_0_49" descr="A black and blue logo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8441" y="1044652"/>
            <a:ext cx="2290762" cy="46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7f46ff44c6_0_96" descr="An abstract blue pattern with numbers"/>
          <p:cNvPicPr preferRelativeResize="0"/>
          <p:nvPr/>
        </p:nvPicPr>
        <p:blipFill rotWithShape="1">
          <a:blip r:embed="rId2">
            <a:alphaModFix/>
          </a:blip>
          <a:srcRect r="-49"/>
          <a:stretch/>
        </p:blipFill>
        <p:spPr>
          <a:xfrm>
            <a:off x="-12595" y="0"/>
            <a:ext cx="122101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7f46ff44c6_0_96"/>
          <p:cNvSpPr/>
          <p:nvPr/>
        </p:nvSpPr>
        <p:spPr>
          <a:xfrm>
            <a:off x="-12595" y="0"/>
            <a:ext cx="12204600" cy="6858000"/>
          </a:xfrm>
          <a:prstGeom prst="rect">
            <a:avLst/>
          </a:prstGeom>
          <a:gradFill>
            <a:gsLst>
              <a:gs pos="0">
                <a:srgbClr val="00203F">
                  <a:alpha val="80784"/>
                </a:srgbClr>
              </a:gs>
              <a:gs pos="17000">
                <a:srgbClr val="00203F">
                  <a:alpha val="80784"/>
                </a:srgbClr>
              </a:gs>
              <a:gs pos="56000">
                <a:srgbClr val="005578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" name="Google Shape;59;g37f46ff44c6_0_96"/>
          <p:cNvSpPr txBox="1">
            <a:spLocks noGrp="1"/>
          </p:cNvSpPr>
          <p:nvPr>
            <p:ph type="title"/>
          </p:nvPr>
        </p:nvSpPr>
        <p:spPr>
          <a:xfrm>
            <a:off x="556150" y="960751"/>
            <a:ext cx="4854300" cy="26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7f46ff44c6_0_96"/>
          <p:cNvSpPr txBox="1">
            <a:spLocks noGrp="1"/>
          </p:cNvSpPr>
          <p:nvPr>
            <p:ph type="body" idx="1"/>
          </p:nvPr>
        </p:nvSpPr>
        <p:spPr>
          <a:xfrm>
            <a:off x="7060987" y="1120776"/>
            <a:ext cx="4104600" cy="1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Google Shape;61;g37f46ff44c6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200" y="5653644"/>
            <a:ext cx="12191999" cy="120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7f46ff44c6_0_40"/>
          <p:cNvSpPr txBox="1"/>
          <p:nvPr/>
        </p:nvSpPr>
        <p:spPr>
          <a:xfrm>
            <a:off x="9438042" y="6538026"/>
            <a:ext cx="27432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02576C"/>
                </a:solidFill>
                <a:latin typeface="Arial Black"/>
                <a:ea typeface="Arial Black"/>
                <a:cs typeface="Arial Black"/>
                <a:sym typeface="Arial Black"/>
              </a:rPr>
              <a:t>‹N°›</a:t>
            </a:fld>
            <a:endParaRPr sz="2000" b="1" i="0" u="none" strike="noStrike" cap="none">
              <a:solidFill>
                <a:srgbClr val="02576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Google Shape;11;g37f46ff44c6_0_40" descr="A number pattern with white numbers&#10;&#10;AI-generated content may be incorrect."/>
          <p:cNvPicPr preferRelativeResize="0"/>
          <p:nvPr/>
        </p:nvPicPr>
        <p:blipFill rotWithShape="1">
          <a:blip r:embed="rId15">
            <a:alphaModFix amt="44000"/>
          </a:blip>
          <a:srcRect/>
          <a:stretch/>
        </p:blipFill>
        <p:spPr>
          <a:xfrm>
            <a:off x="10757" y="9625"/>
            <a:ext cx="121704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B7D448-A9E4-CDBA-6D19-C632F2EEC4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49913" y="6672580"/>
            <a:ext cx="9207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frinic.net/call-for-volunteers-on-the-nro-number-council-nro-nc-address-council-aso-a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public-comment/proceeding/second-draft-of-the-rir-governance-document-28-08-202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ro.net/icp-2-rir-governance-document-v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et/wp-content/uploads/RIR-Governance-Document-v2-deltas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ro.net/policy/internet-coordination-policy-2/faq/" TargetMode="External"/><Relationship Id="rId5" Type="http://schemas.openxmlformats.org/officeDocument/2006/relationships/hyperlink" Target="https://www.nro.net/preliminary-assessment-document-published/" TargetMode="External"/><Relationship Id="rId4" Type="http://schemas.openxmlformats.org/officeDocument/2006/relationships/hyperlink" Target="https://www.nro.net/policy/internet-coordination-policy-2/rir-governance-document-version-2-summary-of-differences-and-rationale-for-chang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ro.net/wp-content/uploads/RIR-Governance-Document-v2-delta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ro.net/policy/internet-coordination-policy-2/rir-governance-document-version-2-summary-of-differences-and-rationale-for-change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75804" y="2888680"/>
            <a:ext cx="95388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3400" b="0" dirty="0"/>
              <a:t>ICANN 84 | Joint Meeting ICANN Board &amp; AS0</a:t>
            </a:r>
            <a:br>
              <a:rPr lang="en-US" sz="4600" dirty="0"/>
            </a:br>
            <a:r>
              <a:rPr lang="en-US" sz="3422" dirty="0"/>
              <a:t>Second Consultation on Updating ICP-2</a:t>
            </a:r>
            <a:endParaRPr sz="3422"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940775" y="4872227"/>
            <a:ext cx="8081325" cy="82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2400" b="0" dirty="0"/>
              <a:t>29 October 2025</a:t>
            </a:r>
            <a:endParaRPr sz="2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body" idx="1"/>
          </p:nvPr>
        </p:nvSpPr>
        <p:spPr>
          <a:xfrm>
            <a:off x="838200" y="2001075"/>
            <a:ext cx="4409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Previously: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‘Governance Document for the Recognition,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Maintenance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and Derecognition of Regional Internet Registries’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Now: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‘Governance Document for the Recognition,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Operation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and Derecognition of Regional Internet Registries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238" cy="41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Rationale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‘Operation’ better describes the nature of the operational requirements in the document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Title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c61695d41_0_17"/>
          <p:cNvSpPr txBox="1">
            <a:spLocks noGrp="1"/>
          </p:cNvSpPr>
          <p:nvPr>
            <p:ph type="body" idx="1"/>
          </p:nvPr>
        </p:nvSpPr>
        <p:spPr>
          <a:xfrm>
            <a:off x="838200" y="2001063"/>
            <a:ext cx="43818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Change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Longer preamble that clearly defines the document’s purpose and goals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7c61695d41_0_17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Rationale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Provides more context for the document and explains how its provisions are intended to advance certain goals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7c61695d41_0_17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Preamble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c61695d41_0_8"/>
          <p:cNvSpPr txBox="1">
            <a:spLocks noGrp="1"/>
          </p:cNvSpPr>
          <p:nvPr>
            <p:ph type="body" idx="1"/>
          </p:nvPr>
        </p:nvSpPr>
        <p:spPr>
          <a:xfrm>
            <a:off x="838200" y="2001075"/>
            <a:ext cx="47382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Change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Section 1.3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notes that the the RIRs and ICANN may jointly develop specific additional procedures to implement the RIR Governance Document (‘Implementation Procedures’)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7c61695d41_0_8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4285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32234"/>
              <a:buNone/>
            </a:pPr>
            <a:r>
              <a:rPr lang="en-US" sz="2847">
                <a:latin typeface="Arial"/>
                <a:ea typeface="Arial"/>
                <a:cs typeface="Arial"/>
                <a:sym typeface="Arial"/>
              </a:rPr>
              <a:t>Address the community concern that additional details or procedures will need to be developed around certain general obligations in the RIR Governance Document</a:t>
            </a:r>
            <a:endParaRPr sz="284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75611"/>
              <a:buNone/>
            </a:pP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Note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34453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Implementation Procedures cannot contradict or override any terms of the RIR Governance Document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7c61695d41_0_8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Implementation Procedures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fa7a336ee_1_1"/>
          <p:cNvSpPr txBox="1">
            <a:spLocks noGrp="1"/>
          </p:cNvSpPr>
          <p:nvPr>
            <p:ph type="title"/>
          </p:nvPr>
        </p:nvSpPr>
        <p:spPr>
          <a:xfrm>
            <a:off x="237623" y="3260559"/>
            <a:ext cx="9447900" cy="3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</a:pPr>
            <a:r>
              <a:rPr lang="en-US">
                <a:solidFill>
                  <a:srgbClr val="02576C"/>
                </a:solidFill>
                <a:latin typeface="Arial"/>
                <a:ea typeface="Arial"/>
                <a:cs typeface="Arial"/>
                <a:sym typeface="Arial"/>
              </a:rPr>
              <a:t>Recognition and Derecognition</a:t>
            </a:r>
            <a:endParaRPr>
              <a:solidFill>
                <a:srgbClr val="0257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838200" y="2001075"/>
            <a:ext cx="48582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4285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Change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2070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 candidate RIR may be recognized on less than unanimous support by the existing RIRs if an independent third party appointed by ICANN determines that a single RIR has made a material error of fact or provided an inadequate justification for its recommendation not to recognize the candidate RIR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238" cy="468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8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There was concern that an RIR could object to recognizing a new RIR for inadequate or illegitimate reasons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8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We provided a mechanism to overrule a dissenting RIR while protecting the need for RIRs to ensure that they are not forced into business relationships with new entities that may not be lawful in their jurisdictions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Recognition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fa7a336ee_1_6"/>
          <p:cNvSpPr txBox="1">
            <a:spLocks noGrp="1"/>
          </p:cNvSpPr>
          <p:nvPr>
            <p:ph type="body" idx="1"/>
          </p:nvPr>
        </p:nvSpPr>
        <p:spPr>
          <a:xfrm>
            <a:off x="399750" y="1403300"/>
            <a:ext cx="5216700" cy="4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Change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Provided additional protections for an affected RIR in the derecognition process: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Proposal:</a:t>
            </a:r>
            <a:r>
              <a:rPr lang="en-US" sz="24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Strengthened criteria for derecognition proposal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- rationale and details required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Response: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Opportunity for affected RIR to publicly respond in writing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Transparency: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ICANN must publish the reasons for its decision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7fa7a336ee_1_6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It is important to ensure that the derecognition process is transparent, faithful to the requirements of the RIR Governance Document, and protective of the rights of the affected RIR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7fa7a336ee_1_6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Derecognition Proposal (1)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c61695d41_0_85"/>
          <p:cNvSpPr txBox="1">
            <a:spLocks noGrp="1"/>
          </p:cNvSpPr>
          <p:nvPr>
            <p:ph type="body" idx="1"/>
          </p:nvPr>
        </p:nvSpPr>
        <p:spPr>
          <a:xfrm>
            <a:off x="450475" y="2001075"/>
            <a:ext cx="5022300" cy="4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Changes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93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New threshold of 2,000 members or 25% of the members of an RIR, whichever is lower, to initiate the derecognition process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777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Also allows for ICANN to initiate the derecognition process (but derecognition still requires RIR approval)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7c61695d41_0_85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Different RIRs will have different numbers of members and different criteria for becoming a member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Allowing ICANN to initiate derecognition provides additional neutrality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7c61695d41_0_85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Derecognition Proposal (2)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c61695d41_0_91"/>
          <p:cNvSpPr txBox="1">
            <a:spLocks noGrp="1"/>
          </p:cNvSpPr>
          <p:nvPr>
            <p:ph type="title"/>
          </p:nvPr>
        </p:nvSpPr>
        <p:spPr>
          <a:xfrm>
            <a:off x="237623" y="3260559"/>
            <a:ext cx="9447900" cy="3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</a:pPr>
            <a:r>
              <a:rPr lang="en-US">
                <a:solidFill>
                  <a:srgbClr val="02576C"/>
                </a:solidFill>
                <a:latin typeface="Arial"/>
                <a:ea typeface="Arial"/>
                <a:cs typeface="Arial"/>
                <a:sym typeface="Arial"/>
              </a:rPr>
              <a:t>Audits</a:t>
            </a:r>
            <a:endParaRPr>
              <a:solidFill>
                <a:srgbClr val="0257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c61695d41_0_98"/>
          <p:cNvSpPr txBox="1">
            <a:spLocks noGrp="1"/>
          </p:cNvSpPr>
          <p:nvPr>
            <p:ph type="body" idx="1"/>
          </p:nvPr>
        </p:nvSpPr>
        <p:spPr>
          <a:xfrm>
            <a:off x="470650" y="2001075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Previously: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General requirement for RIRs must undergo periodic audits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Now: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Frequency is specified: each RIR must be audited at least once every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years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7c61695d41_0_98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Provide more specificity around frequency of periodic audits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Ensure that problems are identified early 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7c61695d41_0_98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Regular Audits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470650" y="2001075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Change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An ad hoc audit of an RIR can be requested by: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other RIRs by majority decision (previously required unanimity)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2,000 members or 25% of the members of the RIR, whichever is lower (new)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ICANN (new)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238" cy="41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Provide additional mechanisms to catch problems early 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Ad Hoc Audits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d331ea4a4_0_27"/>
          <p:cNvSpPr txBox="1">
            <a:spLocks noGrp="1"/>
          </p:cNvSpPr>
          <p:nvPr>
            <p:ph type="title"/>
          </p:nvPr>
        </p:nvSpPr>
        <p:spPr>
          <a:xfrm>
            <a:off x="1186542" y="365125"/>
            <a:ext cx="1016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US" sz="3600" b="1"/>
              <a:t>2025 NRO NC (ASO AC) Members</a:t>
            </a:r>
            <a:endParaRPr sz="3600" b="1"/>
          </a:p>
        </p:txBody>
      </p:sp>
      <p:pic>
        <p:nvPicPr>
          <p:cNvPr id="94" name="Google Shape;94;g39d331ea4a4_0_27"/>
          <p:cNvPicPr preferRelativeResize="0"/>
          <p:nvPr/>
        </p:nvPicPr>
        <p:blipFill rotWithShape="1">
          <a:blip r:embed="rId3">
            <a:alphaModFix/>
          </a:blip>
          <a:srcRect t="15950" b="9405"/>
          <a:stretch/>
        </p:blipFill>
        <p:spPr>
          <a:xfrm>
            <a:off x="1436275" y="988701"/>
            <a:ext cx="10792474" cy="45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9d331ea4a4_0_27"/>
          <p:cNvSpPr txBox="1"/>
          <p:nvPr/>
        </p:nvSpPr>
        <p:spPr>
          <a:xfrm>
            <a:off x="1793975" y="5817925"/>
            <a:ext cx="974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AFRINIC call for nominations to the NRO NC</a:t>
            </a: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https://afrinic.net/call-for-volunteers-on-the-nro-number-council-nro-nc-address-council-aso-ac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9d331ea4a4_0_27"/>
          <p:cNvSpPr txBox="1"/>
          <p:nvPr/>
        </p:nvSpPr>
        <p:spPr>
          <a:xfrm>
            <a:off x="5207687" y="5227307"/>
            <a:ext cx="292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*Appointed by RIR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237623" y="3260559"/>
            <a:ext cx="9447798" cy="321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</a:pPr>
            <a:r>
              <a:rPr lang="en-US">
                <a:solidFill>
                  <a:srgbClr val="02576C"/>
                </a:solidFill>
                <a:latin typeface="Arial"/>
                <a:ea typeface="Arial"/>
                <a:cs typeface="Arial"/>
                <a:sym typeface="Arial"/>
              </a:rPr>
              <a:t>Emergency Continuity (New)</a:t>
            </a:r>
            <a:endParaRPr>
              <a:solidFill>
                <a:srgbClr val="0257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470488" y="2001075"/>
            <a:ext cx="5117100" cy="4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New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035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082">
                <a:latin typeface="Arial"/>
                <a:ea typeface="Arial"/>
                <a:cs typeface="Arial"/>
                <a:sym typeface="Arial"/>
              </a:rPr>
              <a:t>Mechanism to quickly and temporarily transfer an RIR’s responsibilities to an ‘Emergency Operator’ in urgent situations</a:t>
            </a:r>
            <a:br>
              <a:rPr lang="en-US" sz="3082">
                <a:latin typeface="Arial"/>
                <a:ea typeface="Arial"/>
                <a:cs typeface="Arial"/>
                <a:sym typeface="Arial"/>
              </a:rPr>
            </a:br>
            <a:endParaRPr sz="3082">
              <a:latin typeface="Arial"/>
              <a:ea typeface="Arial"/>
              <a:cs typeface="Arial"/>
              <a:sym typeface="Arial"/>
            </a:endParaRPr>
          </a:p>
          <a:p>
            <a:pPr marL="457200" lvl="0" indent="-3803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082">
                <a:latin typeface="Arial"/>
                <a:ea typeface="Arial"/>
                <a:cs typeface="Arial"/>
                <a:sym typeface="Arial"/>
              </a:rPr>
              <a:t>Requires unanimous agreement of other RIRs and ICANN</a:t>
            </a:r>
            <a:br>
              <a:rPr lang="en-US" sz="3082">
                <a:latin typeface="Arial"/>
                <a:ea typeface="Arial"/>
                <a:cs typeface="Arial"/>
                <a:sym typeface="Arial"/>
              </a:rPr>
            </a:br>
            <a:endParaRPr sz="3082">
              <a:latin typeface="Arial"/>
              <a:ea typeface="Arial"/>
              <a:cs typeface="Arial"/>
              <a:sym typeface="Arial"/>
            </a:endParaRPr>
          </a:p>
          <a:p>
            <a:pPr marL="457200" lvl="0" indent="-3803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082">
                <a:latin typeface="Arial"/>
                <a:ea typeface="Arial"/>
                <a:cs typeface="Arial"/>
                <a:sym typeface="Arial"/>
              </a:rPr>
              <a:t>Must be time-limited, publicly justified, and followed by a community consultation</a:t>
            </a:r>
            <a:endParaRPr sz="3082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238" cy="41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Need to ensure continuity of service in emergency situations that don’t involve derecognition or situations in which derecognition is being pursued but may take a long time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Emergency Continuity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383574" y="2001075"/>
            <a:ext cx="5291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New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Rationale: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ICANN must publish rationale and scope of Emergency Continuity and initiate community engagement process as soon as possible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Limitation: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Emergency Continuity cannot exceed 90 days (unless formally renewed)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Postmortem: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RIRs and ICANN must conduct post-event review, publish report, and provide community feedback process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238" cy="41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Ensure that Emergency Continuity process is accountable and does not become a substitute for derecognition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Ensure lessons from Emergency Continuity are documented and RIR and ICANN communities remain engaged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Emergency Continuity Protections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/>
          </p:nvPr>
        </p:nvSpPr>
        <p:spPr>
          <a:xfrm>
            <a:off x="237623" y="3260559"/>
            <a:ext cx="9447900" cy="3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</a:pPr>
            <a:r>
              <a:rPr lang="en-US">
                <a:solidFill>
                  <a:srgbClr val="02576C"/>
                </a:solidFill>
                <a:latin typeface="Arial"/>
                <a:ea typeface="Arial"/>
                <a:cs typeface="Arial"/>
                <a:sym typeface="Arial"/>
              </a:rPr>
              <a:t>Miscellaneous</a:t>
            </a:r>
            <a:endParaRPr>
              <a:solidFill>
                <a:srgbClr val="0257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body" idx="1"/>
          </p:nvPr>
        </p:nvSpPr>
        <p:spPr>
          <a:xfrm>
            <a:off x="838200" y="2001063"/>
            <a:ext cx="4381831" cy="41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6666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Changes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lvl="0" indent="-1795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3129">
                <a:latin typeface="Arial"/>
                <a:ea typeface="Arial"/>
                <a:cs typeface="Arial"/>
                <a:sym typeface="Arial"/>
              </a:rPr>
              <a:t>Each amendment to the RIR Governance Document must specify a grace period to become compliant</a:t>
            </a:r>
            <a:br>
              <a:rPr lang="en-US" sz="3129">
                <a:latin typeface="Arial"/>
                <a:ea typeface="Arial"/>
                <a:cs typeface="Arial"/>
                <a:sym typeface="Arial"/>
              </a:rPr>
            </a:br>
            <a:endParaRPr sz="3129">
              <a:latin typeface="Arial"/>
              <a:ea typeface="Arial"/>
              <a:cs typeface="Arial"/>
              <a:sym typeface="Arial"/>
            </a:endParaRPr>
          </a:p>
          <a:p>
            <a:pPr marL="228600" lvl="0" indent="-17950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29">
                <a:latin typeface="Arial"/>
                <a:ea typeface="Arial"/>
                <a:cs typeface="Arial"/>
                <a:sym typeface="Arial"/>
              </a:rPr>
              <a:t>Three-year grace period to become compliant with any obligations that were not already contained in ICP-2 after adoption of the RIR Governance Document</a:t>
            </a:r>
            <a:endParaRPr sz="312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238" cy="41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Rationale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Ensure clarity by requiring grace periods to be clearly specified in any amendment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Provide current RIRs with the time necessary to align their processes with the RIR Governance Document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Rectification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7c61695d41_0_108"/>
          <p:cNvSpPr txBox="1">
            <a:spLocks noGrp="1"/>
          </p:cNvSpPr>
          <p:nvPr>
            <p:ph type="body" idx="1"/>
          </p:nvPr>
        </p:nvSpPr>
        <p:spPr>
          <a:xfrm>
            <a:off x="337351" y="1825625"/>
            <a:ext cx="110163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4.1(q) Dispute Resolution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20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Require each RIR to provide a fair and effective adjudicative mechanism for members to enforce their rights against the RIR 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7c61695d41_0_108"/>
          <p:cNvSpPr txBox="1">
            <a:spLocks noGrp="1"/>
          </p:cNvSpPr>
          <p:nvPr>
            <p:ph type="title"/>
          </p:nvPr>
        </p:nvSpPr>
        <p:spPr>
          <a:xfrm>
            <a:off x="337351" y="365126"/>
            <a:ext cx="10056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New Section on Dispute Resolution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337351" y="1825625"/>
            <a:ext cx="11016449" cy="417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2.8 Good Faith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20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Explicitly states that ICANN and all RIRs will act in good faith and with fair dealing under the RIR Governance Document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20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Requires all actions to be undertaken promptly and within reasonable timeframes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337351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New Section on Good Faith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fa7a336ee_1_13"/>
          <p:cNvSpPr txBox="1">
            <a:spLocks noGrp="1"/>
          </p:cNvSpPr>
          <p:nvPr>
            <p:ph type="body" idx="1"/>
          </p:nvPr>
        </p:nvSpPr>
        <p:spPr>
          <a:xfrm>
            <a:off x="337350" y="1597525"/>
            <a:ext cx="11016300" cy="5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5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0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Powers / Limitations</a:t>
            </a:r>
            <a:endParaRPr sz="2630">
              <a:latin typeface="Arial"/>
              <a:ea typeface="Arial"/>
              <a:cs typeface="Arial"/>
              <a:sym typeface="Arial"/>
            </a:endParaRPr>
          </a:p>
          <a:p>
            <a:pPr marL="914400" lvl="1" indent="-3956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0"/>
              <a:buChar char="○"/>
            </a:pPr>
            <a:r>
              <a:rPr lang="en-US" sz="2630"/>
              <a:t>CAN initiate a proposal to derecognize an RIR</a:t>
            </a:r>
            <a:endParaRPr sz="2630"/>
          </a:p>
          <a:p>
            <a:pPr marL="914400" lvl="1" indent="-3956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0"/>
              <a:buChar char="○"/>
            </a:pPr>
            <a:r>
              <a:rPr lang="en-US" sz="2630"/>
              <a:t>CAN initiate an ad hoc audit of an RIR</a:t>
            </a:r>
            <a:endParaRPr sz="2630"/>
          </a:p>
          <a:p>
            <a:pPr marL="914400" lvl="1" indent="-3956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0"/>
              <a:buChar char="○"/>
            </a:pPr>
            <a:r>
              <a:rPr lang="en-US" sz="2630"/>
              <a:t>CANNOT unilaterally recognize or derecognize an RIR or initiate emergency continuity procedures</a:t>
            </a:r>
            <a:br>
              <a:rPr lang="en-US" sz="2630"/>
            </a:br>
            <a:endParaRPr sz="2630"/>
          </a:p>
          <a:p>
            <a:pPr marL="457200" lvl="0" indent="-3956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0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Responsibilities</a:t>
            </a:r>
            <a:endParaRPr sz="263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956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0"/>
              <a:buChar char="○"/>
            </a:pPr>
            <a:r>
              <a:rPr lang="en-US" sz="2630"/>
              <a:t>Conduct an independent review if the RIRs do not unanimously recommend recognizing a Candidate RIR</a:t>
            </a:r>
            <a:endParaRPr sz="2630"/>
          </a:p>
          <a:p>
            <a:pPr marL="914400" lvl="1" indent="-3956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0"/>
              <a:buChar char="○"/>
            </a:pPr>
            <a:r>
              <a:rPr lang="en-US" sz="2630"/>
              <a:t>Perform regular and ad hoc audits of RIRs</a:t>
            </a:r>
            <a:endParaRPr sz="2630"/>
          </a:p>
          <a:p>
            <a:pPr marL="914400" lvl="1" indent="-3956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0"/>
              <a:buChar char="○"/>
            </a:pPr>
            <a:r>
              <a:rPr lang="en-US" sz="2630"/>
              <a:t>Participate in the Emergency Continuity process</a:t>
            </a:r>
            <a:endParaRPr sz="2630"/>
          </a:p>
        </p:txBody>
      </p:sp>
      <p:sp>
        <p:nvSpPr>
          <p:cNvPr id="272" name="Google Shape;272;g37fa7a336ee_1_13"/>
          <p:cNvSpPr txBox="1">
            <a:spLocks noGrp="1"/>
          </p:cNvSpPr>
          <p:nvPr>
            <p:ph type="title"/>
          </p:nvPr>
        </p:nvSpPr>
        <p:spPr>
          <a:xfrm>
            <a:off x="337350" y="365125"/>
            <a:ext cx="11420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RIR Governance Document: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ICANN’S Role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8b33fd9fc_4_0"/>
          <p:cNvSpPr txBox="1">
            <a:spLocks noGrp="1"/>
          </p:cNvSpPr>
          <p:nvPr>
            <p:ph type="body" idx="1"/>
          </p:nvPr>
        </p:nvSpPr>
        <p:spPr>
          <a:xfrm>
            <a:off x="838200" y="2001063"/>
            <a:ext cx="43818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Feedback on this Consultation must be submitted by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7 November 2025.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https://www.icann.org/en/public-comment/proceeding/second-draft-of-the-rir-governance-document-28-08-2025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48b33fd9fc_4_0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share constructive feedback that is specific to this document.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000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particularly interested in hearing your views on whether this draft addresses questions and concerns with the previous draft.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000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document does not address the implementation of the RIR governance framework; comments on implementation will be considered out of scope.</a:t>
            </a:r>
            <a:endParaRPr sz="2200"/>
          </a:p>
        </p:txBody>
      </p:sp>
      <p:sp>
        <p:nvSpPr>
          <p:cNvPr id="280" name="Google Shape;280;g348b33fd9fc_4_0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ICANN Public Comment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>
            <a:spLocks noGrp="1"/>
          </p:cNvSpPr>
          <p:nvPr>
            <p:ph type="body" idx="1"/>
          </p:nvPr>
        </p:nvSpPr>
        <p:spPr>
          <a:xfrm>
            <a:off x="5144500" y="634275"/>
            <a:ext cx="6699900" cy="5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/>
              <a:t>Revised ‘</a:t>
            </a:r>
            <a:r>
              <a:rPr lang="en-US" b="1"/>
              <a:t>Governance Document for the Recognition, Operation, and Derecognition of Regional Internet Registries</a:t>
            </a:r>
            <a:r>
              <a:rPr lang="en-US"/>
              <a:t>’ </a:t>
            </a:r>
            <a:br>
              <a:rPr lang="en-US"/>
            </a:br>
            <a:br>
              <a:rPr lang="en-US"/>
            </a:br>
            <a:r>
              <a:rPr lang="en-US"/>
              <a:t>(RIR Governance Document)</a:t>
            </a:r>
            <a:endParaRPr/>
          </a:p>
        </p:txBody>
      </p:sp>
      <p:pic>
        <p:nvPicPr>
          <p:cNvPr id="287" name="Google Shape;2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809" y="1923987"/>
            <a:ext cx="3010026" cy="301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0"/>
          <p:cNvSpPr txBox="1"/>
          <p:nvPr/>
        </p:nvSpPr>
        <p:spPr>
          <a:xfrm>
            <a:off x="789417" y="5190564"/>
            <a:ext cx="37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https://www.nro.net/icp-2-rir-governance-document-v2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5"/>
          <p:cNvGraphicFramePr/>
          <p:nvPr/>
        </p:nvGraphicFramePr>
        <p:xfrm>
          <a:off x="1021975" y="2001063"/>
          <a:ext cx="4376775" cy="4175925"/>
        </p:xfrm>
        <a:graphic>
          <a:graphicData uri="http://schemas.openxmlformats.org/drawingml/2006/table">
            <a:tbl>
              <a:tblPr>
                <a:noFill/>
                <a:tableStyleId>{7C6B0B2B-5324-4FFC-86B3-1B480B7D5264}</a:tableStyleId>
              </a:tblPr>
              <a:tblGrid>
                <a:gridCol w="121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1992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RIPE NCC established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1993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APNIC established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1997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ARIN established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1998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ICANN established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2001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ICANN adopted ICP-2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LACNIC established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AfriNIC established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600" marR="52600" marT="26300" marB="263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" name="Google Shape;102;p5"/>
          <p:cNvSpPr txBox="1">
            <a:spLocks noGrp="1"/>
          </p:cNvSpPr>
          <p:nvPr>
            <p:ph type="body" idx="2"/>
          </p:nvPr>
        </p:nvSpPr>
        <p:spPr>
          <a:xfrm>
            <a:off x="6635363" y="2001063"/>
            <a:ext cx="5117238" cy="438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739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ICP-2 is nearly 25 years old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The Internet has changed over the last quarter century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The relationships between RIRs and ICANN and between each other have changed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228600" lvl="0" indent="-1739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Need to more explicitly provide for: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An RIR’s </a:t>
            </a:r>
            <a:r>
              <a:rPr lang="en-US" sz="2100" u="sng">
                <a:latin typeface="Arial"/>
                <a:ea typeface="Arial"/>
                <a:cs typeface="Arial"/>
                <a:sym typeface="Arial"/>
              </a:rPr>
              <a:t>ongoing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 responsibilities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Potential </a:t>
            </a:r>
            <a:r>
              <a:rPr lang="en-US" sz="2100" u="sng">
                <a:latin typeface="Arial"/>
                <a:ea typeface="Arial"/>
                <a:cs typeface="Arial"/>
                <a:sym typeface="Arial"/>
              </a:rPr>
              <a:t>derecognition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 of an RIR that can no longer adequately provide for the needs of its numbering community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1111431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latin typeface="Arial"/>
                <a:ea typeface="Arial"/>
                <a:cs typeface="Arial"/>
                <a:sym typeface="Arial"/>
              </a:rPr>
              <a:t>Why revisit ICP-2?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8b33fd9fc_4_12"/>
          <p:cNvSpPr txBox="1">
            <a:spLocks noGrp="1"/>
          </p:cNvSpPr>
          <p:nvPr>
            <p:ph type="title"/>
          </p:nvPr>
        </p:nvSpPr>
        <p:spPr>
          <a:xfrm>
            <a:off x="379012" y="2184200"/>
            <a:ext cx="4089600" cy="29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Supporting Documents</a:t>
            </a:r>
            <a:endParaRPr/>
          </a:p>
        </p:txBody>
      </p:sp>
      <p:sp>
        <p:nvSpPr>
          <p:cNvPr id="295" name="Google Shape;295;g348b33fd9fc_4_12"/>
          <p:cNvSpPr txBox="1">
            <a:spLocks noGrp="1"/>
          </p:cNvSpPr>
          <p:nvPr>
            <p:ph type="body" idx="1"/>
          </p:nvPr>
        </p:nvSpPr>
        <p:spPr>
          <a:xfrm>
            <a:off x="5144500" y="745150"/>
            <a:ext cx="6367200" cy="5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1800"/>
              <a:t>Redline of changes: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https://www.nro.net/wp-content/uploads/RIR-Governance-Document-v2-deltas.pdf</a:t>
            </a:r>
            <a:r>
              <a:rPr lang="en-US" sz="1800"/>
              <a:t>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/>
              <a:t>Summary of changes and rationale: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https://www.nro.net/policy/internet-coordination-policy-2/rir-governance-document-version-2-summary-of-differences-and-rationale-for-changes/</a:t>
            </a:r>
            <a:r>
              <a:rPr lang="en-US" sz="1800"/>
              <a:t>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/>
              <a:t>RIR Preliminary Assessment:</a:t>
            </a:r>
            <a:br>
              <a:rPr lang="en-US" sz="1800"/>
            </a:br>
            <a:r>
              <a:rPr lang="en-US" sz="1800" u="sng">
                <a:solidFill>
                  <a:schemeClr val="hlink"/>
                </a:solidFill>
                <a:hlinkClick r:id="rId5"/>
              </a:rPr>
              <a:t>https://www.nro.net/preliminary-assessment-document-published/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1800"/>
              <a:t>FAQ:</a:t>
            </a:r>
            <a:br>
              <a:rPr lang="en-US" sz="1800"/>
            </a:br>
            <a:r>
              <a:rPr lang="en-US" sz="1800" u="sng">
                <a:solidFill>
                  <a:schemeClr val="hlink"/>
                </a:solidFill>
                <a:hlinkClick r:id="rId6"/>
              </a:rPr>
              <a:t>https://www.nro.net/policy/internet-coordination-policy-2/faq/</a:t>
            </a:r>
            <a:r>
              <a:rPr lang="en-US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d331ea4a4_0_114"/>
          <p:cNvSpPr txBox="1">
            <a:spLocks noGrp="1"/>
          </p:cNvSpPr>
          <p:nvPr>
            <p:ph type="title"/>
          </p:nvPr>
        </p:nvSpPr>
        <p:spPr>
          <a:xfrm>
            <a:off x="1768925" y="2663250"/>
            <a:ext cx="914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Quattrocento Sans"/>
              <a:buNone/>
            </a:pPr>
            <a:r>
              <a:rPr lang="en-US" sz="8000" b="1">
                <a:solidFill>
                  <a:srgbClr val="02576C"/>
                </a:solidFill>
              </a:rPr>
              <a:t>Thank You</a:t>
            </a:r>
            <a:endParaRPr sz="8000" b="1">
              <a:solidFill>
                <a:srgbClr val="02576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2571050" y="1281575"/>
            <a:ext cx="6559500" cy="26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382331" y="365125"/>
            <a:ext cx="10563174" cy="91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sz="3600" b="1"/>
              <a:t>ICP-2 Review Timeline</a:t>
            </a:r>
            <a:r>
              <a:rPr lang="en-US" sz="3500"/>
              <a:t> </a:t>
            </a:r>
            <a:br>
              <a:rPr lang="en-US" sz="3500"/>
            </a:br>
            <a:r>
              <a:rPr lang="en-US" sz="3500"/>
              <a:t>(Principles Document and Consultation)</a:t>
            </a:r>
            <a:endParaRPr sz="3500"/>
          </a:p>
        </p:txBody>
      </p:sp>
      <p:graphicFrame>
        <p:nvGraphicFramePr>
          <p:cNvPr id="110" name="Google Shape;110;p7"/>
          <p:cNvGraphicFramePr/>
          <p:nvPr/>
        </p:nvGraphicFramePr>
        <p:xfrm>
          <a:off x="1210635" y="1634275"/>
          <a:ext cx="9627700" cy="4614125"/>
        </p:xfrm>
        <a:graphic>
          <a:graphicData uri="http://schemas.openxmlformats.org/drawingml/2006/table">
            <a:tbl>
              <a:tblPr>
                <a:noFill/>
                <a:tableStyleId>{7C6B0B2B-5324-4FFC-86B3-1B480B7D5264}</a:tableStyleId>
              </a:tblPr>
              <a:tblGrid>
                <a:gridCol w="27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 Oct 2024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ASO AC published a proposed set of 24 “core principles” to be included in the next version of ICP-2 (“</a:t>
                      </a: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Principles Document</a:t>
                      </a: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”)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 Oct – 6 Dec 2024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Public consultation on the ICP-2 Principles Doc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Dec 2024 – Feb 2025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ASO AC reviewed community feedback on ICP-2 Principles Document received during public consultation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 Feb 2025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ASO AC published ICP-2 Questionnaire Summary Report (‘</a:t>
                      </a: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ICP-2 Principles Consultation Report</a:t>
                      </a: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’)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 April 2025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ASO AC published draft ‘</a:t>
                      </a: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RIR Governance Document</a:t>
                      </a: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’ and launched community consultations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August 2025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Quattrocento Sans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ASO AC published revised draft ‘RIR Governance Document’ and launched community consultations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1" name="Google Shape;111;p7"/>
          <p:cNvSpPr/>
          <p:nvPr/>
        </p:nvSpPr>
        <p:spPr>
          <a:xfrm>
            <a:off x="167225" y="5484950"/>
            <a:ext cx="1043400" cy="52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382331" y="365125"/>
            <a:ext cx="10563174" cy="91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/>
              <a:t>ICP-2 Review Timeline</a:t>
            </a:r>
            <a:endParaRPr b="1"/>
          </a:p>
        </p:txBody>
      </p:sp>
      <p:pic>
        <p:nvPicPr>
          <p:cNvPr id="117" name="Google Shape;117;p9" descr="A diagram of a review proces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21283"/>
          <a:stretch/>
        </p:blipFill>
        <p:spPr>
          <a:xfrm>
            <a:off x="382331" y="1613647"/>
            <a:ext cx="11024860" cy="4879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d331ea4a4_1_0"/>
          <p:cNvSpPr txBox="1">
            <a:spLocks noGrp="1"/>
          </p:cNvSpPr>
          <p:nvPr>
            <p:ph type="body" idx="1"/>
          </p:nvPr>
        </p:nvSpPr>
        <p:spPr>
          <a:xfrm>
            <a:off x="337350" y="1517325"/>
            <a:ext cx="11016300" cy="53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31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Title: </a:t>
            </a:r>
            <a:r>
              <a:rPr lang="en-US" sz="2630">
                <a:latin typeface="Arial"/>
                <a:ea typeface="Arial"/>
                <a:cs typeface="Arial"/>
                <a:sym typeface="Arial"/>
              </a:rPr>
              <a:t>Small change to the title of the document</a:t>
            </a:r>
            <a:endParaRPr sz="2630">
              <a:latin typeface="Arial"/>
              <a:ea typeface="Arial"/>
              <a:cs typeface="Arial"/>
              <a:sym typeface="Arial"/>
            </a:endParaRPr>
          </a:p>
          <a:p>
            <a:pPr marL="457200" lvl="0" indent="-38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Preamble:</a:t>
            </a:r>
            <a:r>
              <a:rPr lang="en-US" sz="2630">
                <a:latin typeface="Arial"/>
                <a:ea typeface="Arial"/>
                <a:cs typeface="Arial"/>
                <a:sym typeface="Arial"/>
              </a:rPr>
              <a:t> Expanded, explaining the goals of the document</a:t>
            </a:r>
            <a:endParaRPr sz="2630">
              <a:latin typeface="Arial"/>
              <a:ea typeface="Arial"/>
              <a:cs typeface="Arial"/>
              <a:sym typeface="Arial"/>
            </a:endParaRPr>
          </a:p>
          <a:p>
            <a:pPr marL="457200" lvl="0" indent="-38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Implementation Procedures:</a:t>
            </a:r>
            <a:r>
              <a:rPr lang="en-US" sz="2630">
                <a:latin typeface="Arial"/>
                <a:ea typeface="Arial"/>
                <a:cs typeface="Arial"/>
                <a:sym typeface="Arial"/>
              </a:rPr>
              <a:t> Reference to separate “Implement Procedures” document that may provide further implementation details on any obligation</a:t>
            </a:r>
            <a:endParaRPr sz="2630">
              <a:latin typeface="Arial"/>
              <a:ea typeface="Arial"/>
              <a:cs typeface="Arial"/>
              <a:sym typeface="Arial"/>
            </a:endParaRPr>
          </a:p>
          <a:p>
            <a:pPr marL="457200" lvl="0" indent="-38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Recognition/Derecognition:</a:t>
            </a:r>
            <a:r>
              <a:rPr lang="en-US" sz="2630">
                <a:latin typeface="Arial"/>
                <a:ea typeface="Arial"/>
                <a:cs typeface="Arial"/>
                <a:sym typeface="Arial"/>
              </a:rPr>
              <a:t> Additional protections in Recognition and Derecognition procedures for affected RIRs, including the possibility for a candidate RIR to be recognized on less than the unanimous approval of the existing RIRs </a:t>
            </a:r>
            <a:endParaRPr sz="2630">
              <a:latin typeface="Arial"/>
              <a:ea typeface="Arial"/>
              <a:cs typeface="Arial"/>
              <a:sym typeface="Arial"/>
            </a:endParaRPr>
          </a:p>
          <a:p>
            <a:pPr marL="457200" lvl="0" indent="-38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Audits/Proposals:</a:t>
            </a:r>
            <a:r>
              <a:rPr lang="en-US" sz="2630">
                <a:latin typeface="Arial"/>
                <a:ea typeface="Arial"/>
                <a:cs typeface="Arial"/>
                <a:sym typeface="Arial"/>
              </a:rPr>
              <a:t> New criteria for RIR members or ICANN to request ad hoc audits or propose derecognition</a:t>
            </a:r>
            <a:endParaRPr sz="2630">
              <a:latin typeface="Arial"/>
              <a:ea typeface="Arial"/>
              <a:cs typeface="Arial"/>
              <a:sym typeface="Arial"/>
            </a:endParaRPr>
          </a:p>
          <a:p>
            <a:pPr marL="457200" lvl="0" indent="-383126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Arial"/>
              <a:buChar char="●"/>
            </a:pPr>
            <a:r>
              <a:rPr lang="en-US" sz="2630" b="1">
                <a:latin typeface="Arial"/>
                <a:ea typeface="Arial"/>
                <a:cs typeface="Arial"/>
                <a:sym typeface="Arial"/>
              </a:rPr>
              <a:t>Emergency Continuity:</a:t>
            </a:r>
            <a:r>
              <a:rPr lang="en-US" sz="2630">
                <a:latin typeface="Arial"/>
                <a:ea typeface="Arial"/>
                <a:cs typeface="Arial"/>
                <a:sym typeface="Arial"/>
              </a:rPr>
              <a:t> New ‘Emergency Continuity’ procedure to temporarily transfer an RIR’s responsibilities to an ‘Emergency Operator’</a:t>
            </a:r>
            <a:endParaRPr sz="263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9d331ea4a4_1_0"/>
          <p:cNvSpPr txBox="1">
            <a:spLocks noGrp="1"/>
          </p:cNvSpPr>
          <p:nvPr>
            <p:ph type="title"/>
          </p:nvPr>
        </p:nvSpPr>
        <p:spPr>
          <a:xfrm>
            <a:off x="337351" y="365126"/>
            <a:ext cx="10056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Version 2: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Key Changes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d331ea4a4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Resource: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Redline of Changes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pic>
        <p:nvPicPr>
          <p:cNvPr id="131" name="Google Shape;131;g39d331ea4a4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0874" y="1275877"/>
            <a:ext cx="6490274" cy="46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9d331ea4a4_0_5"/>
          <p:cNvSpPr txBox="1">
            <a:spLocks noGrp="1"/>
          </p:cNvSpPr>
          <p:nvPr>
            <p:ph type="body" idx="1"/>
          </p:nvPr>
        </p:nvSpPr>
        <p:spPr>
          <a:xfrm>
            <a:off x="464250" y="6035125"/>
            <a:ext cx="11388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https://www.nro.net/wp-content/uploads/RIR-Governance-Document-v2-deltas.pdf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d331ea4a4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Resource: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Rationale Behind the Changes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pic>
        <p:nvPicPr>
          <p:cNvPr id="139" name="Google Shape;139;g39d331ea4a4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987" y="1341250"/>
            <a:ext cx="7874026" cy="449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9d331ea4a4_0_10"/>
          <p:cNvSpPr txBox="1">
            <a:spLocks noGrp="1"/>
          </p:cNvSpPr>
          <p:nvPr>
            <p:ph type="body" idx="1"/>
          </p:nvPr>
        </p:nvSpPr>
        <p:spPr>
          <a:xfrm>
            <a:off x="464250" y="6035125"/>
            <a:ext cx="11388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https://www.nro.net/policy/internet-coordination-policy-2/rir-governance-document-version-2-summary-of-differences-and-rationale-for-changes/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237625" y="3260550"/>
            <a:ext cx="10381200" cy="3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</a:pPr>
            <a:r>
              <a:rPr lang="en-US">
                <a:solidFill>
                  <a:srgbClr val="02576C"/>
                </a:solidFill>
                <a:latin typeface="Arial"/>
                <a:ea typeface="Arial"/>
                <a:cs typeface="Arial"/>
                <a:sym typeface="Arial"/>
              </a:rPr>
              <a:t>Title, Preamble, Roles, </a:t>
            </a:r>
            <a:endParaRPr>
              <a:solidFill>
                <a:srgbClr val="0257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</a:pPr>
            <a:r>
              <a:rPr lang="en-US">
                <a:solidFill>
                  <a:srgbClr val="02576C"/>
                </a:solidFill>
                <a:latin typeface="Arial"/>
                <a:ea typeface="Arial"/>
                <a:cs typeface="Arial"/>
                <a:sym typeface="Arial"/>
              </a:rPr>
              <a:t>and Implementation Procedures</a:t>
            </a:r>
            <a:endParaRPr>
              <a:solidFill>
                <a:srgbClr val="0257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ASO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324F"/>
      </a:accent1>
      <a:accent2>
        <a:srgbClr val="0072A0"/>
      </a:accent2>
      <a:accent3>
        <a:srgbClr val="00566B"/>
      </a:accent3>
      <a:accent4>
        <a:srgbClr val="777777"/>
      </a:accent4>
      <a:accent5>
        <a:srgbClr val="D67B36"/>
      </a:accent5>
      <a:accent6>
        <a:srgbClr val="E4F2F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Microsoft Office PowerPoint</Application>
  <PresentationFormat>Grand écran</PresentationFormat>
  <Paragraphs>189</Paragraphs>
  <Slides>32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Helvetica 75 Bold</vt:lpstr>
      <vt:lpstr>Arial Black</vt:lpstr>
      <vt:lpstr>Quattrocento Sans</vt:lpstr>
      <vt:lpstr>Calibri</vt:lpstr>
      <vt:lpstr>Corbel</vt:lpstr>
      <vt:lpstr>Content</vt:lpstr>
      <vt:lpstr>ICANN 84 | Joint Meeting ICANN Board &amp; AS0 Second Consultation on Updating ICP-2</vt:lpstr>
      <vt:lpstr>2025 NRO NC (ASO AC) Members</vt:lpstr>
      <vt:lpstr> Why revisit ICP-2?</vt:lpstr>
      <vt:lpstr>ICP-2 Review Timeline  (Principles Document and Consultation)</vt:lpstr>
      <vt:lpstr>ICP-2 Review Timeline</vt:lpstr>
      <vt:lpstr>Version 2: Key Changes</vt:lpstr>
      <vt:lpstr>Resource: Redline of Changes </vt:lpstr>
      <vt:lpstr>Resource: Rationale Behind the Changes </vt:lpstr>
      <vt:lpstr>Title, Preamble, Roles,  and Implementation Procedures</vt:lpstr>
      <vt:lpstr>Title</vt:lpstr>
      <vt:lpstr>Preamble</vt:lpstr>
      <vt:lpstr>Implementation Procedures</vt:lpstr>
      <vt:lpstr>Recognition and Derecognition</vt:lpstr>
      <vt:lpstr>Recognition</vt:lpstr>
      <vt:lpstr>Derecognition Proposal (1)</vt:lpstr>
      <vt:lpstr>Derecognition Proposal (2)</vt:lpstr>
      <vt:lpstr>Audits</vt:lpstr>
      <vt:lpstr>Regular Audits</vt:lpstr>
      <vt:lpstr>Ad Hoc Audits</vt:lpstr>
      <vt:lpstr>Emergency Continuity (New)</vt:lpstr>
      <vt:lpstr>Emergency Continuity</vt:lpstr>
      <vt:lpstr>Emergency Continuity Protections</vt:lpstr>
      <vt:lpstr>Miscellaneous</vt:lpstr>
      <vt:lpstr>Rectification</vt:lpstr>
      <vt:lpstr>New Section on Dispute Resolution</vt:lpstr>
      <vt:lpstr>New Section on Good Faith</vt:lpstr>
      <vt:lpstr>RIR Governance Document: ICANN’S Role</vt:lpstr>
      <vt:lpstr>ICANN Public Comment</vt:lpstr>
      <vt:lpstr>Présentation PowerPoint</vt:lpstr>
      <vt:lpstr>Supporting Documents</vt:lpstr>
      <vt:lpstr>Thank You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CLEMENT Herve INNOV/NET</cp:lastModifiedBy>
  <cp:revision>1</cp:revision>
  <dcterms:created xsi:type="dcterms:W3CDTF">2019-03-27T16:00:44Z</dcterms:created>
  <dcterms:modified xsi:type="dcterms:W3CDTF">2025-10-29T13:04:50Z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9FB8646B-F4C1-4D4C-8505-A174F34CF435</vt:lpwstr>
  </property>
  <property fmtid="{D5CDD505-2E9C-101B-9397-08002B2CF9AE}" pid="3" name="ArticulatePath">
    <vt:lpwstr>ARIN Generic Slide Template Jan 24</vt:lpwstr>
  </property>
  <property fmtid="{D5CDD505-2E9C-101B-9397-08002B2CF9AE}" pid="4" name="MSIP_Label_66ca7b2a-4f6d-4766-806a-1a0c76ea1c59_Enabled">
    <vt:lpwstr>true</vt:lpwstr>
  </property>
  <property fmtid="{D5CDD505-2E9C-101B-9397-08002B2CF9AE}" pid="5" name="MSIP_Label_66ca7b2a-4f6d-4766-806a-1a0c76ea1c59_SetDate">
    <vt:lpwstr>2025-08-28T02:25:52Z</vt:lpwstr>
  </property>
  <property fmtid="{D5CDD505-2E9C-101B-9397-08002B2CF9AE}" pid="6" name="MSIP_Label_66ca7b2a-4f6d-4766-806a-1a0c76ea1c59_Method">
    <vt:lpwstr>Standard</vt:lpwstr>
  </property>
  <property fmtid="{D5CDD505-2E9C-101B-9397-08002B2CF9AE}" pid="7" name="MSIP_Label_66ca7b2a-4f6d-4766-806a-1a0c76ea1c59_Name">
    <vt:lpwstr>Internal</vt:lpwstr>
  </property>
  <property fmtid="{D5CDD505-2E9C-101B-9397-08002B2CF9AE}" pid="8" name="MSIP_Label_66ca7b2a-4f6d-4766-806a-1a0c76ea1c59_SiteId">
    <vt:lpwstr>127d8d0d-7ccf-473d-ab09-6e44ad752ded</vt:lpwstr>
  </property>
  <property fmtid="{D5CDD505-2E9C-101B-9397-08002B2CF9AE}" pid="9" name="MSIP_Label_66ca7b2a-4f6d-4766-806a-1a0c76ea1c59_ActionId">
    <vt:lpwstr>cdd6e68c-b66d-4ec9-97e4-f9d46d4dc401</vt:lpwstr>
  </property>
  <property fmtid="{D5CDD505-2E9C-101B-9397-08002B2CF9AE}" pid="10" name="MSIP_Label_66ca7b2a-4f6d-4766-806a-1a0c76ea1c59_ContentBits">
    <vt:lpwstr>0</vt:lpwstr>
  </property>
  <property fmtid="{D5CDD505-2E9C-101B-9397-08002B2CF9AE}" pid="11" name="MSIP_Label_66ca7b2a-4f6d-4766-806a-1a0c76ea1c59_Tag">
    <vt:lpwstr>50, 3, 0, 1</vt:lpwstr>
  </property>
  <property fmtid="{D5CDD505-2E9C-101B-9397-08002B2CF9AE}" pid="12" name="ClassificationContentMarkingFooterLocations">
    <vt:lpwstr>Content:3</vt:lpwstr>
  </property>
  <property fmtid="{D5CDD505-2E9C-101B-9397-08002B2CF9AE}" pid="13" name="ClassificationContentMarkingFooterText">
    <vt:lpwstr>Orange Restricted</vt:lpwstr>
  </property>
</Properties>
</file>