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5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580" r:id="rId2"/>
    <p:sldId id="583" r:id="rId3"/>
    <p:sldId id="603" r:id="rId4"/>
    <p:sldId id="624" r:id="rId5"/>
    <p:sldId id="625" r:id="rId6"/>
    <p:sldId id="627" r:id="rId7"/>
    <p:sldId id="628" r:id="rId8"/>
    <p:sldId id="626" r:id="rId9"/>
    <p:sldId id="629" r:id="rId10"/>
    <p:sldId id="630" r:id="rId11"/>
    <p:sldId id="607" r:id="rId12"/>
    <p:sldId id="631" r:id="rId13"/>
    <p:sldId id="632" r:id="rId14"/>
    <p:sldId id="633" r:id="rId15"/>
    <p:sldId id="634" r:id="rId16"/>
    <p:sldId id="635" r:id="rId17"/>
    <p:sldId id="578" r:id="rId18"/>
    <p:sldId id="581" r:id="rId19"/>
  </p:sldIdLst>
  <p:sldSz cx="9144000" cy="6858000" type="screen4x3"/>
  <p:notesSz cx="6662738" cy="97742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4D4D4"/>
    <a:srgbClr val="414141"/>
    <a:srgbClr val="C01E2E"/>
    <a:srgbClr val="FDCC0B"/>
    <a:srgbClr val="70BF43"/>
    <a:srgbClr val="96CBDD"/>
    <a:srgbClr val="4FB948"/>
    <a:srgbClr val="D41D00"/>
    <a:srgbClr val="66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96" autoAdjust="0"/>
    <p:restoredTop sz="94616" autoAdjust="0"/>
  </p:normalViewPr>
  <p:slideViewPr>
    <p:cSldViewPr snapToGrid="0">
      <p:cViewPr varScale="1">
        <p:scale>
          <a:sx n="134" d="100"/>
          <a:sy n="134" d="100"/>
        </p:scale>
        <p:origin x="2336" y="176"/>
      </p:cViewPr>
      <p:guideLst>
        <p:guide orient="horz" pos="24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41" d="100"/>
          <a:sy n="41" d="100"/>
        </p:scale>
        <p:origin x="-1806" y="-114"/>
      </p:cViewPr>
      <p:guideLst>
        <p:guide orient="horz" pos="3079"/>
        <p:guide pos="209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5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184533359662299E-2"/>
          <c:y val="9.9458070983303504E-2"/>
          <c:w val="0.92643929109174805"/>
          <c:h val="0.75461989065033896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2017 Q1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4141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2A5-5D4F-B5BA-5A5B63DF1F34}"/>
              </c:ext>
            </c:extLst>
          </c:dPt>
          <c:dPt>
            <c:idx val="1"/>
            <c:invertIfNegative val="0"/>
            <c:bubble3D val="0"/>
            <c:spPr>
              <a:solidFill>
                <a:srgbClr val="FDCC0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2A5-5D4F-B5BA-5A5B63DF1F34}"/>
              </c:ext>
            </c:extLst>
          </c:dPt>
          <c:dPt>
            <c:idx val="2"/>
            <c:invertIfNegative val="0"/>
            <c:bubble3D val="0"/>
            <c:spPr>
              <a:solidFill>
                <a:srgbClr val="96CBD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2A5-5D4F-B5BA-5A5B63DF1F34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2A5-5D4F-B5BA-5A5B63DF1F34}"/>
              </c:ext>
            </c:extLst>
          </c:dPt>
          <c:dPt>
            <c:idx val="4"/>
            <c:invertIfNegative val="0"/>
            <c:bubble3D val="0"/>
            <c:spPr>
              <a:solidFill>
                <a:srgbClr val="4FB94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2A5-5D4F-B5BA-5A5B63DF1F34}"/>
              </c:ext>
            </c:extLst>
          </c:dPt>
          <c:dLbls>
            <c:dLbl>
              <c:idx val="2"/>
              <c:numFmt formatCode="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96CBDD"/>
                      </a:solidFill>
                      <a:latin typeface="Century Gothic" charset="0"/>
                      <a:ea typeface="Century Gothic" charset="0"/>
                      <a:cs typeface="Century Gothic" charset="0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E2A5-5D4F-B5BA-5A5B63DF1F34}"/>
                </c:ext>
              </c:extLst>
            </c:dLbl>
            <c:numFmt formatCode="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0.67</c:v>
                </c:pt>
                <c:pt idx="1">
                  <c:v>0.31</c:v>
                </c:pt>
                <c:pt idx="2">
                  <c:v>0</c:v>
                </c:pt>
                <c:pt idx="3">
                  <c:v>0.2</c:v>
                </c:pt>
                <c:pt idx="4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2A5-5D4F-B5BA-5A5B63DF1F3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"/>
        <c:overlap val="-27"/>
        <c:axId val="1121094528"/>
        <c:axId val="1121098304"/>
      </c:barChart>
      <c:catAx>
        <c:axId val="11210945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21098304"/>
        <c:crosses val="autoZero"/>
        <c:auto val="1"/>
        <c:lblAlgn val="ctr"/>
        <c:lblOffset val="100"/>
        <c:noMultiLvlLbl val="0"/>
      </c:catAx>
      <c:valAx>
        <c:axId val="1121098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1121094528"/>
        <c:crosses val="autoZero"/>
        <c:crossBetween val="between"/>
        <c:majorUnit val="0.3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0984005134154"/>
          <c:y val="2.2662705211337901E-3"/>
          <c:w val="0.58311035963764701"/>
          <c:h val="5.41571586116271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Century Gothic" charset="0"/>
          <a:ea typeface="Century Gothic" charset="0"/>
          <a:cs typeface="Century Gothic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541900130822203E-2"/>
          <c:y val="0.119859726569622"/>
          <c:w val="0.94208192432058802"/>
          <c:h val="0.734218235064019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Sheet1!$B$1:$R$1</c:f>
              <c:numCache>
                <c:formatCode>General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Sheet1!$B$2:$R$2</c:f>
              <c:numCache>
                <c:formatCode>0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7</c:v>
                </c:pt>
                <c:pt idx="6" formatCode="General">
                  <c:v>4</c:v>
                </c:pt>
                <c:pt idx="7" formatCode="General">
                  <c:v>5</c:v>
                </c:pt>
                <c:pt idx="8" formatCode="General">
                  <c:v>14</c:v>
                </c:pt>
                <c:pt idx="9" formatCode="General">
                  <c:v>33</c:v>
                </c:pt>
                <c:pt idx="10" formatCode="General">
                  <c:v>23</c:v>
                </c:pt>
                <c:pt idx="11" formatCode="General">
                  <c:v>21</c:v>
                </c:pt>
                <c:pt idx="12" formatCode="General">
                  <c:v>24</c:v>
                </c:pt>
                <c:pt idx="13" formatCode="General">
                  <c:v>30</c:v>
                </c:pt>
                <c:pt idx="14" formatCode="General">
                  <c:v>40</c:v>
                </c:pt>
                <c:pt idx="15" formatCode="General">
                  <c:v>33</c:v>
                </c:pt>
                <c:pt idx="16" formatCode="General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58-4442-A632-A7A8C39940F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Sheet1!$B$1:$R$1</c:f>
              <c:numCache>
                <c:formatCode>General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Sheet1!$B$3:$R$3</c:f>
              <c:numCache>
                <c:formatCode>#,##0</c:formatCode>
                <c:ptCount val="17"/>
                <c:pt idx="0" formatCode="General">
                  <c:v>4</c:v>
                </c:pt>
                <c:pt idx="1">
                  <c:v>9</c:v>
                </c:pt>
                <c:pt idx="2">
                  <c:v>5</c:v>
                </c:pt>
                <c:pt idx="3">
                  <c:v>7</c:v>
                </c:pt>
                <c:pt idx="4">
                  <c:v>3</c:v>
                </c:pt>
                <c:pt idx="5" formatCode="0">
                  <c:v>9</c:v>
                </c:pt>
                <c:pt idx="6" formatCode="General">
                  <c:v>28</c:v>
                </c:pt>
                <c:pt idx="7" formatCode="General">
                  <c:v>21</c:v>
                </c:pt>
                <c:pt idx="8" formatCode="General">
                  <c:v>122</c:v>
                </c:pt>
                <c:pt idx="9" formatCode="General">
                  <c:v>146</c:v>
                </c:pt>
                <c:pt idx="10" formatCode="General">
                  <c:v>164</c:v>
                </c:pt>
                <c:pt idx="11" formatCode="General">
                  <c:v>178</c:v>
                </c:pt>
                <c:pt idx="12" formatCode="General">
                  <c:v>171</c:v>
                </c:pt>
                <c:pt idx="13" formatCode="General">
                  <c:v>214</c:v>
                </c:pt>
                <c:pt idx="14" formatCode="General">
                  <c:v>480</c:v>
                </c:pt>
                <c:pt idx="15" formatCode="General">
                  <c:v>510</c:v>
                </c:pt>
                <c:pt idx="16" formatCode="General">
                  <c:v>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58-4442-A632-A7A8C39940F1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Sheet1!$B$1:$R$1</c:f>
              <c:numCache>
                <c:formatCode>General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Sheet1!$B$4:$R$4</c:f>
              <c:numCache>
                <c:formatCode>#,##0</c:formatCode>
                <c:ptCount val="17"/>
                <c:pt idx="0">
                  <c:v>5</c:v>
                </c:pt>
                <c:pt idx="1">
                  <c:v>9</c:v>
                </c:pt>
                <c:pt idx="2">
                  <c:v>32</c:v>
                </c:pt>
                <c:pt idx="3">
                  <c:v>2</c:v>
                </c:pt>
                <c:pt idx="4">
                  <c:v>34</c:v>
                </c:pt>
                <c:pt idx="5" formatCode="0">
                  <c:v>108</c:v>
                </c:pt>
                <c:pt idx="6" formatCode="General">
                  <c:v>70</c:v>
                </c:pt>
                <c:pt idx="7" formatCode="General">
                  <c:v>139</c:v>
                </c:pt>
                <c:pt idx="8" formatCode="General">
                  <c:v>217</c:v>
                </c:pt>
                <c:pt idx="9" formatCode="General">
                  <c:v>462</c:v>
                </c:pt>
                <c:pt idx="10" formatCode="General">
                  <c:v>315</c:v>
                </c:pt>
                <c:pt idx="11" formatCode="General">
                  <c:v>256</c:v>
                </c:pt>
                <c:pt idx="12" formatCode="General">
                  <c:v>218</c:v>
                </c:pt>
                <c:pt idx="13" formatCode="General">
                  <c:v>286</c:v>
                </c:pt>
                <c:pt idx="14" formatCode="General">
                  <c:v>288</c:v>
                </c:pt>
                <c:pt idx="15" formatCode="General">
                  <c:v>350</c:v>
                </c:pt>
                <c:pt idx="16" formatCode="General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58-4442-A632-A7A8C39940F1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Sheet1!$B$1:$R$1</c:f>
              <c:numCache>
                <c:formatCode>General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Sheet1!$B$5:$R$5</c:f>
              <c:numCache>
                <c:formatCode>#,##0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8</c:v>
                </c:pt>
                <c:pt idx="4">
                  <c:v>5</c:v>
                </c:pt>
                <c:pt idx="5" formatCode="0">
                  <c:v>15</c:v>
                </c:pt>
                <c:pt idx="6" formatCode="General">
                  <c:v>11</c:v>
                </c:pt>
                <c:pt idx="7" formatCode="General">
                  <c:v>15</c:v>
                </c:pt>
                <c:pt idx="8" formatCode="General">
                  <c:v>48</c:v>
                </c:pt>
                <c:pt idx="9" formatCode="General">
                  <c:v>79</c:v>
                </c:pt>
                <c:pt idx="10" formatCode="General">
                  <c:v>100</c:v>
                </c:pt>
                <c:pt idx="11" formatCode="General">
                  <c:v>129</c:v>
                </c:pt>
                <c:pt idx="12" formatCode="General">
                  <c:v>170</c:v>
                </c:pt>
                <c:pt idx="13" formatCode="General">
                  <c:v>120</c:v>
                </c:pt>
                <c:pt idx="14" formatCode="General">
                  <c:v>101</c:v>
                </c:pt>
                <c:pt idx="15" formatCode="General">
                  <c:v>122</c:v>
                </c:pt>
                <c:pt idx="16" formatCode="General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158-4442-A632-A7A8C39940F1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Sheet1!$B$1:$R$1</c:f>
              <c:numCache>
                <c:formatCode>General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Sheet1!$B$6:$R$6</c:f>
              <c:numCache>
                <c:formatCode>#,##0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 formatCode="0">
                  <c:v>0</c:v>
                </c:pt>
                <c:pt idx="6" formatCode="General">
                  <c:v>0</c:v>
                </c:pt>
                <c:pt idx="7" formatCode="General">
                  <c:v>70</c:v>
                </c:pt>
                <c:pt idx="8" formatCode="General">
                  <c:v>196</c:v>
                </c:pt>
                <c:pt idx="9" formatCode="General">
                  <c:v>402</c:v>
                </c:pt>
                <c:pt idx="10" formatCode="General">
                  <c:v>469</c:v>
                </c:pt>
                <c:pt idx="11" formatCode="General">
                  <c:v>430</c:v>
                </c:pt>
                <c:pt idx="12" formatCode="General">
                  <c:v>357</c:v>
                </c:pt>
                <c:pt idx="13" formatCode="General">
                  <c:v>330</c:v>
                </c:pt>
                <c:pt idx="14" formatCode="General">
                  <c:v>285</c:v>
                </c:pt>
                <c:pt idx="15" formatCode="General">
                  <c:v>235</c:v>
                </c:pt>
                <c:pt idx="16" formatCode="General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58-4442-A632-A7A8C39940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1119937888"/>
        <c:axId val="1119947488"/>
      </c:barChart>
      <c:catAx>
        <c:axId val="1119937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1119947488"/>
        <c:crosses val="autoZero"/>
        <c:auto val="1"/>
        <c:lblAlgn val="ctr"/>
        <c:lblOffset val="100"/>
        <c:noMultiLvlLbl val="0"/>
      </c:catAx>
      <c:valAx>
        <c:axId val="1119947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dirty="0">
                    <a:latin typeface="Century Gothic" charset="0"/>
                    <a:ea typeface="Century Gothic" charset="0"/>
                    <a:cs typeface="Century Gothic" charset="0"/>
                  </a:rPr>
                  <a:t>assignments</a:t>
                </a:r>
              </a:p>
            </c:rich>
          </c:tx>
          <c:layout>
            <c:manualLayout>
              <c:xMode val="edge"/>
              <c:yMode val="edge"/>
              <c:x val="0"/>
              <c:y val="4.0361543039862703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1119937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62027003677799"/>
          <c:y val="7.3666844177134603E-3"/>
          <c:w val="0.71236417939920504"/>
          <c:h val="6.99363130995496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05D-874B-8BB6-173387B696EB}"/>
              </c:ext>
            </c:extLst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05D-874B-8BB6-173387B696EB}"/>
              </c:ext>
            </c:extLst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05D-874B-8BB6-173387B696EB}"/>
              </c:ext>
            </c:extLst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05D-874B-8BB6-173387B696EB}"/>
              </c:ext>
            </c:extLst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05D-874B-8BB6-173387B696E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05D-874B-8BB6-173387B696EB}"/>
              </c:ext>
            </c:extLst>
          </c:dPt>
          <c:dLbls>
            <c:dLbl>
              <c:idx val="0"/>
              <c:layout>
                <c:manualLayout>
                  <c:x val="-0.218172386434245"/>
                  <c:y val="9.5384000213897709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05D-874B-8BB6-173387B696EB}"/>
                </c:ext>
              </c:extLst>
            </c:dLbl>
            <c:dLbl>
              <c:idx val="1"/>
              <c:layout>
                <c:manualLayout>
                  <c:x val="-0.15047021943573699"/>
                  <c:y val="-0.1300605543627819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05D-874B-8BB6-173387B696EB}"/>
                </c:ext>
              </c:extLst>
            </c:dLbl>
            <c:dLbl>
              <c:idx val="2"/>
              <c:layout>
                <c:manualLayout>
                  <c:x val="0.13931096191346001"/>
                  <c:y val="-0.11381754333544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05D-874B-8BB6-173387B696EB}"/>
                </c:ext>
              </c:extLst>
            </c:dLbl>
            <c:dLbl>
              <c:idx val="3"/>
              <c:layout>
                <c:manualLayout>
                  <c:x val="0.188079875595488"/>
                  <c:y val="0.1617295061755170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05D-874B-8BB6-173387B696EB}"/>
                </c:ext>
              </c:extLst>
            </c:dLbl>
            <c:dLbl>
              <c:idx val="4"/>
              <c:layout>
                <c:manualLayout>
                  <c:x val="-0.25043418162071401"/>
                  <c:y val="0.12258764478950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05D-874B-8BB6-173387B696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249</c:v>
                </c:pt>
                <c:pt idx="1">
                  <c:v>2194</c:v>
                </c:pt>
                <c:pt idx="2">
                  <c:v>2854</c:v>
                </c:pt>
                <c:pt idx="3">
                  <c:v>951</c:v>
                </c:pt>
                <c:pt idx="4">
                  <c:v>2833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05D-874B-8BB6-173387B696E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184533359662299E-2"/>
          <c:y val="9.9458070983303504E-2"/>
          <c:w val="0.92643929109174805"/>
          <c:h val="0.75461989065033896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2017 Q1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4141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684-0842-A590-DCD9293BCBA2}"/>
              </c:ext>
            </c:extLst>
          </c:dPt>
          <c:dPt>
            <c:idx val="1"/>
            <c:invertIfNegative val="0"/>
            <c:bubble3D val="0"/>
            <c:spPr>
              <a:solidFill>
                <a:srgbClr val="FDCC0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684-0842-A590-DCD9293BCBA2}"/>
              </c:ext>
            </c:extLst>
          </c:dPt>
          <c:dPt>
            <c:idx val="2"/>
            <c:invertIfNegative val="0"/>
            <c:bubble3D val="0"/>
            <c:spPr>
              <a:solidFill>
                <a:srgbClr val="96CBD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684-0842-A590-DCD9293BCBA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684-0842-A590-DCD9293BCBA2}"/>
              </c:ext>
            </c:extLst>
          </c:dPt>
          <c:dPt>
            <c:idx val="4"/>
            <c:invertIfNegative val="0"/>
            <c:bubble3D val="0"/>
            <c:spPr>
              <a:solidFill>
                <a:srgbClr val="4FB94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684-0842-A590-DCD9293BCBA2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0.442</c:v>
                </c:pt>
                <c:pt idx="1">
                  <c:v>0.57799999999999996</c:v>
                </c:pt>
                <c:pt idx="2">
                  <c:v>0.56999999999999995</c:v>
                </c:pt>
                <c:pt idx="3">
                  <c:v>0.91590000000000005</c:v>
                </c:pt>
                <c:pt idx="4">
                  <c:v>0.71289999999999998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684-0842-A590-DCD9293BCBA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6"/>
        <c:overlap val="-27"/>
        <c:axId val="1116772752"/>
        <c:axId val="1116778560"/>
      </c:barChart>
      <c:catAx>
        <c:axId val="11167727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16778560"/>
        <c:crosses val="autoZero"/>
        <c:auto val="1"/>
        <c:lblAlgn val="ctr"/>
        <c:lblOffset val="100"/>
        <c:noMultiLvlLbl val="0"/>
      </c:catAx>
      <c:valAx>
        <c:axId val="1116778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1116772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0984005134154"/>
          <c:y val="2.2662705211337901E-3"/>
          <c:w val="0.58311035963764701"/>
          <c:h val="5.41571586116271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Century Gothic" charset="0"/>
          <a:ea typeface="Century Gothic" charset="0"/>
          <a:cs typeface="Century Gothic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541900130822203E-2"/>
          <c:y val="0.119859726569622"/>
          <c:w val="0.94208192432058802"/>
          <c:h val="0.734218235064019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Sheet1!$B$1:$U$1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cat>
          <c:val>
            <c:numRef>
              <c:f>Sheet1!$B$2:$U$2</c:f>
              <c:numCache>
                <c:formatCode>0.00</c:formatCode>
                <c:ptCount val="20"/>
                <c:pt idx="0">
                  <c:v>0</c:v>
                </c:pt>
                <c:pt idx="1">
                  <c:v>0.03</c:v>
                </c:pt>
                <c:pt idx="2">
                  <c:v>0.02</c:v>
                </c:pt>
                <c:pt idx="3">
                  <c:v>0.01</c:v>
                </c:pt>
                <c:pt idx="4">
                  <c:v>0.01</c:v>
                </c:pt>
                <c:pt idx="5">
                  <c:v>0.03</c:v>
                </c:pt>
                <c:pt idx="6">
                  <c:v>0.11</c:v>
                </c:pt>
                <c:pt idx="7">
                  <c:v>0.15</c:v>
                </c:pt>
                <c:pt idx="8">
                  <c:v>0.34</c:v>
                </c:pt>
                <c:pt idx="9">
                  <c:v>0.16</c:v>
                </c:pt>
                <c:pt idx="10">
                  <c:v>0.36</c:v>
                </c:pt>
                <c:pt idx="11">
                  <c:v>0.53</c:v>
                </c:pt>
                <c:pt idx="12">
                  <c:v>0.55000000000000004</c:v>
                </c:pt>
                <c:pt idx="13">
                  <c:v>0.47</c:v>
                </c:pt>
                <c:pt idx="14">
                  <c:v>0.41</c:v>
                </c:pt>
                <c:pt idx="15">
                  <c:v>0.75</c:v>
                </c:pt>
                <c:pt idx="16">
                  <c:v>1.01</c:v>
                </c:pt>
                <c:pt idx="17">
                  <c:v>0.7</c:v>
                </c:pt>
                <c:pt idx="18">
                  <c:v>0.46</c:v>
                </c:pt>
                <c:pt idx="19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D3-2341-BD30-F23E46E8FB43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Sheet1!$B$1:$U$1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cat>
          <c:val>
            <c:numRef>
              <c:f>Sheet1!$B$3:$U$3</c:f>
              <c:numCache>
                <c:formatCode>0.00</c:formatCode>
                <c:ptCount val="20"/>
                <c:pt idx="0">
                  <c:v>0.56999999999999995</c:v>
                </c:pt>
                <c:pt idx="1">
                  <c:v>1.26</c:v>
                </c:pt>
                <c:pt idx="2">
                  <c:v>1.71</c:v>
                </c:pt>
                <c:pt idx="3">
                  <c:v>1.72</c:v>
                </c:pt>
                <c:pt idx="4">
                  <c:v>1.98</c:v>
                </c:pt>
                <c:pt idx="5">
                  <c:v>2.56</c:v>
                </c:pt>
                <c:pt idx="6">
                  <c:v>3.21</c:v>
                </c:pt>
                <c:pt idx="7">
                  <c:v>3.09</c:v>
                </c:pt>
                <c:pt idx="8">
                  <c:v>4.18</c:v>
                </c:pt>
                <c:pt idx="9">
                  <c:v>5.26</c:v>
                </c:pt>
                <c:pt idx="10">
                  <c:v>5.21</c:v>
                </c:pt>
                <c:pt idx="11">
                  <c:v>7.23</c:v>
                </c:pt>
                <c:pt idx="12">
                  <c:v>6.36</c:v>
                </c:pt>
                <c:pt idx="13">
                  <c:v>0.06</c:v>
                </c:pt>
                <c:pt idx="14">
                  <c:v>0.08</c:v>
                </c:pt>
                <c:pt idx="15">
                  <c:v>0.24</c:v>
                </c:pt>
                <c:pt idx="16">
                  <c:v>0.25</c:v>
                </c:pt>
                <c:pt idx="17">
                  <c:v>0.23</c:v>
                </c:pt>
                <c:pt idx="18">
                  <c:v>0.12</c:v>
                </c:pt>
                <c:pt idx="19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D3-2341-BD30-F23E46E8FB43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Sheet1!$B$1:$U$1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cat>
          <c:val>
            <c:numRef>
              <c:f>Sheet1!$B$4:$U$4</c:f>
              <c:numCache>
                <c:formatCode>0.00</c:formatCode>
                <c:ptCount val="20"/>
                <c:pt idx="0">
                  <c:v>1.29</c:v>
                </c:pt>
                <c:pt idx="1">
                  <c:v>2.0499999999999998</c:v>
                </c:pt>
                <c:pt idx="2">
                  <c:v>2.25</c:v>
                </c:pt>
                <c:pt idx="3">
                  <c:v>1.37</c:v>
                </c:pt>
                <c:pt idx="4">
                  <c:v>1.26</c:v>
                </c:pt>
                <c:pt idx="5">
                  <c:v>1.66</c:v>
                </c:pt>
                <c:pt idx="6">
                  <c:v>2.0099999999999998</c:v>
                </c:pt>
                <c:pt idx="7">
                  <c:v>3.05</c:v>
                </c:pt>
                <c:pt idx="8">
                  <c:v>3.03</c:v>
                </c:pt>
                <c:pt idx="9">
                  <c:v>3.36</c:v>
                </c:pt>
                <c:pt idx="10">
                  <c:v>2.46</c:v>
                </c:pt>
                <c:pt idx="11">
                  <c:v>2.69</c:v>
                </c:pt>
                <c:pt idx="12">
                  <c:v>1.34</c:v>
                </c:pt>
                <c:pt idx="13">
                  <c:v>1.47</c:v>
                </c:pt>
                <c:pt idx="14">
                  <c:v>1.37</c:v>
                </c:pt>
                <c:pt idx="15">
                  <c:v>1.19</c:v>
                </c:pt>
                <c:pt idx="16">
                  <c:v>0.46</c:v>
                </c:pt>
                <c:pt idx="17">
                  <c:v>0.02</c:v>
                </c:pt>
                <c:pt idx="18">
                  <c:v>0.04</c:v>
                </c:pt>
                <c:pt idx="19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D3-2341-BD30-F23E46E8FB43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Sheet1!$B$1:$U$1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cat>
          <c:val>
            <c:numRef>
              <c:f>Sheet1!$B$5:$U$5</c:f>
              <c:numCache>
                <c:formatCode>0.00</c:formatCode>
                <c:ptCount val="20"/>
                <c:pt idx="0">
                  <c:v>0.03</c:v>
                </c:pt>
                <c:pt idx="1">
                  <c:v>0.05</c:v>
                </c:pt>
                <c:pt idx="2">
                  <c:v>0.09</c:v>
                </c:pt>
                <c:pt idx="3">
                  <c:v>0.04</c:v>
                </c:pt>
                <c:pt idx="4">
                  <c:v>0.16</c:v>
                </c:pt>
                <c:pt idx="5">
                  <c:v>0.22</c:v>
                </c:pt>
                <c:pt idx="6">
                  <c:v>0.65</c:v>
                </c:pt>
                <c:pt idx="7">
                  <c:v>0.68</c:v>
                </c:pt>
                <c:pt idx="8">
                  <c:v>0.88</c:v>
                </c:pt>
                <c:pt idx="9">
                  <c:v>0.73</c:v>
                </c:pt>
                <c:pt idx="10">
                  <c:v>0.66</c:v>
                </c:pt>
                <c:pt idx="11">
                  <c:v>1.03</c:v>
                </c:pt>
                <c:pt idx="12">
                  <c:v>1.21</c:v>
                </c:pt>
                <c:pt idx="13">
                  <c:v>1.07</c:v>
                </c:pt>
                <c:pt idx="14">
                  <c:v>1.7</c:v>
                </c:pt>
                <c:pt idx="15">
                  <c:v>1.26</c:v>
                </c:pt>
                <c:pt idx="16">
                  <c:v>0.11</c:v>
                </c:pt>
                <c:pt idx="17">
                  <c:v>0.13</c:v>
                </c:pt>
                <c:pt idx="18">
                  <c:v>0.1</c:v>
                </c:pt>
                <c:pt idx="19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ED3-2341-BD30-F23E46E8FB43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Sheet1!$B$1:$U$1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cat>
          <c:val>
            <c:numRef>
              <c:f>Sheet1!$B$6:$U$6</c:f>
              <c:numCache>
                <c:formatCode>0.00</c:formatCode>
                <c:ptCount val="20"/>
                <c:pt idx="0">
                  <c:v>0.79</c:v>
                </c:pt>
                <c:pt idx="1">
                  <c:v>1.47</c:v>
                </c:pt>
                <c:pt idx="2">
                  <c:v>1.49</c:v>
                </c:pt>
                <c:pt idx="3">
                  <c:v>1.26</c:v>
                </c:pt>
                <c:pt idx="4">
                  <c:v>1.74</c:v>
                </c:pt>
                <c:pt idx="5">
                  <c:v>2.2799999999999998</c:v>
                </c:pt>
                <c:pt idx="6">
                  <c:v>3.41</c:v>
                </c:pt>
                <c:pt idx="7">
                  <c:v>3.68</c:v>
                </c:pt>
                <c:pt idx="8">
                  <c:v>3.9</c:v>
                </c:pt>
                <c:pt idx="9">
                  <c:v>2.75</c:v>
                </c:pt>
                <c:pt idx="10">
                  <c:v>2.93</c:v>
                </c:pt>
                <c:pt idx="11">
                  <c:v>3.44</c:v>
                </c:pt>
                <c:pt idx="12">
                  <c:v>2.84</c:v>
                </c:pt>
                <c:pt idx="13">
                  <c:v>2.39</c:v>
                </c:pt>
                <c:pt idx="14">
                  <c:v>0.13</c:v>
                </c:pt>
                <c:pt idx="15">
                  <c:v>0.16</c:v>
                </c:pt>
                <c:pt idx="16">
                  <c:v>0.21</c:v>
                </c:pt>
                <c:pt idx="17">
                  <c:v>0.21</c:v>
                </c:pt>
                <c:pt idx="18">
                  <c:v>0.23</c:v>
                </c:pt>
                <c:pt idx="19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ED3-2341-BD30-F23E46E8FB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1122458224"/>
        <c:axId val="1122463008"/>
      </c:barChart>
      <c:catAx>
        <c:axId val="112245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1122463008"/>
        <c:crosses val="autoZero"/>
        <c:auto val="1"/>
        <c:lblAlgn val="ctr"/>
        <c:lblOffset val="100"/>
        <c:noMultiLvlLbl val="0"/>
      </c:catAx>
      <c:valAx>
        <c:axId val="1122463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>
                    <a:latin typeface="Century Gothic" charset="0"/>
                    <a:ea typeface="Century Gothic" charset="0"/>
                    <a:cs typeface="Century Gothic" charset="0"/>
                  </a:rPr>
                  <a:t>/8s</a:t>
                </a:r>
              </a:p>
            </c:rich>
          </c:tx>
          <c:layout>
            <c:manualLayout>
              <c:xMode val="edge"/>
              <c:yMode val="edge"/>
              <c:x val="9.4043887147335394E-3"/>
              <c:y val="2.443780989030500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112245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62027003677799"/>
          <c:y val="7.3666844177134603E-3"/>
          <c:w val="0.71236417939920504"/>
          <c:h val="6.99363130995496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1A8-FB4E-9B51-D3132B3B63E4}"/>
              </c:ext>
            </c:extLst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1A8-FB4E-9B51-D3132B3B63E4}"/>
              </c:ext>
            </c:extLst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1A8-FB4E-9B51-D3132B3B63E4}"/>
              </c:ext>
            </c:extLst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1A8-FB4E-9B51-D3132B3B63E4}"/>
              </c:ext>
            </c:extLst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1A8-FB4E-9B51-D3132B3B63E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1A8-FB4E-9B51-D3132B3B63E4}"/>
              </c:ext>
            </c:extLst>
          </c:dPt>
          <c:dLbls>
            <c:dLbl>
              <c:idx val="0"/>
              <c:layout>
                <c:manualLayout>
                  <c:x val="-0.17868338557993699"/>
                  <c:y val="-9.435765708672390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1A8-FB4E-9B51-D3132B3B63E4}"/>
                </c:ext>
              </c:extLst>
            </c:dLbl>
            <c:dLbl>
              <c:idx val="1"/>
              <c:layout>
                <c:manualLayout>
                  <c:x val="-0.15047021943573699"/>
                  <c:y val="-0.1300605543627819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1A8-FB4E-9B51-D3132B3B63E4}"/>
                </c:ext>
              </c:extLst>
            </c:dLbl>
            <c:dLbl>
              <c:idx val="2"/>
              <c:layout>
                <c:manualLayout>
                  <c:x val="0.197492163009404"/>
                  <c:y val="-5.610455286237640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1A8-FB4E-9B51-D3132B3B63E4}"/>
                </c:ext>
              </c:extLst>
            </c:dLbl>
            <c:dLbl>
              <c:idx val="3"/>
              <c:layout>
                <c:manualLayout>
                  <c:x val="0.17554858934169301"/>
                  <c:y val="0.11985972656962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1A8-FB4E-9B51-D3132B3B63E4}"/>
                </c:ext>
              </c:extLst>
            </c:dLbl>
            <c:dLbl>
              <c:idx val="4"/>
              <c:layout>
                <c:manualLayout>
                  <c:x val="-0.197492163009404"/>
                  <c:y val="6.375517370724580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1A8-FB4E-9B51-D3132B3B63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#,##0.00_-;\-* #,##0.00_-;_-* "-"??_-;_-@_-</c:formatCode>
                <c:ptCount val="6"/>
                <c:pt idx="0">
                  <c:v>6.22</c:v>
                </c:pt>
                <c:pt idx="1">
                  <c:v>45.33</c:v>
                </c:pt>
                <c:pt idx="2">
                  <c:v>32.4</c:v>
                </c:pt>
                <c:pt idx="3">
                  <c:v>10.81</c:v>
                </c:pt>
                <c:pt idx="4">
                  <c:v>35.36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1A8-FB4E-9B51-D3132B3B63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541900130822203E-2"/>
          <c:y val="0.119859726569622"/>
          <c:w val="0.94208192432058802"/>
          <c:h val="0.734218235064019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Sheet1!$B$1:$U$1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cat>
          <c:val>
            <c:numRef>
              <c:f>Sheet1!$B$2:$U$2</c:f>
              <c:numCache>
                <c:formatCode>0</c:formatCode>
                <c:ptCount val="20"/>
                <c:pt idx="0">
                  <c:v>14</c:v>
                </c:pt>
                <c:pt idx="1">
                  <c:v>19</c:v>
                </c:pt>
                <c:pt idx="2">
                  <c:v>20</c:v>
                </c:pt>
                <c:pt idx="3">
                  <c:v>11</c:v>
                </c:pt>
                <c:pt idx="4">
                  <c:v>8</c:v>
                </c:pt>
                <c:pt idx="5">
                  <c:v>28</c:v>
                </c:pt>
                <c:pt idx="6">
                  <c:v>58</c:v>
                </c:pt>
                <c:pt idx="7">
                  <c:v>47</c:v>
                </c:pt>
                <c:pt idx="8">
                  <c:v>74</c:v>
                </c:pt>
                <c:pt idx="9" formatCode="General">
                  <c:v>114</c:v>
                </c:pt>
                <c:pt idx="10" formatCode="General">
                  <c:v>103</c:v>
                </c:pt>
                <c:pt idx="11" formatCode="General">
                  <c:v>146</c:v>
                </c:pt>
                <c:pt idx="12" formatCode="General">
                  <c:v>132</c:v>
                </c:pt>
                <c:pt idx="13" formatCode="General">
                  <c:v>147</c:v>
                </c:pt>
                <c:pt idx="14" formatCode="General">
                  <c:v>171</c:v>
                </c:pt>
                <c:pt idx="15" formatCode="General">
                  <c:v>144</c:v>
                </c:pt>
                <c:pt idx="16" formatCode="General">
                  <c:v>162</c:v>
                </c:pt>
                <c:pt idx="17" formatCode="General">
                  <c:v>170</c:v>
                </c:pt>
                <c:pt idx="18" formatCode="General">
                  <c:v>155</c:v>
                </c:pt>
                <c:pt idx="19" formatCode="General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09-324C-B7E4-F43F96EADC0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Sheet1!$B$1:$U$1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cat>
          <c:val>
            <c:numRef>
              <c:f>Sheet1!$B$3:$U$3</c:f>
              <c:numCache>
                <c:formatCode>#,##0</c:formatCode>
                <c:ptCount val="20"/>
                <c:pt idx="0">
                  <c:v>322</c:v>
                </c:pt>
                <c:pt idx="1">
                  <c:v>519</c:v>
                </c:pt>
                <c:pt idx="2">
                  <c:v>531</c:v>
                </c:pt>
                <c:pt idx="3" formatCode="General">
                  <c:v>596</c:v>
                </c:pt>
                <c:pt idx="4">
                  <c:v>401</c:v>
                </c:pt>
                <c:pt idx="5">
                  <c:v>329</c:v>
                </c:pt>
                <c:pt idx="6">
                  <c:v>381</c:v>
                </c:pt>
                <c:pt idx="7">
                  <c:v>533</c:v>
                </c:pt>
                <c:pt idx="8" formatCode="0">
                  <c:v>656</c:v>
                </c:pt>
                <c:pt idx="9" formatCode="General">
                  <c:v>706</c:v>
                </c:pt>
                <c:pt idx="10" formatCode="General">
                  <c:v>701</c:v>
                </c:pt>
                <c:pt idx="11" formatCode="General">
                  <c:v>774</c:v>
                </c:pt>
                <c:pt idx="12" formatCode="General">
                  <c:v>1261</c:v>
                </c:pt>
                <c:pt idx="13" formatCode="General">
                  <c:v>705</c:v>
                </c:pt>
                <c:pt idx="14" formatCode="General">
                  <c:v>1107</c:v>
                </c:pt>
                <c:pt idx="15" formatCode="General">
                  <c:v>1305</c:v>
                </c:pt>
                <c:pt idx="16" formatCode="General">
                  <c:v>1256</c:v>
                </c:pt>
                <c:pt idx="17" formatCode="General">
                  <c:v>1525</c:v>
                </c:pt>
                <c:pt idx="18" formatCode="General">
                  <c:v>1231</c:v>
                </c:pt>
                <c:pt idx="19" formatCode="General">
                  <c:v>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09-324C-B7E4-F43F96EADC09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Sheet1!$B$1:$U$1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cat>
          <c:val>
            <c:numRef>
              <c:f>Sheet1!$B$4:$U$4</c:f>
              <c:numCache>
                <c:formatCode>#,##0</c:formatCode>
                <c:ptCount val="20"/>
                <c:pt idx="0">
                  <c:v>1582</c:v>
                </c:pt>
                <c:pt idx="1">
                  <c:v>2724</c:v>
                </c:pt>
                <c:pt idx="2">
                  <c:v>2409</c:v>
                </c:pt>
                <c:pt idx="3">
                  <c:v>1922</c:v>
                </c:pt>
                <c:pt idx="4">
                  <c:v>1679</c:v>
                </c:pt>
                <c:pt idx="5">
                  <c:v>1640</c:v>
                </c:pt>
                <c:pt idx="6">
                  <c:v>1543</c:v>
                </c:pt>
                <c:pt idx="7">
                  <c:v>1609</c:v>
                </c:pt>
                <c:pt idx="8" formatCode="0">
                  <c:v>1424</c:v>
                </c:pt>
                <c:pt idx="9" formatCode="General">
                  <c:v>1701</c:v>
                </c:pt>
                <c:pt idx="10" formatCode="General">
                  <c:v>1510</c:v>
                </c:pt>
                <c:pt idx="11" formatCode="General">
                  <c:v>1492</c:v>
                </c:pt>
                <c:pt idx="12" formatCode="General">
                  <c:v>1429</c:v>
                </c:pt>
                <c:pt idx="13" formatCode="General">
                  <c:v>1387</c:v>
                </c:pt>
                <c:pt idx="14" formatCode="General">
                  <c:v>1618</c:v>
                </c:pt>
                <c:pt idx="15" formatCode="General">
                  <c:v>1579</c:v>
                </c:pt>
                <c:pt idx="16" formatCode="General">
                  <c:v>1367</c:v>
                </c:pt>
                <c:pt idx="17" formatCode="General">
                  <c:v>1224</c:v>
                </c:pt>
                <c:pt idx="18" formatCode="General">
                  <c:v>1512</c:v>
                </c:pt>
                <c:pt idx="19" formatCode="General">
                  <c:v>618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09-324C-B7E4-F43F96EADC09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Sheet1!$B$1:$U$1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cat>
          <c:val>
            <c:numRef>
              <c:f>Sheet1!$B$5:$U$5</c:f>
              <c:numCache>
                <c:formatCode>#,##0</c:formatCode>
                <c:ptCount val="20"/>
                <c:pt idx="0">
                  <c:v>89</c:v>
                </c:pt>
                <c:pt idx="1">
                  <c:v>158</c:v>
                </c:pt>
                <c:pt idx="2">
                  <c:v>145</c:v>
                </c:pt>
                <c:pt idx="3">
                  <c:v>79</c:v>
                </c:pt>
                <c:pt idx="4">
                  <c:v>69</c:v>
                </c:pt>
                <c:pt idx="5">
                  <c:v>88</c:v>
                </c:pt>
                <c:pt idx="6">
                  <c:v>100</c:v>
                </c:pt>
                <c:pt idx="7">
                  <c:v>131</c:v>
                </c:pt>
                <c:pt idx="8" formatCode="0">
                  <c:v>280</c:v>
                </c:pt>
                <c:pt idx="9" formatCode="General">
                  <c:v>142</c:v>
                </c:pt>
                <c:pt idx="10" formatCode="General">
                  <c:v>220</c:v>
                </c:pt>
                <c:pt idx="11" formatCode="General">
                  <c:v>405</c:v>
                </c:pt>
                <c:pt idx="12" formatCode="General">
                  <c:v>553</c:v>
                </c:pt>
                <c:pt idx="13" formatCode="General">
                  <c:v>616</c:v>
                </c:pt>
                <c:pt idx="14" formatCode="General">
                  <c:v>637</c:v>
                </c:pt>
                <c:pt idx="15" formatCode="General">
                  <c:v>967</c:v>
                </c:pt>
                <c:pt idx="16" formatCode="General">
                  <c:v>925</c:v>
                </c:pt>
                <c:pt idx="17" formatCode="General">
                  <c:v>940</c:v>
                </c:pt>
                <c:pt idx="18" formatCode="General">
                  <c:v>1398</c:v>
                </c:pt>
                <c:pt idx="19" formatCode="General">
                  <c:v>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409-324C-B7E4-F43F96EADC09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Sheet1!$B$1:$U$1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cat>
          <c:val>
            <c:numRef>
              <c:f>Sheet1!$B$6:$U$6</c:f>
              <c:numCache>
                <c:formatCode>#,##0</c:formatCode>
                <c:ptCount val="20"/>
                <c:pt idx="0">
                  <c:v>765</c:v>
                </c:pt>
                <c:pt idx="1">
                  <c:v>1160</c:v>
                </c:pt>
                <c:pt idx="2">
                  <c:v>2171</c:v>
                </c:pt>
                <c:pt idx="3">
                  <c:v>1124</c:v>
                </c:pt>
                <c:pt idx="4">
                  <c:v>1261</c:v>
                </c:pt>
                <c:pt idx="5">
                  <c:v>1479</c:v>
                </c:pt>
                <c:pt idx="6">
                  <c:v>1812</c:v>
                </c:pt>
                <c:pt idx="7">
                  <c:v>2055</c:v>
                </c:pt>
                <c:pt idx="8" formatCode="0">
                  <c:v>2278</c:v>
                </c:pt>
                <c:pt idx="9" formatCode="General">
                  <c:v>2487</c:v>
                </c:pt>
                <c:pt idx="10" formatCode="General">
                  <c:v>2259</c:v>
                </c:pt>
                <c:pt idx="11" formatCode="General">
                  <c:v>2370</c:v>
                </c:pt>
                <c:pt idx="12" formatCode="General">
                  <c:v>2744</c:v>
                </c:pt>
                <c:pt idx="13" formatCode="General">
                  <c:v>2530</c:v>
                </c:pt>
                <c:pt idx="14" formatCode="General">
                  <c:v>1896</c:v>
                </c:pt>
                <c:pt idx="15" formatCode="General">
                  <c:v>2080</c:v>
                </c:pt>
                <c:pt idx="16" formatCode="General">
                  <c:v>2482</c:v>
                </c:pt>
                <c:pt idx="17" formatCode="General">
                  <c:v>2553</c:v>
                </c:pt>
                <c:pt idx="18" formatCode="General">
                  <c:v>2479</c:v>
                </c:pt>
                <c:pt idx="19" formatCode="General">
                  <c:v>603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409-324C-B7E4-F43F96EADC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1079823968"/>
        <c:axId val="1079828752"/>
      </c:barChart>
      <c:catAx>
        <c:axId val="1079823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1079828752"/>
        <c:crosses val="autoZero"/>
        <c:auto val="1"/>
        <c:lblAlgn val="ctr"/>
        <c:lblOffset val="100"/>
        <c:noMultiLvlLbl val="0"/>
      </c:catAx>
      <c:valAx>
        <c:axId val="107982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dirty="0">
                    <a:latin typeface="Century Gothic" charset="0"/>
                    <a:ea typeface="Century Gothic" charset="0"/>
                    <a:cs typeface="Century Gothic" charset="0"/>
                  </a:rPr>
                  <a:t>assignments</a:t>
                </a:r>
              </a:p>
            </c:rich>
          </c:tx>
          <c:layout>
            <c:manualLayout>
              <c:xMode val="edge"/>
              <c:yMode val="edge"/>
              <c:x val="6.2695924764890297E-3"/>
              <c:y val="6.5863612522761104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107982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62027003677799"/>
          <c:y val="7.3666844177134603E-3"/>
          <c:w val="0.71236417939920504"/>
          <c:h val="6.99363130995496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85F-794E-9976-5166AE060167}"/>
              </c:ext>
            </c:extLst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85F-794E-9976-5166AE060167}"/>
              </c:ext>
            </c:extLst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85F-794E-9976-5166AE060167}"/>
              </c:ext>
            </c:extLst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85F-794E-9976-5166AE060167}"/>
              </c:ext>
            </c:extLst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85F-794E-9976-5166AE06016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85F-794E-9976-5166AE060167}"/>
              </c:ext>
            </c:extLst>
          </c:dPt>
          <c:dLbls>
            <c:dLbl>
              <c:idx val="0"/>
              <c:layout>
                <c:manualLayout>
                  <c:x val="-0.19592476489028199"/>
                  <c:y val="-5.10041389657972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85F-794E-9976-5166AE060167}"/>
                </c:ext>
              </c:extLst>
            </c:dLbl>
            <c:dLbl>
              <c:idx val="1"/>
              <c:layout>
                <c:manualLayout>
                  <c:x val="-0.14576802507837"/>
                  <c:y val="-0.10965889877646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85F-794E-9976-5166AE060167}"/>
                </c:ext>
              </c:extLst>
            </c:dLbl>
            <c:dLbl>
              <c:idx val="2"/>
              <c:layout>
                <c:manualLayout>
                  <c:x val="0.197492163009404"/>
                  <c:y val="-5.610455286237640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85F-794E-9976-5166AE060167}"/>
                </c:ext>
              </c:extLst>
            </c:dLbl>
            <c:dLbl>
              <c:idx val="3"/>
              <c:layout>
                <c:manualLayout>
                  <c:x val="0.17554858934169301"/>
                  <c:y val="0.11985972656962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85F-794E-9976-5166AE060167}"/>
                </c:ext>
              </c:extLst>
            </c:dLbl>
            <c:dLbl>
              <c:idx val="4"/>
              <c:layout>
                <c:manualLayout>
                  <c:x val="-0.197492163009404"/>
                  <c:y val="6.375517370724580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85F-794E-9976-5166AE0601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1766</c:v>
                </c:pt>
                <c:pt idx="1">
                  <c:v>15135</c:v>
                </c:pt>
                <c:pt idx="2">
                  <c:v>31969</c:v>
                </c:pt>
                <c:pt idx="3">
                  <c:v>8243</c:v>
                </c:pt>
                <c:pt idx="4">
                  <c:v>38588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85F-794E-9976-5166AE0601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541900130822203E-2"/>
          <c:y val="0.137711175207651"/>
          <c:w val="0.94208192432058802"/>
          <c:h val="0.716366786425991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Sheet1!$B$1:$M$1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Sheet1!$B$2:$M$2</c:f>
              <c:numCache>
                <c:formatCode>General</c:formatCode>
                <c:ptCount val="12"/>
                <c:pt idx="0" formatCode="0">
                  <c:v>3</c:v>
                </c:pt>
                <c:pt idx="1">
                  <c:v>1</c:v>
                </c:pt>
                <c:pt idx="2">
                  <c:v>5</c:v>
                </c:pt>
                <c:pt idx="3">
                  <c:v>8</c:v>
                </c:pt>
                <c:pt idx="4">
                  <c:v>9</c:v>
                </c:pt>
                <c:pt idx="5">
                  <c:v>7</c:v>
                </c:pt>
                <c:pt idx="6">
                  <c:v>8</c:v>
                </c:pt>
                <c:pt idx="7">
                  <c:v>114</c:v>
                </c:pt>
                <c:pt idx="8">
                  <c:v>137</c:v>
                </c:pt>
                <c:pt idx="9">
                  <c:v>152</c:v>
                </c:pt>
                <c:pt idx="10">
                  <c:v>146</c:v>
                </c:pt>
                <c:pt idx="11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09-B741-85B4-EDBB736FE44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Sheet1!$B$1:$M$1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Sheet1!$B$3:$M$3</c:f>
              <c:numCache>
                <c:formatCode>General</c:formatCode>
                <c:ptCount val="12"/>
                <c:pt idx="0" formatCode="0">
                  <c:v>28</c:v>
                </c:pt>
                <c:pt idx="1">
                  <c:v>62</c:v>
                </c:pt>
                <c:pt idx="2">
                  <c:v>69</c:v>
                </c:pt>
                <c:pt idx="3">
                  <c:v>14</c:v>
                </c:pt>
                <c:pt idx="4">
                  <c:v>797</c:v>
                </c:pt>
                <c:pt idx="5">
                  <c:v>412</c:v>
                </c:pt>
                <c:pt idx="6">
                  <c:v>636</c:v>
                </c:pt>
                <c:pt idx="7">
                  <c:v>728</c:v>
                </c:pt>
                <c:pt idx="8">
                  <c:v>1064</c:v>
                </c:pt>
                <c:pt idx="9">
                  <c:v>1437</c:v>
                </c:pt>
                <c:pt idx="10">
                  <c:v>1198</c:v>
                </c:pt>
                <c:pt idx="11">
                  <c:v>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09-B741-85B4-EDBB736FE444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Sheet1!$B$1:$M$1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Sheet1!$B$4:$M$4</c:f>
              <c:numCache>
                <c:formatCode>General</c:formatCode>
                <c:ptCount val="12"/>
                <c:pt idx="0" formatCode="0">
                  <c:v>5</c:v>
                </c:pt>
                <c:pt idx="1">
                  <c:v>2</c:v>
                </c:pt>
                <c:pt idx="2">
                  <c:v>10</c:v>
                </c:pt>
                <c:pt idx="3">
                  <c:v>18</c:v>
                </c:pt>
                <c:pt idx="4">
                  <c:v>6</c:v>
                </c:pt>
                <c:pt idx="5">
                  <c:v>1</c:v>
                </c:pt>
                <c:pt idx="6">
                  <c:v>96</c:v>
                </c:pt>
                <c:pt idx="7">
                  <c:v>414</c:v>
                </c:pt>
                <c:pt idx="8">
                  <c:v>1015</c:v>
                </c:pt>
                <c:pt idx="9">
                  <c:v>1108</c:v>
                </c:pt>
                <c:pt idx="10">
                  <c:v>772</c:v>
                </c:pt>
                <c:pt idx="11">
                  <c:v>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09-B741-85B4-EDBB736FE444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Sheet1!$B$1:$M$1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Sheet1!$B$5:$M$5</c:f>
              <c:numCache>
                <c:formatCode>General</c:formatCode>
                <c:ptCount val="12"/>
                <c:pt idx="0" formatCode="0">
                  <c:v>1</c:v>
                </c:pt>
                <c:pt idx="1">
                  <c:v>0</c:v>
                </c:pt>
                <c:pt idx="2">
                  <c:v>54</c:v>
                </c:pt>
                <c:pt idx="3">
                  <c:v>177</c:v>
                </c:pt>
                <c:pt idx="4">
                  <c:v>388</c:v>
                </c:pt>
                <c:pt idx="5">
                  <c:v>293</c:v>
                </c:pt>
                <c:pt idx="6">
                  <c:v>300</c:v>
                </c:pt>
                <c:pt idx="7">
                  <c:v>573</c:v>
                </c:pt>
                <c:pt idx="8">
                  <c:v>878</c:v>
                </c:pt>
                <c:pt idx="9">
                  <c:v>909</c:v>
                </c:pt>
                <c:pt idx="10">
                  <c:v>1375</c:v>
                </c:pt>
                <c:pt idx="11">
                  <c:v>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09-B741-85B4-EDBB736FE444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Sheet1!$B$1:$M$1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Sheet1!$B$6:$M$6</c:f>
              <c:numCache>
                <c:formatCode>General</c:formatCode>
                <c:ptCount val="12"/>
                <c:pt idx="0" formatCode="0">
                  <c:v>0</c:v>
                </c:pt>
                <c:pt idx="1">
                  <c:v>8</c:v>
                </c:pt>
                <c:pt idx="2">
                  <c:v>215</c:v>
                </c:pt>
                <c:pt idx="3">
                  <c:v>591</c:v>
                </c:pt>
                <c:pt idx="4">
                  <c:v>990</c:v>
                </c:pt>
                <c:pt idx="5">
                  <c:v>1101</c:v>
                </c:pt>
                <c:pt idx="6">
                  <c:v>565</c:v>
                </c:pt>
                <c:pt idx="7">
                  <c:v>1184</c:v>
                </c:pt>
                <c:pt idx="8">
                  <c:v>1559</c:v>
                </c:pt>
                <c:pt idx="9">
                  <c:v>1694</c:v>
                </c:pt>
                <c:pt idx="10">
                  <c:v>1726</c:v>
                </c:pt>
                <c:pt idx="11">
                  <c:v>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09-B741-85B4-EDBB736FE4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1113726144"/>
        <c:axId val="1113751664"/>
      </c:barChart>
      <c:catAx>
        <c:axId val="1113726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1113751664"/>
        <c:crosses val="autoZero"/>
        <c:auto val="1"/>
        <c:lblAlgn val="ctr"/>
        <c:lblOffset val="100"/>
        <c:noMultiLvlLbl val="0"/>
      </c:catAx>
      <c:valAx>
        <c:axId val="1113751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>
                    <a:latin typeface="Century Gothic" charset="0"/>
                    <a:ea typeface="Century Gothic" charset="0"/>
                    <a:cs typeface="Century Gothic" charset="0"/>
                  </a:rPr>
                  <a:t>4-byte ASN</a:t>
                </a:r>
                <a:br>
                  <a:rPr lang="en-US" b="1" i="0">
                    <a:latin typeface="Century Gothic" charset="0"/>
                    <a:ea typeface="Century Gothic" charset="0"/>
                    <a:cs typeface="Century Gothic" charset="0"/>
                  </a:rPr>
                </a:br>
                <a:r>
                  <a:rPr lang="en-US" b="1" i="0">
                    <a:latin typeface="Century Gothic" charset="0"/>
                    <a:ea typeface="Century Gothic" charset="0"/>
                    <a:cs typeface="Century Gothic" charset="0"/>
                  </a:rPr>
                  <a:t>assignments</a:t>
                </a:r>
                <a:endParaRPr lang="en-US" b="1" i="0" dirty="0">
                  <a:latin typeface="Century Gothic" charset="0"/>
                  <a:ea typeface="Century Gothic" charset="0"/>
                  <a:cs typeface="Century Gothic" charset="0"/>
                </a:endParaRPr>
              </a:p>
            </c:rich>
          </c:tx>
          <c:layout>
            <c:manualLayout>
              <c:xMode val="edge"/>
              <c:yMode val="edge"/>
              <c:x val="0"/>
              <c:y val="0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1113726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96823241922299"/>
          <c:y val="7.3666844177134603E-3"/>
          <c:w val="0.68101621701675996"/>
          <c:h val="6.99363130995496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60-AE4C-8741-1358C4002966}"/>
              </c:ext>
            </c:extLst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460-AE4C-8741-1358C4002966}"/>
              </c:ext>
            </c:extLst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460-AE4C-8741-1358C4002966}"/>
              </c:ext>
            </c:extLst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460-AE4C-8741-1358C4002966}"/>
              </c:ext>
            </c:extLst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460-AE4C-8741-1358C400296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460-AE4C-8741-1358C4002966}"/>
              </c:ext>
            </c:extLst>
          </c:dPt>
          <c:dLbls>
            <c:dLbl>
              <c:idx val="0"/>
              <c:layout>
                <c:manualLayout>
                  <c:x val="-0.19592476489028199"/>
                  <c:y val="-3.060248337947800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460-AE4C-8741-1358C4002966}"/>
                </c:ext>
              </c:extLst>
            </c:dLbl>
            <c:dLbl>
              <c:idx val="1"/>
              <c:layout>
                <c:manualLayout>
                  <c:x val="-0.14576802507837"/>
                  <c:y val="-0.10965889877646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60-AE4C-8741-1358C4002966}"/>
                </c:ext>
              </c:extLst>
            </c:dLbl>
            <c:dLbl>
              <c:idx val="2"/>
              <c:layout>
                <c:manualLayout>
                  <c:x val="0.197492163009404"/>
                  <c:y val="-5.610455286237640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60-AE4C-8741-1358C4002966}"/>
                </c:ext>
              </c:extLst>
            </c:dLbl>
            <c:dLbl>
              <c:idx val="3"/>
              <c:layout>
                <c:manualLayout>
                  <c:x val="0.17554858934169301"/>
                  <c:y val="0.11985972656962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60-AE4C-8741-1358C4002966}"/>
                </c:ext>
              </c:extLst>
            </c:dLbl>
            <c:dLbl>
              <c:idx val="4"/>
              <c:layout>
                <c:manualLayout>
                  <c:x val="-0.197492163009404"/>
                  <c:y val="6.375517370724580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460-AE4C-8741-1358C40029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629</c:v>
                </c:pt>
                <c:pt idx="1">
                  <c:v>6733</c:v>
                </c:pt>
                <c:pt idx="2">
                  <c:v>3782</c:v>
                </c:pt>
                <c:pt idx="3">
                  <c:v>5244</c:v>
                </c:pt>
                <c:pt idx="4">
                  <c:v>10121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460-AE4C-8741-1358C400296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541900130822203E-2"/>
          <c:y val="0.119859726569622"/>
          <c:w val="0.94208192432058802"/>
          <c:h val="0.734218235064019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Sheet1!$B$1:$U$1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cat>
          <c:val>
            <c:numRef>
              <c:f>Sheet1!$B$2:$U$2</c:f>
              <c:numCache>
                <c:formatCode>0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3</c:v>
                </c:pt>
                <c:pt idx="7">
                  <c:v>19</c:v>
                </c:pt>
                <c:pt idx="8">
                  <c:v>14</c:v>
                </c:pt>
                <c:pt idx="9" formatCode="General">
                  <c:v>14</c:v>
                </c:pt>
                <c:pt idx="10" formatCode="General">
                  <c:v>9</c:v>
                </c:pt>
                <c:pt idx="11" formatCode="General">
                  <c:v>41</c:v>
                </c:pt>
                <c:pt idx="12" formatCode="General">
                  <c:v>120</c:v>
                </c:pt>
                <c:pt idx="13" formatCode="General">
                  <c:v>65</c:v>
                </c:pt>
                <c:pt idx="14" formatCode="General">
                  <c:v>52</c:v>
                </c:pt>
                <c:pt idx="15" formatCode="General">
                  <c:v>44</c:v>
                </c:pt>
                <c:pt idx="16" formatCode="General">
                  <c:v>58</c:v>
                </c:pt>
                <c:pt idx="17" formatCode="General">
                  <c:v>106</c:v>
                </c:pt>
                <c:pt idx="18" formatCode="General">
                  <c:v>84</c:v>
                </c:pt>
                <c:pt idx="19" formatCode="General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BC-F04A-874C-36114FEEC71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Sheet1!$B$1:$U$1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cat>
          <c:val>
            <c:numRef>
              <c:f>Sheet1!$B$3:$U$3</c:f>
              <c:numCache>
                <c:formatCode>#,##0</c:formatCode>
                <c:ptCount val="20"/>
                <c:pt idx="0">
                  <c:v>7</c:v>
                </c:pt>
                <c:pt idx="1">
                  <c:v>15</c:v>
                </c:pt>
                <c:pt idx="2">
                  <c:v>26</c:v>
                </c:pt>
                <c:pt idx="3" formatCode="General">
                  <c:v>45</c:v>
                </c:pt>
                <c:pt idx="4">
                  <c:v>37</c:v>
                </c:pt>
                <c:pt idx="5">
                  <c:v>53</c:v>
                </c:pt>
                <c:pt idx="6">
                  <c:v>48</c:v>
                </c:pt>
                <c:pt idx="7">
                  <c:v>41</c:v>
                </c:pt>
                <c:pt idx="8" formatCode="0">
                  <c:v>55</c:v>
                </c:pt>
                <c:pt idx="9" formatCode="General">
                  <c:v>126</c:v>
                </c:pt>
                <c:pt idx="10" formatCode="General">
                  <c:v>169</c:v>
                </c:pt>
                <c:pt idx="11" formatCode="General">
                  <c:v>465</c:v>
                </c:pt>
                <c:pt idx="12" formatCode="General">
                  <c:v>473</c:v>
                </c:pt>
                <c:pt idx="13" formatCode="General">
                  <c:v>381</c:v>
                </c:pt>
                <c:pt idx="14" formatCode="General">
                  <c:v>340</c:v>
                </c:pt>
                <c:pt idx="15" formatCode="General">
                  <c:v>313</c:v>
                </c:pt>
                <c:pt idx="16" formatCode="General">
                  <c:v>565</c:v>
                </c:pt>
                <c:pt idx="17" formatCode="General">
                  <c:v>1197</c:v>
                </c:pt>
                <c:pt idx="18" formatCode="General">
                  <c:v>861</c:v>
                </c:pt>
                <c:pt idx="19" formatCode="General">
                  <c:v>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BC-F04A-874C-36114FEEC71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Sheet1!$B$1:$U$1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cat>
          <c:val>
            <c:numRef>
              <c:f>Sheet1!$B$4:$U$4</c:f>
              <c:numCache>
                <c:formatCode>#,##0</c:formatCode>
                <c:ptCount val="20"/>
                <c:pt idx="0">
                  <c:v>2</c:v>
                </c:pt>
                <c:pt idx="1">
                  <c:v>7</c:v>
                </c:pt>
                <c:pt idx="2">
                  <c:v>8</c:v>
                </c:pt>
                <c:pt idx="3">
                  <c:v>15</c:v>
                </c:pt>
                <c:pt idx="4">
                  <c:v>48</c:v>
                </c:pt>
                <c:pt idx="5">
                  <c:v>42</c:v>
                </c:pt>
                <c:pt idx="6">
                  <c:v>57</c:v>
                </c:pt>
                <c:pt idx="7">
                  <c:v>42</c:v>
                </c:pt>
                <c:pt idx="8" formatCode="0">
                  <c:v>109</c:v>
                </c:pt>
                <c:pt idx="9" formatCode="General">
                  <c:v>166</c:v>
                </c:pt>
                <c:pt idx="10" formatCode="General">
                  <c:v>258</c:v>
                </c:pt>
                <c:pt idx="11" formatCode="General">
                  <c:v>387</c:v>
                </c:pt>
                <c:pt idx="12" formatCode="General">
                  <c:v>548</c:v>
                </c:pt>
                <c:pt idx="13" formatCode="General">
                  <c:v>254</c:v>
                </c:pt>
                <c:pt idx="14" formatCode="General">
                  <c:v>297</c:v>
                </c:pt>
                <c:pt idx="15" formatCode="General">
                  <c:v>248</c:v>
                </c:pt>
                <c:pt idx="16" formatCode="General">
                  <c:v>314</c:v>
                </c:pt>
                <c:pt idx="17" formatCode="General">
                  <c:v>360</c:v>
                </c:pt>
                <c:pt idx="18" formatCode="General">
                  <c:v>404</c:v>
                </c:pt>
                <c:pt idx="19" formatCode="General">
                  <c:v>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BC-F04A-874C-36114FEEC71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Sheet1!$B$1:$U$1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cat>
          <c:val>
            <c:numRef>
              <c:f>Sheet1!$B$5:$U$5</c:f>
              <c:numCache>
                <c:formatCode>#,##0</c:formatCode>
                <c:ptCount val="20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0</c:v>
                </c:pt>
                <c:pt idx="4">
                  <c:v>7</c:v>
                </c:pt>
                <c:pt idx="5">
                  <c:v>7</c:v>
                </c:pt>
                <c:pt idx="6">
                  <c:v>33</c:v>
                </c:pt>
                <c:pt idx="7">
                  <c:v>19</c:v>
                </c:pt>
                <c:pt idx="8" formatCode="0">
                  <c:v>41</c:v>
                </c:pt>
                <c:pt idx="9" formatCode="General">
                  <c:v>52</c:v>
                </c:pt>
                <c:pt idx="10" formatCode="General">
                  <c:v>83</c:v>
                </c:pt>
                <c:pt idx="11" formatCode="General">
                  <c:v>182</c:v>
                </c:pt>
                <c:pt idx="12" formatCode="General">
                  <c:v>376</c:v>
                </c:pt>
                <c:pt idx="13" formatCode="General">
                  <c:v>479</c:v>
                </c:pt>
                <c:pt idx="14" formatCode="General">
                  <c:v>569</c:v>
                </c:pt>
                <c:pt idx="15" formatCode="General">
                  <c:v>1090</c:v>
                </c:pt>
                <c:pt idx="16" formatCode="General">
                  <c:v>978</c:v>
                </c:pt>
                <c:pt idx="17" formatCode="General">
                  <c:v>913</c:v>
                </c:pt>
                <c:pt idx="18" formatCode="General">
                  <c:v>1433</c:v>
                </c:pt>
                <c:pt idx="19" formatCode="General">
                  <c:v>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BC-F04A-874C-36114FEEC710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Sheet1!$B$1:$U$1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cat>
          <c:val>
            <c:numRef>
              <c:f>Sheet1!$B$6:$U$6</c:f>
              <c:numCache>
                <c:formatCode>#,##0</c:formatCode>
                <c:ptCount val="20"/>
                <c:pt idx="0">
                  <c:v>11</c:v>
                </c:pt>
                <c:pt idx="1">
                  <c:v>13</c:v>
                </c:pt>
                <c:pt idx="2">
                  <c:v>26</c:v>
                </c:pt>
                <c:pt idx="3">
                  <c:v>90</c:v>
                </c:pt>
                <c:pt idx="4">
                  <c:v>139</c:v>
                </c:pt>
                <c:pt idx="5">
                  <c:v>150</c:v>
                </c:pt>
                <c:pt idx="6">
                  <c:v>98</c:v>
                </c:pt>
                <c:pt idx="7">
                  <c:v>86</c:v>
                </c:pt>
                <c:pt idx="8" formatCode="0">
                  <c:v>157</c:v>
                </c:pt>
                <c:pt idx="9" formatCode="General">
                  <c:v>429</c:v>
                </c:pt>
                <c:pt idx="10" formatCode="General">
                  <c:v>556</c:v>
                </c:pt>
                <c:pt idx="11" formatCode="General">
                  <c:v>838</c:v>
                </c:pt>
                <c:pt idx="12" formatCode="General">
                  <c:v>1252</c:v>
                </c:pt>
                <c:pt idx="13" formatCode="General">
                  <c:v>1293</c:v>
                </c:pt>
                <c:pt idx="14" formatCode="General">
                  <c:v>1730</c:v>
                </c:pt>
                <c:pt idx="15" formatCode="General">
                  <c:v>1905</c:v>
                </c:pt>
                <c:pt idx="16" formatCode="General">
                  <c:v>1915</c:v>
                </c:pt>
                <c:pt idx="17" formatCode="General">
                  <c:v>1871</c:v>
                </c:pt>
                <c:pt idx="18" formatCode="General">
                  <c:v>1828</c:v>
                </c:pt>
                <c:pt idx="19" formatCode="General">
                  <c:v>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ABC-F04A-874C-36114FEEC7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1125276704"/>
        <c:axId val="1125281344"/>
      </c:barChart>
      <c:catAx>
        <c:axId val="1125276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1125281344"/>
        <c:crosses val="autoZero"/>
        <c:auto val="1"/>
        <c:lblAlgn val="ctr"/>
        <c:lblOffset val="100"/>
        <c:noMultiLvlLbl val="0"/>
      </c:catAx>
      <c:valAx>
        <c:axId val="112528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>
                    <a:latin typeface="Century Gothic" charset="0"/>
                    <a:ea typeface="Century Gothic" charset="0"/>
                    <a:cs typeface="Century Gothic" charset="0"/>
                  </a:rPr>
                  <a:t>allocations</a:t>
                </a:r>
                <a:endParaRPr lang="en-US" b="1" i="0" dirty="0">
                  <a:latin typeface="Century Gothic" charset="0"/>
                  <a:ea typeface="Century Gothic" charset="0"/>
                  <a:cs typeface="Century Gothic" charset="0"/>
                </a:endParaRPr>
              </a:p>
            </c:rich>
          </c:tx>
          <c:layout>
            <c:manualLayout>
              <c:xMode val="edge"/>
              <c:yMode val="edge"/>
              <c:x val="0"/>
              <c:y val="4.0361543039862703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1125276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62027003677799"/>
          <c:y val="7.3666844177134603E-3"/>
          <c:w val="0.71236417939920504"/>
          <c:h val="6.99363130995496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E8-CD43-B2ED-0C0D5E7329B4}"/>
              </c:ext>
            </c:extLst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3E8-CD43-B2ED-0C0D5E7329B4}"/>
              </c:ext>
            </c:extLst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3E8-CD43-B2ED-0C0D5E7329B4}"/>
              </c:ext>
            </c:extLst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3E8-CD43-B2ED-0C0D5E7329B4}"/>
              </c:ext>
            </c:extLst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3E8-CD43-B2ED-0C0D5E7329B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3E8-CD43-B2ED-0C0D5E7329B4}"/>
              </c:ext>
            </c:extLst>
          </c:dPt>
          <c:dLbls>
            <c:dLbl>
              <c:idx val="0"/>
              <c:layout>
                <c:manualLayout>
                  <c:x val="-0.218172386434245"/>
                  <c:y val="9.5384000213897709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3E8-CD43-B2ED-0C0D5E7329B4}"/>
                </c:ext>
              </c:extLst>
            </c:dLbl>
            <c:dLbl>
              <c:idx val="1"/>
              <c:layout>
                <c:manualLayout>
                  <c:x val="-0.15047021943573699"/>
                  <c:y val="-0.1300605543627819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3E8-CD43-B2ED-0C0D5E7329B4}"/>
                </c:ext>
              </c:extLst>
            </c:dLbl>
            <c:dLbl>
              <c:idx val="2"/>
              <c:layout>
                <c:manualLayout>
                  <c:x val="0.175361062325713"/>
                  <c:y val="-0.1469702550530329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3E8-CD43-B2ED-0C0D5E7329B4}"/>
                </c:ext>
              </c:extLst>
            </c:dLbl>
            <c:dLbl>
              <c:idx val="3"/>
              <c:layout>
                <c:manualLayout>
                  <c:x val="0.20845600219314001"/>
                  <c:y val="-4.7387515159399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3E8-CD43-B2ED-0C0D5E7329B4}"/>
                </c:ext>
              </c:extLst>
            </c:dLbl>
            <c:dLbl>
              <c:idx val="4"/>
              <c:layout>
                <c:manualLayout>
                  <c:x val="0.30599219134217398"/>
                  <c:y val="3.588053814422210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3E8-CD43-B2ED-0C0D5E7329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643</c:v>
                </c:pt>
                <c:pt idx="1">
                  <c:v>5414</c:v>
                </c:pt>
                <c:pt idx="2">
                  <c:v>3698</c:v>
                </c:pt>
                <c:pt idx="3">
                  <c:v>6580</c:v>
                </c:pt>
                <c:pt idx="4">
                  <c:v>14945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3E8-CD43-B2ED-0C0D5E7329B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0.44132</cdr:x>
      <cdr:y>0.44465</cdr:y>
    </cdr:from>
    <cdr:to>
      <cdr:x>0.55868</cdr:x>
      <cdr:y>0.55535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75801" y="2214352"/>
          <a:ext cx="950997" cy="5512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3600" b="1">
              <a:latin typeface="Century Gothic" charset="0"/>
              <a:ea typeface="Century Gothic" charset="0"/>
              <a:cs typeface="Century Gothic" charset="0"/>
            </a:rPr>
            <a:t>/8s</a:t>
          </a:r>
          <a:endParaRPr lang="en-US" sz="3600" b="1" dirty="0">
            <a:latin typeface="Century Gothic" charset="0"/>
            <a:ea typeface="Century Gothic" charset="0"/>
            <a:cs typeface="Century Gothic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0.422</cdr:x>
      <cdr:y>0.44465</cdr:y>
    </cdr:from>
    <cdr:to>
      <cdr:x>0.578</cdr:x>
      <cdr:y>0.55535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19288" y="2214329"/>
          <a:ext cx="1264024" cy="5513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3600" b="1" dirty="0">
              <a:latin typeface="Century Gothic" charset="0"/>
              <a:ea typeface="Century Gothic" charset="0"/>
              <a:cs typeface="Century Gothic" charset="0"/>
            </a:rPr>
            <a:t>ASNs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0.422</cdr:x>
      <cdr:y>0.38512</cdr:y>
    </cdr:from>
    <cdr:to>
      <cdr:x>0.578</cdr:x>
      <cdr:y>0.61488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19297" y="1917875"/>
          <a:ext cx="1264006" cy="11442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800" b="1" dirty="0">
              <a:latin typeface="Century Gothic" charset="0"/>
              <a:ea typeface="Century Gothic" charset="0"/>
              <a:cs typeface="Century Gothic" charset="0"/>
            </a:rPr>
            <a:t>4-byte</a:t>
          </a:r>
          <a:br>
            <a:rPr lang="en-US" sz="3200" b="1" dirty="0">
              <a:latin typeface="Century Gothic" charset="0"/>
              <a:ea typeface="Century Gothic" charset="0"/>
              <a:cs typeface="Century Gothic" charset="0"/>
            </a:rPr>
          </a:br>
          <a:r>
            <a:rPr lang="en-US" sz="3200" b="1" dirty="0">
              <a:latin typeface="Century Gothic" charset="0"/>
              <a:ea typeface="Century Gothic" charset="0"/>
              <a:cs typeface="Century Gothic" charset="0"/>
            </a:rPr>
            <a:t>ASNs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0.4004</cdr:x>
      <cdr:y>0.44465</cdr:y>
    </cdr:from>
    <cdr:to>
      <cdr:x>0.5996</cdr:x>
      <cdr:y>0.55535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90530" y="2228471"/>
          <a:ext cx="1537552" cy="55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000" b="1">
              <a:latin typeface="Century Gothic" charset="0"/>
              <a:ea typeface="Century Gothic" charset="0"/>
              <a:cs typeface="Century Gothic" charset="0"/>
            </a:rPr>
            <a:t>allocations</a:t>
          </a:r>
          <a:endParaRPr lang="en-US" sz="2000" b="1" dirty="0">
            <a:latin typeface="Century Gothic" charset="0"/>
            <a:ea typeface="Century Gothic" charset="0"/>
            <a:cs typeface="Century Gothic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0.4004</cdr:x>
      <cdr:y>0.44465</cdr:y>
    </cdr:from>
    <cdr:to>
      <cdr:x>0.5996</cdr:x>
      <cdr:y>0.55535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90530" y="2228471"/>
          <a:ext cx="1537552" cy="55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000" b="1" dirty="0">
              <a:latin typeface="Century Gothic" charset="0"/>
              <a:ea typeface="Century Gothic" charset="0"/>
              <a:cs typeface="Century Gothic" charset="0"/>
            </a:rPr>
            <a:t>assignments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7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827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70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Internet Number Resource Report</a:t>
            </a:r>
          </a:p>
        </p:txBody>
      </p:sp>
      <p:sp>
        <p:nvSpPr>
          <p:cNvPr id="827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28370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3E9A292-A826-6E41-9896-065715103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65509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0" y="733425"/>
            <a:ext cx="4887913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43438"/>
            <a:ext cx="5329238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70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Internet Number Resource Report</a:t>
            </a: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28370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FB1D7E-001A-624F-9E16-48A812E3E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38519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Arial" pitchFamily="-109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</a:p>
        </p:txBody>
      </p:sp>
    </p:spTree>
    <p:extLst>
      <p:ext uri="{BB962C8B-B14F-4D97-AF65-F5344CB8AC3E}">
        <p14:creationId xmlns:p14="http://schemas.microsoft.com/office/powerpoint/2010/main" val="1142900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</a:p>
        </p:txBody>
      </p:sp>
    </p:spTree>
    <p:extLst>
      <p:ext uri="{BB962C8B-B14F-4D97-AF65-F5344CB8AC3E}">
        <p14:creationId xmlns:p14="http://schemas.microsoft.com/office/powerpoint/2010/main" val="1642813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</a:p>
        </p:txBody>
      </p:sp>
    </p:spTree>
    <p:extLst>
      <p:ext uri="{BB962C8B-B14F-4D97-AF65-F5344CB8AC3E}">
        <p14:creationId xmlns:p14="http://schemas.microsoft.com/office/powerpoint/2010/main" val="570942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</a:p>
        </p:txBody>
      </p:sp>
    </p:spTree>
    <p:extLst>
      <p:ext uri="{BB962C8B-B14F-4D97-AF65-F5344CB8AC3E}">
        <p14:creationId xmlns:p14="http://schemas.microsoft.com/office/powerpoint/2010/main" val="1778763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</a:p>
        </p:txBody>
      </p:sp>
    </p:spTree>
    <p:extLst>
      <p:ext uri="{BB962C8B-B14F-4D97-AF65-F5344CB8AC3E}">
        <p14:creationId xmlns:p14="http://schemas.microsoft.com/office/powerpoint/2010/main" val="98458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</a:p>
        </p:txBody>
      </p:sp>
    </p:spTree>
    <p:extLst>
      <p:ext uri="{BB962C8B-B14F-4D97-AF65-F5344CB8AC3E}">
        <p14:creationId xmlns:p14="http://schemas.microsoft.com/office/powerpoint/2010/main" val="1770142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</a:p>
        </p:txBody>
      </p:sp>
    </p:spTree>
    <p:extLst>
      <p:ext uri="{BB962C8B-B14F-4D97-AF65-F5344CB8AC3E}">
        <p14:creationId xmlns:p14="http://schemas.microsoft.com/office/powerpoint/2010/main" val="917169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</a:p>
        </p:txBody>
      </p:sp>
    </p:spTree>
    <p:extLst>
      <p:ext uri="{BB962C8B-B14F-4D97-AF65-F5344CB8AC3E}">
        <p14:creationId xmlns:p14="http://schemas.microsoft.com/office/powerpoint/2010/main" val="16920187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</a:p>
        </p:txBody>
      </p:sp>
    </p:spTree>
    <p:extLst>
      <p:ext uri="{BB962C8B-B14F-4D97-AF65-F5344CB8AC3E}">
        <p14:creationId xmlns:p14="http://schemas.microsoft.com/office/powerpoint/2010/main" val="780997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115175" y="6562725"/>
            <a:ext cx="20288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endParaRPr lang="pt-BR" sz="1200">
              <a:latin typeface="Arial Black" charset="0"/>
            </a:endParaRPr>
          </a:p>
        </p:txBody>
      </p:sp>
      <p:sp>
        <p:nvSpPr>
          <p:cNvPr id="10014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664824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014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 2018</a:t>
            </a:r>
          </a:p>
        </p:txBody>
      </p:sp>
    </p:spTree>
    <p:extLst>
      <p:ext uri="{BB962C8B-B14F-4D97-AF65-F5344CB8AC3E}">
        <p14:creationId xmlns:p14="http://schemas.microsoft.com/office/powerpoint/2010/main" val="84796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 2018</a:t>
            </a:r>
          </a:p>
        </p:txBody>
      </p:sp>
    </p:spTree>
    <p:extLst>
      <p:ext uri="{BB962C8B-B14F-4D97-AF65-F5344CB8AC3E}">
        <p14:creationId xmlns:p14="http://schemas.microsoft.com/office/powerpoint/2010/main" val="264559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 2018</a:t>
            </a:r>
          </a:p>
        </p:txBody>
      </p:sp>
    </p:spTree>
    <p:extLst>
      <p:ext uri="{BB962C8B-B14F-4D97-AF65-F5344CB8AC3E}">
        <p14:creationId xmlns:p14="http://schemas.microsoft.com/office/powerpoint/2010/main" val="377892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463" y="0"/>
            <a:ext cx="7348537" cy="12239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4775"/>
            <a:ext cx="3975100" cy="4979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56100" y="1374775"/>
            <a:ext cx="39751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56100" y="3940175"/>
            <a:ext cx="3975100" cy="241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 2018</a:t>
            </a:r>
          </a:p>
        </p:txBody>
      </p:sp>
    </p:spTree>
    <p:extLst>
      <p:ext uri="{BB962C8B-B14F-4D97-AF65-F5344CB8AC3E}">
        <p14:creationId xmlns:p14="http://schemas.microsoft.com/office/powerpoint/2010/main" val="2291915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004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95463" y="0"/>
            <a:ext cx="7348537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4775"/>
            <a:ext cx="8102600" cy="49799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004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97956" y="6553200"/>
            <a:ext cx="37766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 i="0"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>
              <a:defRPr/>
            </a:pPr>
            <a:r>
              <a:rPr lang="en-US" dirty="0"/>
              <a:t>Internet Number Resource Report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115175" y="6553200"/>
            <a:ext cx="20288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endParaRPr lang="pt-BR" sz="1200">
              <a:latin typeface="Arial Black" charset="0"/>
            </a:endParaRPr>
          </a:p>
        </p:txBody>
      </p:sp>
      <p:pic>
        <p:nvPicPr>
          <p:cNvPr id="1032" name="Picture 8" descr="bar-on-side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23275" y="1298575"/>
            <a:ext cx="722313" cy="517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NRO_3D_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8113" y="255588"/>
            <a:ext cx="160655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0" y="649082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>
              <a:defRPr/>
            </a:pPr>
            <a:r>
              <a:rPr lang="en-US" dirty="0"/>
              <a:t>Mar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89" r:id="rId1"/>
    <p:sldLayoutId id="2147484690" r:id="rId2"/>
    <p:sldLayoutId id="2147484695" r:id="rId3"/>
    <p:sldLayoutId id="2147484700" r:id="rId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9025" y="1654175"/>
            <a:ext cx="6511925" cy="301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0000"/>
                </a:solidFill>
                <a:effectLst/>
                <a:latin typeface="Century Gothic" charset="0"/>
                <a:ea typeface="Arial" charset="0"/>
              </a:rPr>
              <a:t>4-BYTE ASN ASSIGNMENTS</a:t>
            </a:r>
            <a:br>
              <a:rPr lang="en-US" sz="158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total 4-byte ASNs has each RIR assigned?</a:t>
            </a:r>
            <a:br>
              <a:rPr lang="en-US" sz="20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2007 – Mar 2018)</a:t>
            </a:r>
            <a:endParaRPr lang="en-US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997203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Mar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368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68463" y="215900"/>
            <a:ext cx="7107237" cy="1092200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IPv6 ADDRESS SPACE</a:t>
            </a:r>
            <a:br>
              <a:rPr lang="en-AU" sz="40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b="0" dirty="0">
                <a:latin typeface="Century Gothic" charset="0"/>
                <a:ea typeface="ＭＳ Ｐゴシック" charset="0"/>
                <a:cs typeface="ＭＳ Ｐゴシック" charset="0"/>
              </a:rPr>
              <a:t>How much has been allocated to the RIRs?</a:t>
            </a:r>
            <a:endParaRPr lang="en-US" sz="2000" b="0" dirty="0">
              <a:effectLst/>
              <a:latin typeface="Century Gothic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379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96863" y="1550269"/>
            <a:ext cx="7931150" cy="430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Mar 2018</a:t>
            </a:r>
            <a:endParaRPr lang="en-US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Century Gothic" charset="0"/>
              </a:rPr>
              <a:t>IPv6 ALLOCATIONS </a:t>
            </a:r>
            <a:br>
              <a:rPr lang="en-US" sz="1800" dirty="0">
                <a:effectLst/>
                <a:latin typeface="Century Gothic" charset="0"/>
              </a:rPr>
            </a:br>
            <a:r>
              <a:rPr lang="en-US" sz="2400" dirty="0">
                <a:effectLst/>
                <a:latin typeface="Century Gothic" charset="0"/>
              </a:rPr>
              <a:t>(RIRs TO LIRs/ISPs)</a:t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charset="0"/>
              </a:rPr>
            </a:br>
            <a:r>
              <a:rPr lang="en-US" sz="1800" b="0" dirty="0">
                <a:effectLst/>
                <a:latin typeface="Century Gothic" charset="0"/>
              </a:rPr>
              <a:t>How many allocations have been made by each RIR by year?</a:t>
            </a: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1641741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Mar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351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7887" y="147918"/>
            <a:ext cx="7348537" cy="1223963"/>
          </a:xfrm>
        </p:spPr>
        <p:txBody>
          <a:bodyPr/>
          <a:lstStyle/>
          <a:p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IPv6 ALLOCATIONS </a:t>
            </a:r>
            <a:br>
              <a:rPr lang="en-US" sz="1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0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RIRs TO LIRs/ISPs) </a:t>
            </a:r>
            <a:br>
              <a:rPr lang="en-US" sz="1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</a:t>
            </a:r>
            <a:r>
              <a:rPr lang="en-US" sz="1800" b="0" dirty="0">
                <a:effectLst/>
                <a:latin typeface="Century Gothic" charset="0"/>
              </a:rPr>
              <a:t>w many total allocations have been made by each RIR?</a:t>
            </a:r>
            <a:b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1999 – </a:t>
            </a:r>
            <a:r>
              <a:rPr lang="is-I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Mar 2018</a:t>
            </a: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)</a:t>
            </a: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573597"/>
              </p:ext>
            </p:extLst>
          </p:nvPr>
        </p:nvGraphicFramePr>
        <p:xfrm>
          <a:off x="201706" y="1707775"/>
          <a:ext cx="7718612" cy="5011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Mar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82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Century Gothic" charset="0"/>
                <a:ea typeface="ＭＳ Ｐゴシック" charset="0"/>
                <a:cs typeface="Century Gothic" charset="0"/>
              </a:rPr>
              <a:t>IPv6 ASSIGNMENTS RIRS TO END-USERS</a:t>
            </a:r>
            <a:br>
              <a:rPr lang="en-US" sz="2800" dirty="0">
                <a:effectLst/>
                <a:latin typeface="Century Gothic" charset="0"/>
                <a:ea typeface="ＭＳ Ｐゴシック" charset="0"/>
                <a:cs typeface="Century Gothic" charset="0"/>
              </a:rPr>
            </a:br>
            <a:r>
              <a:rPr lang="en-US" sz="1800" b="0" dirty="0">
                <a:effectLst/>
                <a:latin typeface="Century Gothic" charset="0"/>
              </a:rPr>
              <a:t>How many assignments have been made by each RIR by year?</a:t>
            </a: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9162389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Mar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528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463" y="0"/>
            <a:ext cx="7348537" cy="1374775"/>
          </a:xfrm>
        </p:spPr>
        <p:txBody>
          <a:bodyPr/>
          <a:lstStyle/>
          <a:p>
            <a:r>
              <a:rPr lang="en-US" sz="36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IPv6 ASSIGNMENTS </a:t>
            </a:r>
            <a:b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0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RIRs TO END-USERS) </a:t>
            </a:r>
            <a:b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</a:t>
            </a:r>
            <a:r>
              <a:rPr lang="en-US" sz="1600" b="0" dirty="0">
                <a:effectLst/>
                <a:latin typeface="Century Gothic" charset="0"/>
              </a:rPr>
              <a:t>w many total assignments have been made by each RIR?</a:t>
            </a:r>
            <a:br>
              <a:rPr lang="en-US" sz="1600" b="0" dirty="0">
                <a:effectLst/>
                <a:latin typeface="Century Gothic" charset="0"/>
              </a:rPr>
            </a:br>
            <a: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 (Jan 2002 – </a:t>
            </a:r>
            <a:r>
              <a:rPr lang="is-I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Mar 2018</a:t>
            </a:r>
            <a: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)</a:t>
            </a:r>
            <a:endParaRPr lang="en-US" sz="1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8007124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Mar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677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Century Gothic"/>
                <a:cs typeface="Century Gothic"/>
              </a:rPr>
              <a:t>PERCENTAGE OF MEMBERS WITH BOTH IPv4 AND IPv6 IN EACH RIR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0294083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Mar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3311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93863" y="0"/>
            <a:ext cx="7348537" cy="1223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LINKS TO RIR STATISTICS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33500"/>
            <a:ext cx="8407400" cy="4745038"/>
          </a:xfrm>
        </p:spPr>
        <p:txBody>
          <a:bodyPr/>
          <a:lstStyle/>
          <a:p>
            <a:pPr eaLnBrk="1" hangingPunct="1"/>
            <a:r>
              <a:rPr lang="en-US" sz="3000" b="1" dirty="0">
                <a:solidFill>
                  <a:schemeClr val="tx2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RIR Stats:</a:t>
            </a:r>
            <a:br>
              <a:rPr lang="en-US" sz="40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www.nro.net/statistics</a:t>
            </a:r>
          </a:p>
          <a:p>
            <a:pPr eaLnBrk="1" hangingPunct="1"/>
            <a:endParaRPr lang="en-US" sz="2800" dirty="0">
              <a:solidFill>
                <a:srgbClr val="003399"/>
              </a:solidFill>
              <a:latin typeface="Century Gothic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000" b="1" dirty="0">
                <a:solidFill>
                  <a:schemeClr val="tx2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Raw Data/Historical RIR Allocations:</a:t>
            </a:r>
            <a:br>
              <a:rPr lang="en-US" sz="40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600" u="sng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www.iana.org</a:t>
            </a:r>
            <a:r>
              <a:rPr lang="en-US" sz="2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/assignments/ipv4-address-space</a:t>
            </a:r>
          </a:p>
          <a:p>
            <a:pPr eaLnBrk="1" hangingPunct="1">
              <a:buFontTx/>
              <a:buNone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www.iana.org/assignments/as-numbers</a:t>
            </a:r>
          </a:p>
          <a:p>
            <a:pPr eaLnBrk="1" hangingPunct="1">
              <a:buFontTx/>
              <a:buNone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www.iana.org/assignments/ipv6-unicast-address-assignments</a:t>
            </a:r>
          </a:p>
          <a:p>
            <a:pPr eaLnBrk="1" hangingPunct="1">
              <a:buFontTx/>
              <a:buNone/>
            </a:pPr>
            <a:endParaRPr lang="en-US" sz="2800" dirty="0">
              <a:latin typeface="Century Gothic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Century Gothic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Mar 2018</a:t>
            </a:r>
            <a:endParaRPr lang="en-US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6" name="Text Box 4"/>
          <p:cNvSpPr txBox="1">
            <a:spLocks noChangeArrowheads="1"/>
          </p:cNvSpPr>
          <p:nvPr/>
        </p:nvSpPr>
        <p:spPr bwMode="auto">
          <a:xfrm>
            <a:off x="50800" y="2360613"/>
            <a:ext cx="8348663" cy="132343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8000" b="1" dirty="0">
                <a:latin typeface="Century Gothic" charset="0"/>
              </a:rPr>
              <a:t>THANK 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32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14" name="Rectangle 10"/>
          <p:cNvSpPr>
            <a:spLocks noChangeArrowheads="1"/>
          </p:cNvSpPr>
          <p:nvPr/>
        </p:nvSpPr>
        <p:spPr bwMode="auto">
          <a:xfrm>
            <a:off x="685800" y="1944688"/>
            <a:ext cx="7373938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b="1" dirty="0">
                <a:latin typeface="Century Gothic" charset="0"/>
              </a:rPr>
              <a:t>INTERNET NUMBER RESOURCE STATUS REPORT</a:t>
            </a:r>
          </a:p>
        </p:txBody>
      </p:sp>
      <p:sp>
        <p:nvSpPr>
          <p:cNvPr id="866315" name="Rectangle 11"/>
          <p:cNvSpPr>
            <a:spLocks noChangeArrowheads="1"/>
          </p:cNvSpPr>
          <p:nvPr/>
        </p:nvSpPr>
        <p:spPr bwMode="auto">
          <a:xfrm>
            <a:off x="1497013" y="3875088"/>
            <a:ext cx="60071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800" b="1" dirty="0">
                <a:latin typeface="Century Gothic" charset="0"/>
              </a:rPr>
              <a:t>As of 31 March 2018</a:t>
            </a:r>
          </a:p>
        </p:txBody>
      </p:sp>
      <p:sp>
        <p:nvSpPr>
          <p:cNvPr id="866316" name="Text Box 12"/>
          <p:cNvSpPr txBox="1">
            <a:spLocks noChangeArrowheads="1"/>
          </p:cNvSpPr>
          <p:nvPr/>
        </p:nvSpPr>
        <p:spPr bwMode="auto">
          <a:xfrm>
            <a:off x="957263" y="5018088"/>
            <a:ext cx="7234237" cy="96488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1800" b="1" dirty="0">
                <a:latin typeface="Century Gothic" charset="0"/>
                <a:ea typeface="ＭＳ Ｐゴシック" charset="-128"/>
                <a:cs typeface="+mn-cs"/>
              </a:rPr>
              <a:t>Prepared by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1800" b="1" dirty="0">
                <a:latin typeface="Century Gothic" charset="0"/>
                <a:ea typeface="ＭＳ Ｐゴシック" charset="-128"/>
                <a:cs typeface="+mn-cs"/>
              </a:rPr>
              <a:t>Regional Internet Registries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1800" b="1" dirty="0">
                <a:latin typeface="Century Gothic" charset="0"/>
                <a:ea typeface="ＭＳ Ｐゴシック" charset="-128"/>
                <a:cs typeface="+mn-cs"/>
              </a:rPr>
              <a:t>AFRINIC, APNIC, ARIN, LACNIC and the RIPE NCC</a:t>
            </a:r>
            <a:r>
              <a:rPr lang="en-US" sz="1800" dirty="0">
                <a:solidFill>
                  <a:schemeClr val="bg1"/>
                </a:solidFill>
                <a:latin typeface="Century Gothic" charset="0"/>
                <a:ea typeface="ＭＳ Ｐゴシック" charset="-128"/>
                <a:cs typeface="+mn-cs"/>
              </a:rPr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Mar 2018</a:t>
            </a: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463" y="127000"/>
            <a:ext cx="7208837" cy="1135063"/>
          </a:xfrm>
        </p:spPr>
        <p:txBody>
          <a:bodyPr/>
          <a:lstStyle/>
          <a:p>
            <a:pPr eaLnBrk="1" hangingPunct="1"/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IPv4 ADDRESS SPACE</a:t>
            </a:r>
            <a:br>
              <a:rPr lang="en-US" sz="3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What is the status of each of the 256 /8s?</a:t>
            </a:r>
          </a:p>
        </p:txBody>
      </p:sp>
      <p:pic>
        <p:nvPicPr>
          <p:cNvPr id="2150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93892" y="1334773"/>
            <a:ext cx="7756216" cy="4861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Mar 2018</a:t>
            </a:r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Available IPv4 /8s In Each RIR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3884567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Mar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14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IPv4 ADDRESS SPACE ISSUED</a:t>
            </a:r>
            <a:b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b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In terms of /8s, how much space did each RIR issue by year?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691414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Mar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035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IPv4 ADDRESS SPACE ISSUED </a:t>
            </a:r>
            <a:b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br>
              <a:rPr lang="en-US" sz="20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In terms of /8s, how much total space has each RIR issued?</a:t>
            </a:r>
            <a:b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1999 –  </a:t>
            </a:r>
            <a:r>
              <a:rPr lang="is-I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Mar 2018</a:t>
            </a:r>
            <a: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)</a:t>
            </a:r>
            <a:endParaRPr lang="en-US" sz="1600" dirty="0"/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836611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Mar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5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ASN ASSIGNMENTS </a:t>
            </a:r>
            <a:b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b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ASNs has each RIR assigned by year?</a:t>
            </a:r>
            <a:endParaRPr lang="en-US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0044624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Mar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335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ASN ASSIGNMENTS </a:t>
            </a:r>
            <a: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br>
              <a:rPr lang="en-US" sz="24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total ASNs has each RIR assigned?</a:t>
            </a:r>
            <a:b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1999 – </a:t>
            </a:r>
            <a:r>
              <a:rPr lang="is-I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Mar 2018</a:t>
            </a: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)</a:t>
            </a: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676199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Mar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59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0000"/>
                </a:solidFill>
                <a:effectLst/>
                <a:latin typeface="Century Gothic" charset="0"/>
                <a:ea typeface="Arial" charset="0"/>
              </a:rPr>
              <a:t>4-BYTE ASN ASSIGNMENTS</a:t>
            </a:r>
            <a:b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4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4-byte ASNs has each RIR assigned by year?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3320976"/>
              </p:ext>
            </p:extLst>
          </p:nvPr>
        </p:nvGraphicFramePr>
        <p:xfrm>
          <a:off x="147918" y="13874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Mar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41002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D40000"/>
      </a:dk2>
      <a:lt2>
        <a:srgbClr val="808080"/>
      </a:lt2>
      <a:accent1>
        <a:srgbClr val="70BF43"/>
      </a:accent1>
      <a:accent2>
        <a:srgbClr val="FCCC09"/>
      </a:accent2>
      <a:accent3>
        <a:srgbClr val="96CBDD"/>
      </a:accent3>
      <a:accent4>
        <a:srgbClr val="C01E2D"/>
      </a:accent4>
      <a:accent5>
        <a:srgbClr val="404040"/>
      </a:accent5>
      <a:accent6>
        <a:srgbClr val="0000C0"/>
      </a:accent6>
      <a:hlink>
        <a:srgbClr val="D40000"/>
      </a:hlink>
      <a:folHlink>
        <a:srgbClr val="00D4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 xmlns="" xmlns:p="http://schemas.openxmlformats.org/presentationml/2006/main" xmlns:r="http://schemas.openxmlformats.org/officeDocument/2006/relationships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xmlns:p="http://schemas.openxmlformats.org/presentationml/2006/main" xmlns:r="http://schemas.openxmlformats.org/officeDocument/2006/relationships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>
          <a:defRPr sz="1200" dirty="0" smtClean="0">
            <a:latin typeface="Tahoma" charset="0"/>
            <a:cs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D40000"/>
        </a:dk2>
        <a:lt2>
          <a:srgbClr val="808080"/>
        </a:lt2>
        <a:accent1>
          <a:srgbClr val="D4D4D4"/>
        </a:accent1>
        <a:accent2>
          <a:srgbClr val="0000D4"/>
        </a:accent2>
        <a:accent3>
          <a:srgbClr val="FFFFFF"/>
        </a:accent3>
        <a:accent4>
          <a:srgbClr val="000000"/>
        </a:accent4>
        <a:accent5>
          <a:srgbClr val="E6E6E6"/>
        </a:accent5>
        <a:accent6>
          <a:srgbClr val="0000C0"/>
        </a:accent6>
        <a:hlink>
          <a:srgbClr val="D40000"/>
        </a:hlink>
        <a:folHlink>
          <a:srgbClr val="00D4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29477</TotalTime>
  <Words>282</Words>
  <Application>Microsoft Macintosh PowerPoint</Application>
  <PresentationFormat>On-screen Show (4:3)</PresentationFormat>
  <Paragraphs>112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ＭＳ Ｐゴシック</vt:lpstr>
      <vt:lpstr>Arial</vt:lpstr>
      <vt:lpstr>Arial Black</vt:lpstr>
      <vt:lpstr>Century Gothic</vt:lpstr>
      <vt:lpstr>Times New Roman</vt:lpstr>
      <vt:lpstr>Default Design</vt:lpstr>
      <vt:lpstr>PowerPoint Presentation</vt:lpstr>
      <vt:lpstr>PowerPoint Presentation</vt:lpstr>
      <vt:lpstr>IPv4 ADDRESS SPACE What is the status of each of the 256 /8s?</vt:lpstr>
      <vt:lpstr>Available IPv4 /8s In Each RIR</vt:lpstr>
      <vt:lpstr>IPv4 ADDRESS SPACE ISSUED (RIRs TO CUSTOMERS) In terms of /8s, how much space did each RIR issue by year?</vt:lpstr>
      <vt:lpstr>IPv4 ADDRESS SPACE ISSUED  (RIRs TO CUSTOMERS) In terms of /8s, how much total space has each RIR issued? (Jan 1999 –  Mar 2018)</vt:lpstr>
      <vt:lpstr>ASN ASSIGNMENTS  (RIRs TO CUSTOMERS) How many ASNs has each RIR assigned by year?</vt:lpstr>
      <vt:lpstr>ASN ASSIGNMENTS (RIRs TO CUSTOMERS) How many total ASNs has each RIR assigned? (Jan 1999 – Mar 2018)</vt:lpstr>
      <vt:lpstr>4-BYTE ASN ASSIGNMENTS How many 4-byte ASNs has each RIR assigned by year?</vt:lpstr>
      <vt:lpstr>4-BYTE ASN ASSIGNMENTS How many total 4-byte ASNs has each RIR assigned? (Jan 2007 – Mar 2018)</vt:lpstr>
      <vt:lpstr>IPv6 ADDRESS SPACE How much has been allocated to the RIRs?</vt:lpstr>
      <vt:lpstr>IPv6 ALLOCATIONS  (RIRs TO LIRs/ISPs) How many allocations have been made by each RIR by year?</vt:lpstr>
      <vt:lpstr>IPv6 ALLOCATIONS  (RIRs TO LIRs/ISPs)  How many total allocations have been made by each RIR? (Jan 1999 – Mar 2018)</vt:lpstr>
      <vt:lpstr>IPv6 ASSIGNMENTS RIRS TO END-USERS How many assignments have been made by each RIR by year?</vt:lpstr>
      <vt:lpstr>IPv6 ASSIGNMENTS  (RIRs TO END-USERS)  How many total assignments have been made by each RIR?  (Jan 2002 – Mar 2018)</vt:lpstr>
      <vt:lpstr>PERCENTAGE OF MEMBERS WITH BOTH IPv4 AND IPv6 IN EACH RIR</vt:lpstr>
      <vt:lpstr>LINKS TO RIR STATISTICS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RIR</dc:title>
  <dc:subject/>
  <dc:creator>NRO</dc:creator>
  <cp:keywords/>
  <dc:description>Updated on Jan 2005. Containing data up to december 2004._x000d_Version 2 (2005-Jan-28)</dc:description>
  <cp:lastModifiedBy>Jason Byrne</cp:lastModifiedBy>
  <cp:revision>1363</cp:revision>
  <cp:lastPrinted>2017-04-20T16:54:47Z</cp:lastPrinted>
  <dcterms:created xsi:type="dcterms:W3CDTF">2010-10-21T18:35:43Z</dcterms:created>
  <dcterms:modified xsi:type="dcterms:W3CDTF">2018-07-03T15:26:00Z</dcterms:modified>
  <cp:category/>
</cp:coreProperties>
</file>