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580" r:id="rId2"/>
    <p:sldId id="583" r:id="rId3"/>
    <p:sldId id="603" r:id="rId4"/>
    <p:sldId id="611" r:id="rId5"/>
    <p:sldId id="612" r:id="rId6"/>
    <p:sldId id="619" r:id="rId7"/>
    <p:sldId id="598" r:id="rId8"/>
    <p:sldId id="620" r:id="rId9"/>
    <p:sldId id="613" r:id="rId10"/>
    <p:sldId id="622" r:id="rId11"/>
    <p:sldId id="607" r:id="rId12"/>
    <p:sldId id="615" r:id="rId13"/>
    <p:sldId id="616" r:id="rId14"/>
    <p:sldId id="617" r:id="rId15"/>
    <p:sldId id="623" r:id="rId16"/>
    <p:sldId id="618" r:id="rId17"/>
    <p:sldId id="578" r:id="rId18"/>
    <p:sldId id="581" r:id="rId19"/>
  </p:sldIdLst>
  <p:sldSz cx="9144000" cy="6858000" type="screen4x3"/>
  <p:notesSz cx="6662738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CCFF"/>
    <a:srgbClr val="0066FF"/>
    <a:srgbClr val="0058AF"/>
    <a:srgbClr val="FFCC00"/>
    <a:srgbClr val="CC0000"/>
    <a:srgbClr val="003399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8" autoAdjust="0"/>
  </p:normalViewPr>
  <p:slideViewPr>
    <p:cSldViewPr snapToGrid="0">
      <p:cViewPr>
        <p:scale>
          <a:sx n="114" d="100"/>
          <a:sy n="114" d="100"/>
        </p:scale>
        <p:origin x="-744" y="-80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1806" y="-114"/>
      </p:cViewPr>
      <p:guideLst>
        <p:guide orient="horz" pos="3079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E9A292-A826-6E41-9896-065715103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5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0" y="733425"/>
            <a:ext cx="4887913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29238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FB1D7E-001A-624F-9E16-48A812E3E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8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Arial" pitchFamily="-10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10A2A-80DE-124B-9DF1-9B40A63EA80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C1ED8B-C9B0-4E4C-BC26-DE8B96F6AF63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1463DF-C9A5-2E4F-BD2A-66FD83CBECB8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EBB269-33F5-384F-8E44-CA888BB682B8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0DC13A-D0E4-9949-9ACC-D0DFA2860469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627D32-9BFD-5848-AE40-36C12F446C43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DB798C-5B32-E143-B454-29AE88D033CB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486525"/>
            <a:ext cx="9144000" cy="371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5" descr="bar-on-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RO_3D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0013" y="6570663"/>
            <a:ext cx="2133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 smtClean="0">
                <a:latin typeface="Tahoma" charset="0"/>
                <a:cs typeface="Tahoma" charset="0"/>
              </a:rPr>
              <a:t>March 2013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789238" y="6559550"/>
            <a:ext cx="3776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115175" y="6562725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01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796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March 2013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9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March 2013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0"/>
            <a:ext cx="7348537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6100" y="1374775"/>
            <a:ext cx="3975100" cy="241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56100" y="3940175"/>
            <a:ext cx="39751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March 2013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</a:p>
        </p:txBody>
      </p:sp>
    </p:spTree>
    <p:extLst>
      <p:ext uri="{BB962C8B-B14F-4D97-AF65-F5344CB8AC3E}">
        <p14:creationId xmlns:p14="http://schemas.microsoft.com/office/powerpoint/2010/main" val="229191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0"/>
            <a:ext cx="73485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4775"/>
            <a:ext cx="81026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0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05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March 2013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00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89238" y="6550025"/>
            <a:ext cx="3776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115175" y="6553200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pic>
        <p:nvPicPr>
          <p:cNvPr id="1032" name="Picture 8" descr="bar-on-s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NRO_3D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5" r:id="rId3"/>
    <p:sldLayoutId id="2147484700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654175"/>
            <a:ext cx="651192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63" y="254000"/>
            <a:ext cx="7348537" cy="11096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4-byte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2007 – Mar 2013)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9" y="1638300"/>
            <a:ext cx="8092038" cy="4040930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  <a:cs typeface="Tahoma" charset="0"/>
              </a:rPr>
              <a:t>March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8463" y="215900"/>
            <a:ext cx="7107237" cy="1092200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ADDRESS SPACE</a:t>
            </a:r>
            <a: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>
                <a:latin typeface="Century Gothic" charset="0"/>
                <a:ea typeface="ＭＳ Ｐゴシック" charset="0"/>
                <a:cs typeface="ＭＳ Ｐゴシック" charset="0"/>
              </a:rPr>
              <a:t>How much has been allocated to the RIRs?</a:t>
            </a:r>
            <a:endParaRPr lang="en-US" sz="2000" b="0" dirty="0">
              <a:effectLst/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337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877" y="1449388"/>
            <a:ext cx="7339121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  <a:cs typeface="Tahoma" charset="0"/>
              </a:rPr>
              <a:t>March 2013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1" y="152400"/>
            <a:ext cx="7785100" cy="11350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</a:rPr>
            </a:br>
            <a:r>
              <a:rPr lang="en-US" sz="2400" dirty="0">
                <a:effectLst/>
                <a:latin typeface="Century Gothic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</a:rPr>
              <a:t>RIRs TO LIRs/ISPs)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allocations have been made by each RIR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6" y="1500231"/>
            <a:ext cx="7842553" cy="4683036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  <a:cs typeface="Tahoma" charset="0"/>
              </a:rPr>
              <a:t>March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LIRs/ISPs)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allocations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Mar 2013)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4" y="1936469"/>
            <a:ext cx="7399154" cy="403318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March 2013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0" y="3352800"/>
            <a:ext cx="38100" cy="15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0" y="3352800"/>
            <a:ext cx="381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127000"/>
            <a:ext cx="7348537" cy="1096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  <a:t>IPv6 ASSIGNMENTS RIRS TO END-USERS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assignments have been made by each RIR by year?</a:t>
            </a:r>
            <a:endParaRPr lang="en-US" sz="180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7" y="1473194"/>
            <a:ext cx="7265176" cy="4720368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March 2013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ASSIGNMENTS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END-USERS)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assignments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2002 – Mar 2013)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3" y="1853171"/>
            <a:ext cx="7267492" cy="435614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  <a:cs typeface="Tahoma" charset="0"/>
              </a:rPr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429328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entury Gothic"/>
                <a:cs typeface="Century Gothic"/>
              </a:rPr>
              <a:t>PERCENTAGE OF MEMBERS WITH BOTH IPv4 AND IPv6 IN EACH RIR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28" y="1517671"/>
            <a:ext cx="7170943" cy="4406002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  <a:cs typeface="Tahoma" charset="0"/>
              </a:rPr>
              <a:t>March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0"/>
            <a:ext cx="7348537" cy="1223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LINKS TO RIR STATISTICS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33500"/>
            <a:ext cx="8407400" cy="4745038"/>
          </a:xfrm>
        </p:spPr>
        <p:txBody>
          <a:bodyPr/>
          <a:lstStyle/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RIR Stats:</a:t>
            </a:r>
            <a: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www.nro.net/statistics</a:t>
            </a:r>
            <a:endParaRPr lang="en-US" sz="2600" u="sng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Raw Data/Historical RIR </a:t>
            </a:r>
            <a:r>
              <a:rPr lang="en-US" sz="3000" b="1" dirty="0" smtClean="0">
                <a:latin typeface="Century Gothic" charset="0"/>
                <a:ea typeface="ＭＳ Ｐゴシック" charset="0"/>
                <a:cs typeface="ＭＳ Ｐゴシック" charset="0"/>
              </a:rPr>
              <a:t>Allocations:</a:t>
            </a:r>
            <a: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 err="1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</a:t>
            </a:r>
            <a:r>
              <a:rPr lang="en-US" sz="2600" u="sng" dirty="0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/assignments/ipv4-address-space</a:t>
            </a:r>
          </a:p>
          <a:p>
            <a:pPr eaLnBrk="1" hangingPunct="1">
              <a:buFontTx/>
              <a:buNone/>
            </a:pPr>
            <a:r>
              <a:rPr lang="en-US" sz="2600" dirty="0" smtClean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www.iana.org/assignments/as-numbers</a:t>
            </a:r>
          </a:p>
          <a:p>
            <a:pPr eaLnBrk="1" hangingPunct="1">
              <a:buFontTx/>
              <a:buNone/>
            </a:pPr>
            <a:r>
              <a:rPr lang="en-US" sz="2600" dirty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www.iana.org/assignments/ipv6-unicast-address-assignments</a:t>
            </a:r>
          </a:p>
          <a:p>
            <a:pPr eaLnBrk="1" hangingPunct="1">
              <a:buFontTx/>
              <a:buNone/>
            </a:pPr>
            <a:endParaRPr lang="en-US" sz="28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  <a:cs typeface="Tahoma" charset="0"/>
              </a:rPr>
              <a:t>March 2013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6" name="Text Box 4"/>
          <p:cNvSpPr txBox="1">
            <a:spLocks noChangeArrowheads="1"/>
          </p:cNvSpPr>
          <p:nvPr/>
        </p:nvSpPr>
        <p:spPr bwMode="auto">
          <a:xfrm>
            <a:off x="50800" y="2360613"/>
            <a:ext cx="8348663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8000" b="1" dirty="0" smtClean="0">
                <a:latin typeface="Century Gothic" charset="0"/>
              </a:rPr>
              <a:t>THANK YOU</a:t>
            </a:r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46063" y="634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March 2013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1945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Tahoma" charset="0"/>
              </a:rPr>
              <a:t>Internet Number Resource Report</a:t>
            </a:r>
          </a:p>
        </p:txBody>
      </p:sp>
      <p:sp>
        <p:nvSpPr>
          <p:cNvPr id="866314" name="Rectangle 10"/>
          <p:cNvSpPr>
            <a:spLocks noChangeArrowheads="1"/>
          </p:cNvSpPr>
          <p:nvPr/>
        </p:nvSpPr>
        <p:spPr bwMode="auto">
          <a:xfrm>
            <a:off x="685800" y="1955828"/>
            <a:ext cx="73739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Century Gothic" charset="0"/>
              </a:rPr>
              <a:t>INTERNET NUMBER RESOURCE STATUS REPORT</a:t>
            </a:r>
          </a:p>
        </p:txBody>
      </p:sp>
      <p:sp>
        <p:nvSpPr>
          <p:cNvPr id="866315" name="Rectangle 11"/>
          <p:cNvSpPr>
            <a:spLocks noChangeArrowheads="1"/>
          </p:cNvSpPr>
          <p:nvPr/>
        </p:nvSpPr>
        <p:spPr bwMode="auto">
          <a:xfrm>
            <a:off x="1497013" y="3875088"/>
            <a:ext cx="6007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dirty="0">
                <a:latin typeface="Century Gothic" charset="0"/>
              </a:rPr>
              <a:t>As of </a:t>
            </a:r>
            <a:r>
              <a:rPr lang="en-US" sz="2800" b="1" dirty="0" smtClean="0">
                <a:latin typeface="Century Gothic" charset="0"/>
              </a:rPr>
              <a:t>31 March 2013</a:t>
            </a:r>
            <a:endParaRPr lang="en-US" sz="2800" b="1" dirty="0">
              <a:latin typeface="Century Gothic" charset="0"/>
            </a:endParaRPr>
          </a:p>
        </p:txBody>
      </p:sp>
      <p:sp>
        <p:nvSpPr>
          <p:cNvPr id="866316" name="Text Box 12"/>
          <p:cNvSpPr txBox="1">
            <a:spLocks noChangeArrowheads="1"/>
          </p:cNvSpPr>
          <p:nvPr/>
        </p:nvSpPr>
        <p:spPr bwMode="auto">
          <a:xfrm>
            <a:off x="957263" y="5018088"/>
            <a:ext cx="7234237" cy="9648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Prepared by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Regional Internet Registries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 smtClean="0">
                <a:latin typeface="Century Gothic" charset="0"/>
                <a:ea typeface="ＭＳ Ｐゴシック" charset="-128"/>
                <a:cs typeface="+mn-cs"/>
              </a:rPr>
              <a:t>AFRINIC</a:t>
            </a: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, APNIC, ARIN, LACNIC and the RIPE NCC</a:t>
            </a:r>
            <a:r>
              <a:rPr lang="en-US" sz="1800" dirty="0">
                <a:solidFill>
                  <a:schemeClr val="bg1"/>
                </a:solidFill>
                <a:latin typeface="Century Gothic" charset="0"/>
                <a:ea typeface="ＭＳ Ｐゴシック" charset="-128"/>
                <a:cs typeface="+mn-cs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127000"/>
            <a:ext cx="7208837" cy="1135063"/>
          </a:xfrm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</a:t>
            </a:r>
            <a: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What is the status of each of the 256 /8s?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610" y="1334773"/>
            <a:ext cx="7662781" cy="486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  <a:cs typeface="Tahoma" charset="0"/>
              </a:rPr>
              <a:t>March 2013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139700"/>
            <a:ext cx="7112000" cy="10969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/>
                <a:cs typeface="Century Gothic"/>
              </a:rPr>
              <a:t>AVAILABLE IPv4 /8s IN EACH RIR</a:t>
            </a:r>
            <a:endParaRPr lang="en-US" dirty="0">
              <a:effectLst/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  <a:cs typeface="Tahoma" charset="0"/>
              </a:rPr>
              <a:t>March 2013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3" y="1404766"/>
            <a:ext cx="7631605" cy="4885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15900"/>
            <a:ext cx="7213600" cy="1223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space did each RIR issue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1" y="1555733"/>
            <a:ext cx="7365997" cy="4666469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  <a:cs typeface="Tahoma" charset="0"/>
              </a:rPr>
              <a:t>March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663" y="203200"/>
            <a:ext cx="7221537" cy="1333500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 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total space has each RIR issued?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 Mar 2013)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72" y="1979736"/>
            <a:ext cx="7872153" cy="3416025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  <a:cs typeface="Tahoma" charset="0"/>
              </a:rPr>
              <a:t>March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7363" y="215900"/>
            <a:ext cx="7069137" cy="101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</a:t>
            </a:r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ASSIGNMENTS </a:t>
            </a:r>
            <a: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ASNs has each RIR assigned by year?</a:t>
            </a:r>
            <a: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18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3" y="1477811"/>
            <a:ext cx="7858075" cy="4414419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  <a:cs typeface="Tahoma" charset="0"/>
              </a:rPr>
              <a:t>March 2013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203200"/>
            <a:ext cx="7348537" cy="1143000"/>
          </a:xfrm>
        </p:spPr>
        <p:txBody>
          <a:bodyPr/>
          <a:lstStyle/>
          <a:p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ASSIGNMENTS 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Mar 2013)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673777"/>
            <a:ext cx="7365998" cy="3985415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  <a:cs typeface="Tahoma" charset="0"/>
              </a:rPr>
              <a:t>March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190500"/>
            <a:ext cx="7348537" cy="1096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4-byte ASNs has each RIR assigned by year?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1" y="1303313"/>
            <a:ext cx="7937497" cy="5031531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  <a:cs typeface="Tahoma" charset="0"/>
              </a:rPr>
              <a:t>March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D40000"/>
      </a:dk2>
      <a:lt2>
        <a:srgbClr val="808080"/>
      </a:lt2>
      <a:accent1>
        <a:srgbClr val="D4D4D4"/>
      </a:accent1>
      <a:accent2>
        <a:srgbClr val="0000D4"/>
      </a:accent2>
      <a:accent3>
        <a:srgbClr val="FFFFFF"/>
      </a:accent3>
      <a:accent4>
        <a:srgbClr val="000000"/>
      </a:accent4>
      <a:accent5>
        <a:srgbClr val="E6E6E6"/>
      </a:accent5>
      <a:accent6>
        <a:srgbClr val="0000C0"/>
      </a:accent6>
      <a:hlink>
        <a:srgbClr val="D40000"/>
      </a:hlink>
      <a:folHlink>
        <a:srgbClr val="00D4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D40000"/>
        </a:dk2>
        <a:lt2>
          <a:srgbClr val="808080"/>
        </a:lt2>
        <a:accent1>
          <a:srgbClr val="D4D4D4"/>
        </a:accent1>
        <a:accent2>
          <a:srgbClr val="0000D4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0000C0"/>
        </a:accent6>
        <a:hlink>
          <a:srgbClr val="D40000"/>
        </a:hlink>
        <a:folHlink>
          <a:srgbClr val="00D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25480</TotalTime>
  <Words>207</Words>
  <Application>Microsoft Macintosh PowerPoint</Application>
  <PresentationFormat>On-screen Show (4:3)</PresentationFormat>
  <Paragraphs>65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IPv4 ADDRESS SPACE What is the status of each of the 256 /8s?</vt:lpstr>
      <vt:lpstr>AVAILABLE IPv4 /8s IN EACH RIR</vt:lpstr>
      <vt:lpstr>IPv4 ADDRESS SPACE ISSUED (RIRs TO CUSTOMERS) In terms of /8s, how much space did each RIR issue by year?</vt:lpstr>
      <vt:lpstr>IPv4 ADDRESS SPACE ISSUED  (RIRs TO CUSTOMERS) In terms of /8s, how much total space has each RIR issued? (Jan 1999 –  Mar 2013)</vt:lpstr>
      <vt:lpstr>ASN ASSIGNMENTS (RIRs TO CUSTOMERS) How many ASNs has each RIR assigned by year? </vt:lpstr>
      <vt:lpstr>ASN ASSIGNMENTS (RIRs TO CUSTOMERS) How many total ASNs has each RIR assigned? (Jan 1999 – Mar 2013)</vt:lpstr>
      <vt:lpstr>4-BYTE ASN ASSIGNMENTS How many 4-byte ASNs has each RIR assigned by year?</vt:lpstr>
      <vt:lpstr>4-BYTE ASN ASSIGNMENTS How many total 4-byte ASNs has each RIR assigned? (Jan 2007 – Mar 2013)</vt:lpstr>
      <vt:lpstr>IPv6 ADDRESS SPACE How much has been allocated to the RIRs?</vt:lpstr>
      <vt:lpstr>IPv6 ALLOCATIONS  (RIRs TO LIRs/ISPs) How many allocations have been made by each RIR by year?</vt:lpstr>
      <vt:lpstr>IPv6 ALLOCATIONS  (RIRs TO LIRs/ISPs)  How many total allocations have been made by each RIR? (Jan 1999 – Mar 2013)</vt:lpstr>
      <vt:lpstr>IPv6 ASSIGNMENTS RIRS TO END-USERS How many assignments have been made by each RIR by year?</vt:lpstr>
      <vt:lpstr>IPv6 ASSIGNMENTS  (RIRs TO END-USERS)  How many total assignments have been made by each RIR? (Jan 2002 – Mar 2013)</vt:lpstr>
      <vt:lpstr>PERCENTAGE OF MEMBERS WITH BOTH IPv4 AND IPv6 IN EACH RIR</vt:lpstr>
      <vt:lpstr>LINKS TO RIR STATISTICS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RIR</dc:title>
  <dc:subject/>
  <dc:creator>NRO</dc:creator>
  <cp:keywords/>
  <dc:description>Updated on Jan 2005. Containing data up to december 2004._x000d_Version 2 (2005-Jan-28)</dc:description>
  <cp:lastModifiedBy>Vector Doctor</cp:lastModifiedBy>
  <cp:revision>996</cp:revision>
  <cp:lastPrinted>2010-07-19T15:05:07Z</cp:lastPrinted>
  <dcterms:created xsi:type="dcterms:W3CDTF">2010-10-21T18:35:43Z</dcterms:created>
  <dcterms:modified xsi:type="dcterms:W3CDTF">2013-04-19T11:44:33Z</dcterms:modified>
  <cp:category/>
</cp:coreProperties>
</file>